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 id="2147483684" r:id="rId3"/>
    <p:sldMasterId id="2147483696" r:id="rId4"/>
  </p:sldMasterIdLst>
  <p:notesMasterIdLst>
    <p:notesMasterId r:id="rId43"/>
  </p:notesMasterIdLst>
  <p:sldIdLst>
    <p:sldId id="256" r:id="rId5"/>
    <p:sldId id="295" r:id="rId6"/>
    <p:sldId id="285" r:id="rId7"/>
    <p:sldId id="257" r:id="rId8"/>
    <p:sldId id="258" r:id="rId9"/>
    <p:sldId id="259" r:id="rId10"/>
    <p:sldId id="260" r:id="rId11"/>
    <p:sldId id="261" r:id="rId12"/>
    <p:sldId id="262" r:id="rId13"/>
    <p:sldId id="263" r:id="rId14"/>
    <p:sldId id="264" r:id="rId15"/>
    <p:sldId id="296" r:id="rId16"/>
    <p:sldId id="265" r:id="rId17"/>
    <p:sldId id="290" r:id="rId18"/>
    <p:sldId id="292" r:id="rId19"/>
    <p:sldId id="293" r:id="rId20"/>
    <p:sldId id="286"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7" r:id="rId36"/>
    <p:sldId id="280" r:id="rId37"/>
    <p:sldId id="281" r:id="rId38"/>
    <p:sldId id="282" r:id="rId39"/>
    <p:sldId id="283" r:id="rId40"/>
    <p:sldId id="284" r:id="rId41"/>
    <p:sldId id="289" r:id="rId42"/>
  </p:sldIdLst>
  <p:sldSz cx="11002963" cy="73152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0DFB"/>
    <a:srgbClr val="04FF56"/>
    <a:srgbClr val="FFC5CD"/>
    <a:srgbClr val="14B4FF"/>
    <a:srgbClr val="0CF21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82"/>
    <p:restoredTop sz="91013"/>
  </p:normalViewPr>
  <p:slideViewPr>
    <p:cSldViewPr snapToGrid="0" snapToObjects="1">
      <p:cViewPr>
        <p:scale>
          <a:sx n="88" d="100"/>
          <a:sy n="88" d="100"/>
        </p:scale>
        <p:origin x="144"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notesMaster" Target="notesMasters/notesMaster1.xml"/><Relationship Id="rId44" Type="http://schemas.openxmlformats.org/officeDocument/2006/relationships/presProps" Target="presProps.xml"/><Relationship Id="rId45" Type="http://schemas.openxmlformats.org/officeDocument/2006/relationships/viewProps" Target="viewProps.xml"/></Relationships>
</file>

<file path=ppt/media/image1.png>
</file>

<file path=ppt/media/image10.png>
</file>

<file path=ppt/media/image11.jpeg>
</file>

<file path=ppt/media/image12.png>
</file>

<file path=ppt/media/image13.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C58085-E2B3-DB46-88FE-E14D202BA12B}" type="datetimeFigureOut">
              <a:rPr lang="en-US" smtClean="0"/>
              <a:t>4/9/17</a:t>
            </a:fld>
            <a:endParaRPr lang="en-US"/>
          </a:p>
        </p:txBody>
      </p:sp>
      <p:sp>
        <p:nvSpPr>
          <p:cNvPr id="4" name="Slide Image Placeholder 3"/>
          <p:cNvSpPr>
            <a:spLocks noGrp="1" noRot="1" noChangeAspect="1"/>
          </p:cNvSpPr>
          <p:nvPr>
            <p:ph type="sldImg" idx="2"/>
          </p:nvPr>
        </p:nvSpPr>
        <p:spPr>
          <a:xfrm>
            <a:off x="1108075" y="1143000"/>
            <a:ext cx="46418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D24AC8-9CC6-EC4B-B634-225BAEAC06B3}" type="slidenum">
              <a:rPr lang="en-US" smtClean="0"/>
              <a:t>‹#›</a:t>
            </a:fld>
            <a:endParaRPr lang="en-US"/>
          </a:p>
        </p:txBody>
      </p:sp>
    </p:spTree>
    <p:extLst>
      <p:ext uri="{BB962C8B-B14F-4D97-AF65-F5344CB8AC3E}">
        <p14:creationId xmlns:p14="http://schemas.microsoft.com/office/powerpoint/2010/main" val="261479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7794" name="Rectangle 2"/>
          <p:cNvSpPr>
            <a:spLocks noGrp="1" noRot="1" noChangeAspect="1" noChangeArrowheads="1" noTextEdit="1"/>
          </p:cNvSpPr>
          <p:nvPr>
            <p:ph type="sldImg"/>
          </p:nvPr>
        </p:nvSpPr>
        <p:spPr>
          <a:xfrm>
            <a:off x="850900" y="685800"/>
            <a:ext cx="5156200" cy="3429000"/>
          </a:xfrm>
          <a:ln/>
          <a:extLst>
            <a:ext uri="{FAA26D3D-D897-4be2-8F04-BA451C77F1D7}">
              <ma14:placeholderFlag xmlns:ma14="http://schemas.microsoft.com/office/mac/drawingml/2011/main" val="1"/>
            </a:ext>
          </a:extLst>
        </p:spPr>
      </p:sp>
      <p:sp>
        <p:nvSpPr>
          <p:cNvPr id="1057795" name="Rectangle 3"/>
          <p:cNvSpPr>
            <a:spLocks noGrp="1" noChangeArrowheads="1"/>
          </p:cNvSpPr>
          <p:nvPr>
            <p:ph type="body" idx="1"/>
          </p:nvPr>
        </p:nvSpPr>
        <p:spPr>
          <a:xfrm>
            <a:off x="685800" y="4343400"/>
            <a:ext cx="5486400" cy="4114800"/>
          </a:xfrm>
        </p:spPr>
        <p:txBody>
          <a:bodyPr/>
          <a:lstStyle/>
          <a:p>
            <a:pPr>
              <a:defRPr/>
            </a:pPr>
            <a:endParaRPr lang="en-US" smtClean="0"/>
          </a:p>
        </p:txBody>
      </p:sp>
    </p:spTree>
    <p:extLst>
      <p:ext uri="{BB962C8B-B14F-4D97-AF65-F5344CB8AC3E}">
        <p14:creationId xmlns:p14="http://schemas.microsoft.com/office/powerpoint/2010/main" val="9423812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Rot="1" noChangeArrowheads="1" noTextEdit="1"/>
          </p:cNvSpPr>
          <p:nvPr>
            <p:ph type="sldImg"/>
          </p:nvPr>
        </p:nvSpPr>
        <p:spPr>
          <a:xfrm>
            <a:off x="860425" y="692150"/>
            <a:ext cx="5137150" cy="3416300"/>
          </a:xfrm>
          <a:ln/>
        </p:spPr>
      </p:sp>
      <p:sp>
        <p:nvSpPr>
          <p:cNvPr id="43011" name="Rectangle 3"/>
          <p:cNvSpPr>
            <a:spLocks noGrp="1" noChangeArrowheads="1"/>
          </p:cNvSpPr>
          <p:nvPr>
            <p:ph type="body" idx="1"/>
          </p:nvPr>
        </p:nvSpPr>
        <p:spPr>
          <a:xfrm>
            <a:off x="914400" y="4343400"/>
            <a:ext cx="5029200" cy="41148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latin typeface="Calibri" charset="0"/>
            </a:endParaRPr>
          </a:p>
        </p:txBody>
      </p:sp>
    </p:spTree>
    <p:extLst>
      <p:ext uri="{BB962C8B-B14F-4D97-AF65-F5344CB8AC3E}">
        <p14:creationId xmlns:p14="http://schemas.microsoft.com/office/powerpoint/2010/main" val="16159242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8130" name="Rectangle 2"/>
          <p:cNvSpPr>
            <a:spLocks noGrp="1" noRot="1" noChangeAspect="1" noChangeArrowheads="1" noTextEdit="1"/>
          </p:cNvSpPr>
          <p:nvPr>
            <p:ph type="sldImg"/>
          </p:nvPr>
        </p:nvSpPr>
        <p:spPr>
          <a:xfrm>
            <a:off x="850900" y="685800"/>
            <a:ext cx="5156200" cy="3429000"/>
          </a:xfrm>
          <a:solidFill>
            <a:srgbClr val="FFFFFF"/>
          </a:solidFill>
          <a:ln/>
          <a:extLst>
            <a:ext uri="{FAA26D3D-D897-4be2-8F04-BA451C77F1D7}">
              <ma14:placeholderFlag xmlns:ma14="http://schemas.microsoft.com/office/mac/drawingml/2011/main" val="1"/>
            </a:ext>
          </a:extLst>
        </p:spPr>
      </p:sp>
      <p:sp>
        <p:nvSpPr>
          <p:cNvPr id="688131" name="Rectangle 3"/>
          <p:cNvSpPr>
            <a:spLocks noGrp="1" noChangeArrowheads="1"/>
          </p:cNvSpPr>
          <p:nvPr>
            <p:ph type="body" idx="1"/>
          </p:nvPr>
        </p:nvSpPr>
        <p:spPr>
          <a:xfrm>
            <a:off x="685800" y="4343400"/>
            <a:ext cx="5486400" cy="4114800"/>
          </a:xfrm>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txBody>
          <a:bodyPr/>
          <a:lstStyle/>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altLang="x-none" sz="1600">
                <a:solidFill>
                  <a:srgbClr val="000000"/>
                </a:solidFill>
                <a:latin typeface="Times" charset="0"/>
                <a:ea typeface="ＭＳ Ｐゴシック" charset="-128"/>
              </a:rPr>
              <a:t>Camalexin (3-thiazol-2</a:t>
            </a:r>
            <a:r>
              <a:rPr lang="en-US" altLang="x-none" sz="1600">
                <a:solidFill>
                  <a:srgbClr val="000000"/>
                </a:solidFill>
                <a:latin typeface="Σψμβολ" charset="0"/>
                <a:ea typeface="ＭＳ Ｐゴシック" charset="-128"/>
              </a:rPr>
              <a:t>′</a:t>
            </a:r>
            <a:r>
              <a:rPr lang="en-US" altLang="x-none" sz="1600">
                <a:solidFill>
                  <a:srgbClr val="000000"/>
                </a:solidFill>
                <a:latin typeface="Times" charset="0"/>
                <a:ea typeface="ＭＳ Ｐゴシック" charset="-128"/>
              </a:rPr>
              <a:t>-yl-indole) is  the principal phytoalexin that accumulates in Arabidopsis  after infection by fungi or bacteria. Camalexin  accumulation was detectable in Arabidopsis cell-suspension cultures 3  to 5 h after inoculation with </a:t>
            </a:r>
            <a:r>
              <a:rPr lang="en-US" altLang="x-none" sz="1600" i="1">
                <a:solidFill>
                  <a:srgbClr val="000000"/>
                </a:solidFill>
                <a:latin typeface="Times" charset="0"/>
                <a:ea typeface="ＭＳ Ｐゴシック" charset="-128"/>
              </a:rPr>
              <a:t>Cochliobolus carbonum</a:t>
            </a:r>
            <a:r>
              <a:rPr lang="en-US" altLang="x-none" sz="1600">
                <a:solidFill>
                  <a:srgbClr val="000000"/>
                </a:solidFill>
                <a:latin typeface="Times" charset="0"/>
                <a:ea typeface="ＭＳ Ｐゴシック" charset="-128"/>
              </a:rPr>
              <a:t>  (Race 1), and then increased rapidly from 7 to 24 h after  inoculation. Levels of radioactivity incorporated into camalexin during  a 1.5-h pulse labeling with [</a:t>
            </a:r>
            <a:r>
              <a:rPr lang="en-US" altLang="x-none" sz="1300">
                <a:solidFill>
                  <a:srgbClr val="000000"/>
                </a:solidFill>
                <a:latin typeface="Times" charset="0"/>
                <a:ea typeface="ＭＳ Ｐゴシック" charset="-128"/>
              </a:rPr>
              <a:t>14</a:t>
            </a:r>
            <a:r>
              <a:rPr lang="en-US" altLang="x-none" sz="1600">
                <a:solidFill>
                  <a:srgbClr val="000000"/>
                </a:solidFill>
                <a:latin typeface="Times" charset="0"/>
                <a:ea typeface="ＭＳ Ｐゴシック" charset="-128"/>
              </a:rPr>
              <a:t>C]anthranilate also  increased with time after fungal inoculation. The levels of radioactive  incorporation into camalexin increased rapidly between 7 and 18 h  after inoculation, and then decreased along with camalexin  accumulation. Relatively low levels of radioactivity from [</a:t>
            </a:r>
            <a:r>
              <a:rPr lang="en-US" altLang="x-none" sz="1300">
                <a:solidFill>
                  <a:srgbClr val="000000"/>
                </a:solidFill>
                <a:latin typeface="Times" charset="0"/>
                <a:ea typeface="ＭＳ Ｐゴシック" charset="-128"/>
              </a:rPr>
              <a:t>14</a:t>
            </a:r>
            <a:r>
              <a:rPr lang="en-US" altLang="x-none" sz="1600">
                <a:solidFill>
                  <a:srgbClr val="000000"/>
                </a:solidFill>
                <a:latin typeface="Times" charset="0"/>
                <a:ea typeface="ＭＳ Ｐゴシック" charset="-128"/>
              </a:rPr>
              <a:t>C]anthranilate incorporated into camalexin in  the noninoculated controls. Autoradiographic analysis of the  accumulation of chloroform-extractable metabolites labeled with  [</a:t>
            </a:r>
            <a:r>
              <a:rPr lang="en-US" altLang="x-none" sz="1300">
                <a:solidFill>
                  <a:srgbClr val="000000"/>
                </a:solidFill>
                <a:latin typeface="Times" charset="0"/>
                <a:ea typeface="ＭＳ Ｐゴシック" charset="-128"/>
              </a:rPr>
              <a:t>14</a:t>
            </a:r>
            <a:r>
              <a:rPr lang="en-US" altLang="x-none" sz="1600">
                <a:solidFill>
                  <a:srgbClr val="000000"/>
                </a:solidFill>
                <a:latin typeface="Times" charset="0"/>
                <a:ea typeface="ＭＳ Ｐゴシック" charset="-128"/>
              </a:rPr>
              <a:t>C]anthranilate revealed a transient increase in the  incorporation of radioactivity into indole in fungus-inoculated  Arabidopsis cell cultures. The time-course measurement of radioactive  incorporation into camalexin during a 1.5-h pulse labeling with  [</a:t>
            </a:r>
            <a:r>
              <a:rPr lang="en-US" altLang="x-none" sz="1300">
                <a:solidFill>
                  <a:srgbClr val="000000"/>
                </a:solidFill>
                <a:latin typeface="Times" charset="0"/>
                <a:ea typeface="ＭＳ Ｐゴシック" charset="-128"/>
              </a:rPr>
              <a:t>14</a:t>
            </a:r>
            <a:r>
              <a:rPr lang="en-US" altLang="x-none" sz="1600">
                <a:solidFill>
                  <a:srgbClr val="000000"/>
                </a:solidFill>
                <a:latin typeface="Times" charset="0"/>
                <a:ea typeface="ＭＳ Ｐゴシック" charset="-128"/>
              </a:rPr>
              <a:t>C]indole was similar to that with  [</a:t>
            </a:r>
            <a:r>
              <a:rPr lang="en-US" altLang="x-none" sz="1300">
                <a:solidFill>
                  <a:srgbClr val="000000"/>
                </a:solidFill>
                <a:latin typeface="Times" charset="0"/>
                <a:ea typeface="ＭＳ Ｐゴシック" charset="-128"/>
              </a:rPr>
              <a:t>14</a:t>
            </a:r>
            <a:r>
              <a:rPr lang="en-US" altLang="x-none" sz="1600">
                <a:solidFill>
                  <a:srgbClr val="000000"/>
                </a:solidFill>
                <a:latin typeface="Times" charset="0"/>
                <a:ea typeface="ＭＳ Ｐゴシック" charset="-128"/>
              </a:rPr>
              <a:t>C]anthranilate. These data suggest that indole destined for camalexin synthesis is produced by a separate enzymatic  reaction that does not involve tryptophan synthase.</a:t>
            </a: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altLang="x-none" sz="1600">
              <a:solidFill>
                <a:srgbClr val="000000"/>
              </a:solidFill>
              <a:latin typeface="Times" charset="0"/>
              <a:ea typeface="ＭＳ Ｐゴシック" charset="-128"/>
            </a:endParaRP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altLang="x-none">
                <a:solidFill>
                  <a:srgbClr val="003F80"/>
                </a:solidFill>
                <a:latin typeface="Arial" charset="0"/>
                <a:ea typeface="ＭＳ Ｐゴシック" charset="-128"/>
              </a:rPr>
              <a:t>Top</a:t>
            </a:r>
            <a:r>
              <a:rPr lang="en-US" altLang="x-none" sz="1600">
                <a:solidFill>
                  <a:srgbClr val="003F80"/>
                </a:solidFill>
                <a:latin typeface="Times" charset="0"/>
                <a:ea typeface="ＭＳ Ｐゴシック" charset="-128"/>
              </a:rPr>
              <a:t> </a:t>
            </a:r>
            <a:endParaRPr lang="en-US" altLang="x-none" sz="1600">
              <a:solidFill>
                <a:srgbClr val="000000"/>
              </a:solidFill>
              <a:latin typeface="Times" charset="0"/>
              <a:ea typeface="ＭＳ Ｐゴシック" charset="-128"/>
            </a:endParaRP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altLang="x-none">
                <a:solidFill>
                  <a:srgbClr val="003F80"/>
                </a:solidFill>
                <a:latin typeface="Arial" charset="0"/>
                <a:ea typeface="ＭＳ Ｐゴシック" charset="-128"/>
              </a:rPr>
              <a:t>Abstract</a:t>
            </a:r>
            <a:r>
              <a:rPr lang="en-US" altLang="x-none" sz="1600">
                <a:solidFill>
                  <a:srgbClr val="003F80"/>
                </a:solidFill>
                <a:latin typeface="Times" charset="0"/>
                <a:ea typeface="ＭＳ Ｐゴシック" charset="-128"/>
              </a:rPr>
              <a:t> </a:t>
            </a:r>
            <a:endParaRPr lang="en-US" altLang="x-none" sz="1600">
              <a:solidFill>
                <a:srgbClr val="000000"/>
              </a:solidFill>
              <a:latin typeface="Times" charset="0"/>
              <a:ea typeface="ＭＳ Ｐゴシック" charset="-128"/>
            </a:endParaRP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altLang="x-none">
                <a:solidFill>
                  <a:srgbClr val="003F80"/>
                </a:solidFill>
                <a:latin typeface="Arial" charset="0"/>
                <a:ea typeface="ＭＳ Ｐゴシック" charset="-128"/>
              </a:rPr>
              <a:t>MATERIALS AND METHODS</a:t>
            </a:r>
            <a:r>
              <a:rPr lang="en-US" altLang="x-none" sz="1600">
                <a:solidFill>
                  <a:srgbClr val="003F80"/>
                </a:solidFill>
                <a:latin typeface="Times" charset="0"/>
                <a:ea typeface="ＭＳ Ｐゴシック" charset="-128"/>
              </a:rPr>
              <a:t> </a:t>
            </a:r>
            <a:endParaRPr lang="en-US" altLang="x-none" sz="1600">
              <a:solidFill>
                <a:srgbClr val="000000"/>
              </a:solidFill>
              <a:latin typeface="Times" charset="0"/>
              <a:ea typeface="ＭＳ Ｐゴシック" charset="-128"/>
            </a:endParaRP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altLang="x-none">
                <a:solidFill>
                  <a:srgbClr val="003F80"/>
                </a:solidFill>
                <a:latin typeface="Arial" charset="0"/>
                <a:ea typeface="ＭＳ Ｐゴシック" charset="-128"/>
              </a:rPr>
              <a:t>RESULTS</a:t>
            </a:r>
            <a:r>
              <a:rPr lang="en-US" altLang="x-none" sz="1600">
                <a:solidFill>
                  <a:srgbClr val="003F80"/>
                </a:solidFill>
                <a:latin typeface="Times" charset="0"/>
                <a:ea typeface="ＭＳ Ｐゴシック" charset="-128"/>
              </a:rPr>
              <a:t> </a:t>
            </a:r>
            <a:endParaRPr lang="en-US" altLang="x-none" sz="1600">
              <a:solidFill>
                <a:srgbClr val="000000"/>
              </a:solidFill>
              <a:latin typeface="Times" charset="0"/>
              <a:ea typeface="ＭＳ Ｐゴシック" charset="-128"/>
            </a:endParaRP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altLang="x-none">
                <a:solidFill>
                  <a:srgbClr val="003F80"/>
                </a:solidFill>
                <a:latin typeface="Arial" charset="0"/>
                <a:ea typeface="ＭＳ Ｐゴシック" charset="-128"/>
              </a:rPr>
              <a:t>DISCUSSION</a:t>
            </a:r>
            <a:r>
              <a:rPr lang="en-US" altLang="x-none" sz="1600">
                <a:solidFill>
                  <a:srgbClr val="003F80"/>
                </a:solidFill>
                <a:latin typeface="Times" charset="0"/>
                <a:ea typeface="ＭＳ Ｐゴシック" charset="-128"/>
              </a:rPr>
              <a:t> </a:t>
            </a:r>
            <a:endParaRPr lang="en-US" altLang="x-none" sz="1600">
              <a:solidFill>
                <a:srgbClr val="000000"/>
              </a:solidFill>
              <a:latin typeface="Times" charset="0"/>
              <a:ea typeface="ＭＳ Ｐゴシック" charset="-128"/>
            </a:endParaRP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altLang="x-none">
                <a:solidFill>
                  <a:srgbClr val="003F80"/>
                </a:solidFill>
                <a:latin typeface="Arial" charset="0"/>
                <a:ea typeface="ＭＳ Ｐゴシック" charset="-128"/>
              </a:rPr>
              <a:t>LITERATURE CITED</a:t>
            </a:r>
            <a:r>
              <a:rPr lang="en-US" altLang="x-none" sz="1600">
                <a:solidFill>
                  <a:srgbClr val="003F80"/>
                </a:solidFill>
                <a:latin typeface="Times" charset="0"/>
                <a:ea typeface="ＭＳ Ｐゴシック" charset="-128"/>
              </a:rPr>
              <a:t> </a:t>
            </a:r>
            <a:endParaRPr lang="en-US" altLang="x-none" sz="1600">
              <a:solidFill>
                <a:srgbClr val="000000"/>
              </a:solidFill>
              <a:latin typeface="Times" charset="0"/>
              <a:ea typeface="ＭＳ Ｐゴシック" charset="-128"/>
            </a:endParaRP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altLang="x-none" sz="1800" b="1">
                <a:solidFill>
                  <a:srgbClr val="FFFFFF"/>
                </a:solidFill>
                <a:latin typeface="Verdana" charset="0"/>
                <a:ea typeface="ＭＳ Ｐゴシック" charset="-128"/>
              </a:rPr>
              <a:t> </a:t>
            </a:r>
            <a:endParaRPr lang="en-US" altLang="x-none" sz="1800" b="1">
              <a:solidFill>
                <a:srgbClr val="000000"/>
              </a:solidFill>
              <a:latin typeface="Verdana" charset="0"/>
              <a:ea typeface="ＭＳ Ｐゴシック" charset="-128"/>
            </a:endParaRP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altLang="x-none" sz="1800" b="1">
              <a:solidFill>
                <a:srgbClr val="000000"/>
              </a:solidFill>
              <a:latin typeface="Verdana" charset="0"/>
              <a:ea typeface="ＭＳ Ｐゴシック" charset="-128"/>
            </a:endParaRP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altLang="x-none" sz="1600">
                <a:solidFill>
                  <a:srgbClr val="000000"/>
                </a:solidFill>
                <a:latin typeface="Times" charset="0"/>
                <a:ea typeface="ＭＳ Ｐゴシック" charset="-128"/>
              </a:rPr>
              <a:t>One of the most intensively studied disease-resistance mechanisms  of plants is the accumulation of phytoalexins. Apart from this  function, there is interest in phytoalexins because the induction of synthesis of these secondary metabolites provides unique experimental  systems for the study of the coordinate regulation of primary and  secondary metabolic pathways. One system that likely involves the  coordinate regulation of these pathways is the biosynthesis of  phytoalexins in Arabidopsis.</a:t>
            </a: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altLang="x-none" sz="1600">
              <a:solidFill>
                <a:srgbClr val="000000"/>
              </a:solidFill>
              <a:latin typeface="Times" charset="0"/>
              <a:ea typeface="ＭＳ Ｐゴシック" charset="-128"/>
            </a:endParaRP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altLang="x-none" sz="1600">
                <a:solidFill>
                  <a:srgbClr val="000000"/>
                </a:solidFill>
                <a:latin typeface="Times" charset="0"/>
                <a:ea typeface="ＭＳ Ｐゴシック" charset="-128"/>
              </a:rPr>
              <a:t>Arabidopsis has several attributes that are ideal for the  genetic analysis of disease-resistance mechanisms (</a:t>
            </a:r>
            <a:r>
              <a:rPr lang="en-US" altLang="x-none" sz="1600">
                <a:solidFill>
                  <a:srgbClr val="0050A0"/>
                </a:solidFill>
                <a:latin typeface="Times" charset="0"/>
                <a:ea typeface="ＭＳ Ｐゴシック" charset="-128"/>
              </a:rPr>
              <a:t>Meyerowitz, 1989</a:t>
            </a:r>
            <a:r>
              <a:rPr lang="en-US" altLang="x-none" sz="1600">
                <a:solidFill>
                  <a:srgbClr val="000000"/>
                </a:solidFill>
                <a:latin typeface="Times" charset="0"/>
                <a:ea typeface="ＭＳ Ｐゴシック" charset="-128"/>
              </a:rPr>
              <a:t>;  </a:t>
            </a:r>
            <a:r>
              <a:rPr lang="en-US" altLang="x-none" sz="1600">
                <a:solidFill>
                  <a:srgbClr val="0050A0"/>
                </a:solidFill>
                <a:latin typeface="Times" charset="0"/>
                <a:ea typeface="ＭＳ Ｐゴシック" charset="-128"/>
              </a:rPr>
              <a:t>Kunkel, 1996</a:t>
            </a:r>
            <a:r>
              <a:rPr lang="en-US" altLang="x-none" sz="1600">
                <a:solidFill>
                  <a:srgbClr val="000000"/>
                </a:solidFill>
                <a:latin typeface="Times" charset="0"/>
                <a:ea typeface="ＭＳ Ｐゴシック" charset="-128"/>
              </a:rPr>
              <a:t>). It accumulates the phytoalexin camalexin  (3-thiazol-2</a:t>
            </a:r>
            <a:r>
              <a:rPr lang="en-US" altLang="x-none" sz="1600">
                <a:solidFill>
                  <a:srgbClr val="000000"/>
                </a:solidFill>
                <a:latin typeface="Σψμβολ" charset="0"/>
                <a:ea typeface="ＭＳ Ｐゴシック" charset="-128"/>
              </a:rPr>
              <a:t>′</a:t>
            </a:r>
            <a:r>
              <a:rPr lang="en-US" altLang="x-none" sz="1600">
                <a:solidFill>
                  <a:srgbClr val="000000"/>
                </a:solidFill>
                <a:latin typeface="Times" charset="0"/>
                <a:ea typeface="ＭＳ Ｐゴシック" charset="-128"/>
              </a:rPr>
              <a:t>-yl-indole) (</a:t>
            </a:r>
            <a:r>
              <a:rPr lang="en-US" altLang="x-none" sz="1600">
                <a:solidFill>
                  <a:srgbClr val="0050A0"/>
                </a:solidFill>
                <a:latin typeface="Times" charset="0"/>
                <a:ea typeface="ＭＳ Ｐゴシック" charset="-128"/>
              </a:rPr>
              <a:t>Tsuji et al., 1992</a:t>
            </a:r>
            <a:r>
              <a:rPr lang="en-US" altLang="x-none" sz="1600">
                <a:solidFill>
                  <a:srgbClr val="000000"/>
                </a:solidFill>
                <a:latin typeface="Times" charset="0"/>
                <a:ea typeface="ＭＳ Ｐゴシック" charset="-128"/>
              </a:rPr>
              <a:t>), a compound originally  isolated from another crucifer, </a:t>
            </a:r>
            <a:r>
              <a:rPr lang="en-US" altLang="x-none" sz="1600" i="1">
                <a:solidFill>
                  <a:srgbClr val="000000"/>
                </a:solidFill>
                <a:latin typeface="Times" charset="0"/>
                <a:ea typeface="ＭＳ Ｐゴシック" charset="-128"/>
              </a:rPr>
              <a:t>Camelina sativa</a:t>
            </a:r>
            <a:r>
              <a:rPr lang="en-US" altLang="x-none" sz="1600">
                <a:solidFill>
                  <a:srgbClr val="000000"/>
                </a:solidFill>
                <a:latin typeface="Times" charset="0"/>
                <a:ea typeface="ＭＳ Ｐゴシック" charset="-128"/>
              </a:rPr>
              <a:t> (</a:t>
            </a:r>
            <a:r>
              <a:rPr lang="en-US" altLang="x-none" sz="1600">
                <a:solidFill>
                  <a:srgbClr val="0050A0"/>
                </a:solidFill>
                <a:latin typeface="Times" charset="0"/>
                <a:ea typeface="ＭＳ Ｐゴシック" charset="-128"/>
              </a:rPr>
              <a:t>Browne et  al., 1991</a:t>
            </a:r>
            <a:r>
              <a:rPr lang="en-US" altLang="x-none" sz="1600">
                <a:solidFill>
                  <a:srgbClr val="000000"/>
                </a:solidFill>
                <a:latin typeface="Times" charset="0"/>
                <a:ea typeface="ＭＳ Ｐゴシック" charset="-128"/>
              </a:rPr>
              <a:t>). This metabolite is typical of crucifer phytoalexins in  having an indole group substituted at the no. 3 position with a  sulfur-containing group (</a:t>
            </a:r>
            <a:r>
              <a:rPr lang="en-US" altLang="x-none" sz="1600">
                <a:solidFill>
                  <a:srgbClr val="0050A0"/>
                </a:solidFill>
                <a:latin typeface="Times" charset="0"/>
                <a:ea typeface="ＭＳ Ｐゴシック" charset="-128"/>
              </a:rPr>
              <a:t>Chapple et al., 1994</a:t>
            </a:r>
            <a:r>
              <a:rPr lang="en-US" altLang="x-none" sz="1600">
                <a:solidFill>
                  <a:srgbClr val="000000"/>
                </a:solidFill>
                <a:latin typeface="Times" charset="0"/>
                <a:ea typeface="ＭＳ Ｐゴシック" charset="-128"/>
              </a:rPr>
              <a:t>). In in vitro bioassays, camalexin is inhibitory to bacterial and fungal growth  (</a:t>
            </a:r>
            <a:r>
              <a:rPr lang="en-US" altLang="x-none" sz="1600">
                <a:solidFill>
                  <a:srgbClr val="0050A0"/>
                </a:solidFill>
                <a:latin typeface="Times" charset="0"/>
                <a:ea typeface="ＭＳ Ｐゴシック" charset="-128"/>
              </a:rPr>
              <a:t>Jejelowo et al., 1991</a:t>
            </a:r>
            <a:r>
              <a:rPr lang="en-US" altLang="x-none" sz="1600">
                <a:solidFill>
                  <a:srgbClr val="000000"/>
                </a:solidFill>
                <a:latin typeface="Times" charset="0"/>
                <a:ea typeface="ＭＳ Ｐゴシック" charset="-128"/>
              </a:rPr>
              <a:t>; </a:t>
            </a:r>
            <a:r>
              <a:rPr lang="en-US" altLang="x-none" sz="1600">
                <a:solidFill>
                  <a:srgbClr val="0050A0"/>
                </a:solidFill>
                <a:latin typeface="Times" charset="0"/>
                <a:ea typeface="ＭＳ Ｐゴシック" charset="-128"/>
              </a:rPr>
              <a:t>Tsuji et al., 1992</a:t>
            </a:r>
            <a:r>
              <a:rPr lang="en-US" altLang="x-none" sz="1600">
                <a:solidFill>
                  <a:srgbClr val="000000"/>
                </a:solidFill>
                <a:latin typeface="Times" charset="0"/>
                <a:ea typeface="ＭＳ Ｐゴシック" charset="-128"/>
              </a:rPr>
              <a:t>; </a:t>
            </a:r>
            <a:r>
              <a:rPr lang="en-US" altLang="x-none" sz="1600">
                <a:solidFill>
                  <a:srgbClr val="0050A0"/>
                </a:solidFill>
                <a:latin typeface="Times" charset="0"/>
                <a:ea typeface="ＭＳ Ｐゴシック" charset="-128"/>
              </a:rPr>
              <a:t>Rogers et al., 1996</a:t>
            </a:r>
            <a:r>
              <a:rPr lang="en-US" altLang="x-none" sz="1600">
                <a:solidFill>
                  <a:srgbClr val="000000"/>
                </a:solidFill>
                <a:latin typeface="Times" charset="0"/>
                <a:ea typeface="ＭＳ Ｐゴシック" charset="-128"/>
              </a:rPr>
              <a:t>).  Mutants of Arabidopsis deficient in camalexin accumulation have been isolated (</a:t>
            </a:r>
            <a:r>
              <a:rPr lang="en-US" altLang="x-none" sz="1600">
                <a:solidFill>
                  <a:srgbClr val="0050A0"/>
                </a:solidFill>
                <a:latin typeface="Times" charset="0"/>
                <a:ea typeface="ＭＳ Ｐゴシック" charset="-128"/>
              </a:rPr>
              <a:t>Glazebrook and Ausubel, 1994</a:t>
            </a:r>
            <a:r>
              <a:rPr lang="en-US" altLang="x-none" sz="1600">
                <a:solidFill>
                  <a:srgbClr val="000000"/>
                </a:solidFill>
                <a:latin typeface="Times" charset="0"/>
                <a:ea typeface="ＭＳ Ｐゴシック" charset="-128"/>
              </a:rPr>
              <a:t>). These </a:t>
            </a:r>
            <a:r>
              <a:rPr lang="en-US" altLang="x-none" sz="1600" i="1">
                <a:solidFill>
                  <a:srgbClr val="000000"/>
                </a:solidFill>
                <a:latin typeface="Times" charset="0"/>
                <a:ea typeface="ＭＳ Ｐゴシック" charset="-128"/>
              </a:rPr>
              <a:t>pad</a:t>
            </a:r>
            <a:r>
              <a:rPr lang="en-US" altLang="x-none" sz="1600">
                <a:solidFill>
                  <a:srgbClr val="000000"/>
                </a:solidFill>
                <a:latin typeface="Times" charset="0"/>
                <a:ea typeface="ＭＳ Ｐゴシック" charset="-128"/>
              </a:rPr>
              <a:t> mutants  have not yet provided clear evidence for the role of camalexin in the  disease resistance of Arabidopsis, but a recently isolated  </a:t>
            </a:r>
            <a:r>
              <a:rPr lang="en-US" altLang="x-none" sz="1600" i="1">
                <a:solidFill>
                  <a:srgbClr val="000000"/>
                </a:solidFill>
                <a:latin typeface="Times" charset="0"/>
                <a:ea typeface="ＭＳ Ｐゴシック" charset="-128"/>
              </a:rPr>
              <a:t>pad</a:t>
            </a:r>
            <a:r>
              <a:rPr lang="en-US" altLang="x-none" sz="1600">
                <a:solidFill>
                  <a:srgbClr val="000000"/>
                </a:solidFill>
                <a:latin typeface="Times" charset="0"/>
                <a:ea typeface="ＭＳ Ｐゴシック" charset="-128"/>
              </a:rPr>
              <a:t>4 mutant exhibits an interesting phenotype that may  provide insight into differential host plant responses between pathogens and nonpathogens (</a:t>
            </a:r>
            <a:r>
              <a:rPr lang="en-US" altLang="x-none" sz="1600">
                <a:solidFill>
                  <a:srgbClr val="0050A0"/>
                </a:solidFill>
                <a:latin typeface="Times" charset="0"/>
                <a:ea typeface="ＭＳ Ｐゴシック" charset="-128"/>
              </a:rPr>
              <a:t>Glazebrook et al., 1997</a:t>
            </a:r>
            <a:r>
              <a:rPr lang="en-US" altLang="x-none" sz="1600">
                <a:solidFill>
                  <a:srgbClr val="000000"/>
                </a:solidFill>
                <a:latin typeface="Times" charset="0"/>
                <a:ea typeface="ＭＳ Ｐゴシック" charset="-128"/>
              </a:rPr>
              <a:t>).</a:t>
            </a: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endParaRPr lang="en-US" altLang="x-none" sz="1600">
              <a:solidFill>
                <a:srgbClr val="000000"/>
              </a:solidFill>
              <a:latin typeface="Times" charset="0"/>
              <a:ea typeface="ＭＳ Ｐゴシック" charset="-128"/>
            </a:endParaRPr>
          </a:p>
          <a:p>
            <a:pP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pPr>
            <a:r>
              <a:rPr lang="en-US" altLang="x-none" sz="1600">
                <a:solidFill>
                  <a:srgbClr val="000000"/>
                </a:solidFill>
                <a:latin typeface="Times" charset="0"/>
                <a:ea typeface="ＭＳ Ｐゴシック" charset="-128"/>
              </a:rPr>
              <a:t>Advances have been made in recent years in the study of Trp synthesis  in Arabidopsis (</a:t>
            </a:r>
            <a:r>
              <a:rPr lang="en-US" altLang="x-none" sz="1600">
                <a:solidFill>
                  <a:srgbClr val="0050A0"/>
                </a:solidFill>
                <a:latin typeface="Times" charset="0"/>
                <a:ea typeface="ＭＳ Ｐゴシック" charset="-128"/>
              </a:rPr>
              <a:t>Radwanski and Last, 1995</a:t>
            </a:r>
            <a:r>
              <a:rPr lang="en-US" altLang="x-none" sz="1600">
                <a:solidFill>
                  <a:srgbClr val="000000"/>
                </a:solidFill>
                <a:latin typeface="Times" charset="0"/>
                <a:ea typeface="ＭＳ Ｐゴシック" charset="-128"/>
              </a:rPr>
              <a:t>). The study of individual  steps in the Trp pathway is important to understand the coordinate regulation of the Trp and camalexin pathways during the induction of  camalexin synthesis. Labeling studies have provided evidence that  anthranilate, a Trp-pathway intermediate, but not Trp itself, is a precursor of camalexin (</a:t>
            </a:r>
            <a:r>
              <a:rPr lang="en-US" altLang="x-none" sz="1600">
                <a:solidFill>
                  <a:srgbClr val="0050A0"/>
                </a:solidFill>
                <a:latin typeface="Times" charset="0"/>
                <a:ea typeface="ＭＳ Ｐゴシック" charset="-128"/>
              </a:rPr>
              <a:t>Tsuji et al., 1993</a:t>
            </a:r>
            <a:r>
              <a:rPr lang="en-US" altLang="x-none" sz="1600">
                <a:solidFill>
                  <a:srgbClr val="000000"/>
                </a:solidFill>
                <a:latin typeface="Times" charset="0"/>
                <a:ea typeface="ＭＳ Ｐゴシック" charset="-128"/>
              </a:rPr>
              <a:t>; </a:t>
            </a:r>
            <a:r>
              <a:rPr lang="en-US" altLang="x-none" sz="1600">
                <a:solidFill>
                  <a:srgbClr val="0050A0"/>
                </a:solidFill>
                <a:latin typeface="Times" charset="0"/>
                <a:ea typeface="ＭＳ Ｐゴシック" charset="-128"/>
              </a:rPr>
              <a:t>Zook and Hammerschmidt,  1997</a:t>
            </a:r>
            <a:r>
              <a:rPr lang="en-US" altLang="x-none" sz="1600">
                <a:solidFill>
                  <a:srgbClr val="000000"/>
                </a:solidFill>
                <a:latin typeface="Times" charset="0"/>
                <a:ea typeface="ＭＳ Ｐゴシック" charset="-128"/>
              </a:rPr>
              <a:t>). Furthermore, there is a close correlation between the level of  induction of anthranilate synthase and camalexin accumulation in response to different eliciting agents (</a:t>
            </a:r>
            <a:r>
              <a:rPr lang="en-US" altLang="x-none" sz="1600">
                <a:solidFill>
                  <a:srgbClr val="0050A0"/>
                </a:solidFill>
                <a:latin typeface="Times" charset="0"/>
                <a:ea typeface="ＭＳ Ｐゴシック" charset="-128"/>
              </a:rPr>
              <a:t>Zhao and Last, 1996</a:t>
            </a:r>
            <a:r>
              <a:rPr lang="en-US" altLang="x-none" sz="1600">
                <a:solidFill>
                  <a:srgbClr val="000000"/>
                </a:solidFill>
                <a:latin typeface="Times" charset="0"/>
                <a:ea typeface="ＭＳ Ｐゴシック" charset="-128"/>
              </a:rPr>
              <a:t>). However,  there remains uncertainty about what Trp intermediate is the branch  point between the Trp and camalexin biosynthetic pathways. In the current study suspension cultures of Arabidopsis cells inoculated with  fungal spores were used to characterize the biosynthetic relationship  between Trp-pathway intermediates and the accumulation of the camalexin  phytoalexin.</a:t>
            </a:r>
          </a:p>
        </p:txBody>
      </p:sp>
    </p:spTree>
    <p:extLst>
      <p:ext uri="{BB962C8B-B14F-4D97-AF65-F5344CB8AC3E}">
        <p14:creationId xmlns:p14="http://schemas.microsoft.com/office/powerpoint/2010/main" val="2845005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defRPr/>
            </a:pPr>
            <a:endParaRPr lang="en-US">
              <a:cs typeface="+mn-cs"/>
            </a:endParaRPr>
          </a:p>
        </p:txBody>
      </p:sp>
      <p:sp>
        <p:nvSpPr>
          <p:cNvPr id="29699" name="Slide Number Placeholder 3"/>
          <p:cNvSpPr>
            <a:spLocks noGrp="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defTabSz="914400" eaLnBrk="0" hangingPunct="0"/>
            <a:fld id="{42A7B08C-05AB-7C40-BFC9-4F987A5BBC72}" type="slidenum">
              <a:rPr lang="en-US" altLang="x-none" smtClean="0">
                <a:solidFill>
                  <a:srgbClr val="000000"/>
                </a:solidFill>
              </a:rPr>
              <a:pPr defTabSz="914400" eaLnBrk="0" hangingPunct="0"/>
              <a:t>31</a:t>
            </a:fld>
            <a:endParaRPr lang="en-US" altLang="x-none" smtClean="0">
              <a:solidFill>
                <a:srgbClr val="000000"/>
              </a:solidFill>
            </a:endParaRPr>
          </a:p>
        </p:txBody>
      </p:sp>
    </p:spTree>
    <p:extLst>
      <p:ext uri="{BB962C8B-B14F-4D97-AF65-F5344CB8AC3E}">
        <p14:creationId xmlns:p14="http://schemas.microsoft.com/office/powerpoint/2010/main" val="1513506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D2166ACE-8340-7E40-A1BB-82321EA0C9B7}" type="slidenum">
              <a:rPr lang="en-US" smtClean="0"/>
              <a:pPr/>
              <a:t>32</a:t>
            </a:fld>
            <a:endParaRPr lang="en-US"/>
          </a:p>
        </p:txBody>
      </p:sp>
    </p:spTree>
    <p:extLst>
      <p:ext uri="{BB962C8B-B14F-4D97-AF65-F5344CB8AC3E}">
        <p14:creationId xmlns:p14="http://schemas.microsoft.com/office/powerpoint/2010/main" val="7425488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defRPr/>
            </a:pPr>
            <a:endParaRPr lang="en-US">
              <a:cs typeface="+mn-cs"/>
            </a:endParaRPr>
          </a:p>
        </p:txBody>
      </p:sp>
      <p:sp>
        <p:nvSpPr>
          <p:cNvPr id="33795" name="Slide Number Placeholder 3"/>
          <p:cNvSpPr>
            <a:spLocks noGrp="1"/>
          </p:cNvSpPr>
          <p:nvPr>
            <p:ph type="sldNum" sz="quarter" idx="4294967295"/>
          </p:nvPr>
        </p:nvSpPr>
        <p:spPr bwMode="auto">
          <a:xfrm>
            <a:off x="3884613" y="8685213"/>
            <a:ext cx="29718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defTabSz="914400" eaLnBrk="0" hangingPunct="0"/>
            <a:fld id="{72C9CCBC-974C-AA46-939C-012FC89C12A1}" type="slidenum">
              <a:rPr lang="en-US" altLang="x-none" smtClean="0">
                <a:solidFill>
                  <a:srgbClr val="000000"/>
                </a:solidFill>
              </a:rPr>
              <a:pPr defTabSz="914400" eaLnBrk="0" hangingPunct="0"/>
              <a:t>33</a:t>
            </a:fld>
            <a:endParaRPr lang="en-US" altLang="x-none" smtClean="0">
              <a:solidFill>
                <a:srgbClr val="000000"/>
              </a:solidFill>
            </a:endParaRPr>
          </a:p>
        </p:txBody>
      </p:sp>
    </p:spTree>
    <p:extLst>
      <p:ext uri="{BB962C8B-B14F-4D97-AF65-F5344CB8AC3E}">
        <p14:creationId xmlns:p14="http://schemas.microsoft.com/office/powerpoint/2010/main" val="2146775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9010" name="Rectangle 2"/>
          <p:cNvSpPr>
            <a:spLocks noGrp="1" noRot="1" noChangeAspect="1" noChangeArrowheads="1" noTextEdit="1"/>
          </p:cNvSpPr>
          <p:nvPr>
            <p:ph type="sldImg"/>
          </p:nvPr>
        </p:nvSpPr>
        <p:spPr>
          <a:xfrm>
            <a:off x="850900" y="685800"/>
            <a:ext cx="5156200" cy="3429000"/>
          </a:xfrm>
          <a:ln/>
          <a:extLst>
            <a:ext uri="{FAA26D3D-D897-4be2-8F04-BA451C77F1D7}">
              <ma14:placeholderFlag xmlns:ma14="http://schemas.microsoft.com/office/mac/drawingml/2011/main" val="1"/>
            </a:ext>
          </a:extLst>
        </p:spPr>
      </p:sp>
      <p:sp>
        <p:nvSpPr>
          <p:cNvPr id="939011" name="Rectangle 3"/>
          <p:cNvSpPr>
            <a:spLocks noGrp="1" noChangeArrowheads="1"/>
          </p:cNvSpPr>
          <p:nvPr>
            <p:ph type="body" idx="1"/>
          </p:nvPr>
        </p:nvSpPr>
        <p:spPr>
          <a:xfrm>
            <a:off x="685800" y="4343400"/>
            <a:ext cx="5486400" cy="4114800"/>
          </a:xfrm>
        </p:spPr>
        <p:txBody>
          <a:bodyPr/>
          <a:lstStyle/>
          <a:p>
            <a:pPr>
              <a:defRPr/>
            </a:pPr>
            <a:endParaRPr lang="en-US" smtClean="0"/>
          </a:p>
        </p:txBody>
      </p:sp>
    </p:spTree>
    <p:extLst>
      <p:ext uri="{BB962C8B-B14F-4D97-AF65-F5344CB8AC3E}">
        <p14:creationId xmlns:p14="http://schemas.microsoft.com/office/powerpoint/2010/main" val="3906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3474" name="Rectangle 2"/>
          <p:cNvSpPr>
            <a:spLocks noGrp="1" noRot="1" noChangeAspect="1" noChangeArrowheads="1" noTextEdit="1"/>
          </p:cNvSpPr>
          <p:nvPr>
            <p:ph type="sldImg"/>
          </p:nvPr>
        </p:nvSpPr>
        <p:spPr>
          <a:xfrm>
            <a:off x="1108075" y="1143000"/>
            <a:ext cx="4641850" cy="3086100"/>
          </a:xfrm>
          <a:ln/>
          <a:extLst>
            <a:ext uri="{FAA26D3D-D897-4be2-8F04-BA451C77F1D7}">
              <ma14:placeholderFlag xmlns:ma14="http://schemas.microsoft.com/office/mac/drawingml/2011/main" val="1"/>
            </a:ext>
          </a:extLst>
        </p:spPr>
      </p:sp>
      <p:sp>
        <p:nvSpPr>
          <p:cNvPr id="873475" name="Rectangle 3"/>
          <p:cNvSpPr>
            <a:spLocks noGrp="1" noChangeArrowheads="1"/>
          </p:cNvSpPr>
          <p:nvPr>
            <p:ph type="body" idx="1"/>
          </p:nvPr>
        </p:nvSpPr>
        <p:spPr/>
        <p:txBody>
          <a:bodyPr/>
          <a:lstStyle/>
          <a:p>
            <a:pPr>
              <a:defRPr/>
            </a:pPr>
            <a:endParaRPr lang="en-US" smtClean="0"/>
          </a:p>
        </p:txBody>
      </p:sp>
    </p:spTree>
    <p:extLst>
      <p:ext uri="{BB962C8B-B14F-4D97-AF65-F5344CB8AC3E}">
        <p14:creationId xmlns:p14="http://schemas.microsoft.com/office/powerpoint/2010/main" val="8301867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4498" name="Rectangle 2"/>
          <p:cNvSpPr>
            <a:spLocks noGrp="1" noRot="1" noChangeAspect="1" noChangeArrowheads="1" noTextEdit="1"/>
          </p:cNvSpPr>
          <p:nvPr>
            <p:ph type="sldImg"/>
          </p:nvPr>
        </p:nvSpPr>
        <p:spPr>
          <a:xfrm>
            <a:off x="1108075" y="1143000"/>
            <a:ext cx="4641850" cy="3086100"/>
          </a:xfrm>
          <a:ln/>
          <a:extLst>
            <a:ext uri="{FAA26D3D-D897-4be2-8F04-BA451C77F1D7}">
              <ma14:placeholderFlag xmlns:ma14="http://schemas.microsoft.com/office/mac/drawingml/2011/main" val="1"/>
            </a:ext>
          </a:extLst>
        </p:spPr>
      </p:sp>
      <p:sp>
        <p:nvSpPr>
          <p:cNvPr id="874499" name="Rectangle 3"/>
          <p:cNvSpPr>
            <a:spLocks noGrp="1" noChangeArrowheads="1"/>
          </p:cNvSpPr>
          <p:nvPr>
            <p:ph type="body" idx="1"/>
          </p:nvPr>
        </p:nvSpPr>
        <p:spPr/>
        <p:txBody>
          <a:bodyPr/>
          <a:lstStyle/>
          <a:p>
            <a:pPr>
              <a:defRPr/>
            </a:pPr>
            <a:endParaRPr lang="en-US" smtClean="0"/>
          </a:p>
        </p:txBody>
      </p:sp>
    </p:spTree>
    <p:extLst>
      <p:ext uri="{BB962C8B-B14F-4D97-AF65-F5344CB8AC3E}">
        <p14:creationId xmlns:p14="http://schemas.microsoft.com/office/powerpoint/2010/main" val="528362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1410" name="Rectangle 2"/>
          <p:cNvSpPr>
            <a:spLocks noGrp="1" noRot="1" noChangeAspect="1" noChangeArrowheads="1" noTextEdit="1"/>
          </p:cNvSpPr>
          <p:nvPr>
            <p:ph type="sldImg"/>
          </p:nvPr>
        </p:nvSpPr>
        <p:spPr>
          <a:xfrm>
            <a:off x="1108075" y="1143000"/>
            <a:ext cx="4641850" cy="3086100"/>
          </a:xfrm>
          <a:ln/>
          <a:extLst>
            <a:ext uri="{FAA26D3D-D897-4be2-8F04-BA451C77F1D7}">
              <ma14:placeholderFlag xmlns:ma14="http://schemas.microsoft.com/office/mac/drawingml/2011/main" val="1"/>
            </a:ext>
          </a:extLst>
        </p:spPr>
      </p:sp>
      <p:sp>
        <p:nvSpPr>
          <p:cNvPr id="1041411" name="Rectangle 3"/>
          <p:cNvSpPr>
            <a:spLocks noGrp="1" noChangeArrowheads="1"/>
          </p:cNvSpPr>
          <p:nvPr>
            <p:ph type="body" idx="1"/>
          </p:nvPr>
        </p:nvSpPr>
        <p:spPr/>
        <p:txBody>
          <a:bodyPr/>
          <a:lstStyle/>
          <a:p>
            <a:pPr>
              <a:defRPr/>
            </a:pPr>
            <a:endParaRPr lang="en-US" smtClean="0"/>
          </a:p>
        </p:txBody>
      </p:sp>
    </p:spTree>
    <p:extLst>
      <p:ext uri="{BB962C8B-B14F-4D97-AF65-F5344CB8AC3E}">
        <p14:creationId xmlns:p14="http://schemas.microsoft.com/office/powerpoint/2010/main" val="1152019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7890" name="Rectangle 2"/>
          <p:cNvSpPr>
            <a:spLocks noGrp="1" noRot="1" noChangeAspect="1" noChangeArrowheads="1" noTextEdit="1"/>
          </p:cNvSpPr>
          <p:nvPr>
            <p:ph type="sldImg"/>
          </p:nvPr>
        </p:nvSpPr>
        <p:spPr>
          <a:xfrm>
            <a:off x="1108075" y="1143000"/>
            <a:ext cx="4641850" cy="3086100"/>
          </a:xfrm>
          <a:solidFill>
            <a:srgbClr val="FFFFFF"/>
          </a:solidFill>
          <a:ln/>
          <a:extLst>
            <a:ext uri="{FAA26D3D-D897-4be2-8F04-BA451C77F1D7}">
              <ma14:placeholderFlag xmlns:ma14="http://schemas.microsoft.com/office/mac/drawingml/2011/main" val="1"/>
            </a:ext>
          </a:extLst>
        </p:spPr>
      </p:sp>
      <p:sp>
        <p:nvSpPr>
          <p:cNvPr id="677891" name="Rectangle 3"/>
          <p:cNvSpPr>
            <a:spLocks noGrp="1" noChangeArrowheads="1"/>
          </p:cNvSpPr>
          <p:nvPr>
            <p:ph type="body" idx="1"/>
          </p:nvPr>
        </p:nvSpPr>
        <p:spPr>
          <a:solidFill>
            <a:srgbClr val="FFFFFF"/>
          </a:solidFill>
          <a:ln>
            <a:solidFill>
              <a:srgbClr val="000000"/>
            </a:solidFill>
            <a:miter lim="800000"/>
            <a:headEnd/>
            <a:tailEnd/>
          </a:ln>
          <a:extLst/>
        </p:spPr>
        <p:txBody>
          <a:bodyPr/>
          <a:lstStyle/>
          <a:p>
            <a:pPr>
              <a:defRPr/>
            </a:pPr>
            <a:r>
              <a:rPr lang="en-US" dirty="0" smtClean="0"/>
              <a:t>In accordance with their nomenclature, we have named the mutants with xylem deformations </a:t>
            </a:r>
            <a:r>
              <a:rPr lang="en-US" i="1" dirty="0" smtClean="0"/>
              <a:t>irx8</a:t>
            </a:r>
            <a:r>
              <a:rPr lang="en-US" dirty="0" smtClean="0"/>
              <a:t> (At5g54690) and </a:t>
            </a:r>
            <a:r>
              <a:rPr lang="en-US" i="1" dirty="0" smtClean="0"/>
              <a:t>irx13</a:t>
            </a:r>
            <a:r>
              <a:rPr lang="en-US" dirty="0" smtClean="0"/>
              <a:t> (At5g03170). </a:t>
            </a:r>
            <a:endParaRPr lang="en-US" dirty="0" smtClean="0"/>
          </a:p>
        </p:txBody>
      </p:sp>
    </p:spTree>
    <p:extLst>
      <p:ext uri="{BB962C8B-B14F-4D97-AF65-F5344CB8AC3E}">
        <p14:creationId xmlns:p14="http://schemas.microsoft.com/office/powerpoint/2010/main" val="5390064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9938" name="Rectangle 2"/>
          <p:cNvSpPr>
            <a:spLocks noGrp="1" noRot="1" noChangeAspect="1" noChangeArrowheads="1" noTextEdit="1"/>
          </p:cNvSpPr>
          <p:nvPr>
            <p:ph type="sldImg"/>
          </p:nvPr>
        </p:nvSpPr>
        <p:spPr>
          <a:xfrm>
            <a:off x="1108075" y="1143000"/>
            <a:ext cx="4641850" cy="3086100"/>
          </a:xfrm>
          <a:solidFill>
            <a:srgbClr val="FFFFFF"/>
          </a:solidFill>
          <a:ln/>
          <a:extLst>
            <a:ext uri="{FAA26D3D-D897-4be2-8F04-BA451C77F1D7}">
              <ma14:placeholderFlag xmlns:ma14="http://schemas.microsoft.com/office/mac/drawingml/2011/main" val="1"/>
            </a:ext>
          </a:extLst>
        </p:spPr>
      </p:sp>
      <p:sp>
        <p:nvSpPr>
          <p:cNvPr id="679939" name="Rectangle 3"/>
          <p:cNvSpPr>
            <a:spLocks noGrp="1" noChangeArrowheads="1"/>
          </p:cNvSpPr>
          <p:nvPr>
            <p:ph type="body" idx="1"/>
          </p:nvPr>
        </p:nvSpPr>
        <p:spPr>
          <a:solidFill>
            <a:srgbClr val="FFFFFF"/>
          </a:solidFill>
          <a:ln>
            <a:solidFill>
              <a:srgbClr val="000000"/>
            </a:solidFill>
            <a:miter lim="800000"/>
            <a:headEnd/>
            <a:tailEnd/>
          </a:ln>
          <a:extLst/>
        </p:spPr>
        <p:txBody>
          <a:bodyPr/>
          <a:lstStyle/>
          <a:p>
            <a:pPr>
              <a:defRPr/>
            </a:pPr>
            <a:endParaRPr lang="en-US" smtClean="0"/>
          </a:p>
        </p:txBody>
      </p:sp>
    </p:spTree>
    <p:extLst>
      <p:ext uri="{BB962C8B-B14F-4D97-AF65-F5344CB8AC3E}">
        <p14:creationId xmlns:p14="http://schemas.microsoft.com/office/powerpoint/2010/main" val="206936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1986" name="Rectangle 2"/>
          <p:cNvSpPr>
            <a:spLocks noGrp="1" noRot="1" noChangeAspect="1" noChangeArrowheads="1" noTextEdit="1"/>
          </p:cNvSpPr>
          <p:nvPr>
            <p:ph type="sldImg"/>
          </p:nvPr>
        </p:nvSpPr>
        <p:spPr>
          <a:xfrm>
            <a:off x="1108075" y="1143000"/>
            <a:ext cx="4641850" cy="3086100"/>
          </a:xfrm>
          <a:solidFill>
            <a:srgbClr val="FFFFFF"/>
          </a:solidFill>
          <a:ln/>
          <a:extLst>
            <a:ext uri="{FAA26D3D-D897-4be2-8F04-BA451C77F1D7}">
              <ma14:placeholderFlag xmlns:ma14="http://schemas.microsoft.com/office/mac/drawingml/2011/main" val="1"/>
            </a:ext>
          </a:extLst>
        </p:spPr>
      </p:sp>
      <p:sp>
        <p:nvSpPr>
          <p:cNvPr id="681987" name="Rectangle 3"/>
          <p:cNvSpPr>
            <a:spLocks noGrp="1" noChangeArrowheads="1"/>
          </p:cNvSpPr>
          <p:nvPr>
            <p:ph type="body" idx="1"/>
          </p:nvPr>
        </p:nvSpPr>
        <p:spPr>
          <a:solidFill>
            <a:srgbClr val="FFFFFF"/>
          </a:solidFill>
          <a:ln>
            <a:solidFill>
              <a:srgbClr val="000000"/>
            </a:solidFill>
            <a:miter lim="800000"/>
            <a:headEnd/>
            <a:tailEnd/>
          </a:ln>
          <a:extLst/>
        </p:spPr>
        <p:txBody>
          <a:bodyPr/>
          <a:lstStyle/>
          <a:p>
            <a:pPr>
              <a:defRPr/>
            </a:pPr>
            <a:r>
              <a:rPr lang="en-US" dirty="0" smtClean="0"/>
              <a:t>Cell wall analyses by FTIR. (</a:t>
            </a:r>
            <a:r>
              <a:rPr lang="en-US" i="1" dirty="0" smtClean="0"/>
              <a:t>A</a:t>
            </a:r>
            <a:r>
              <a:rPr lang="en-US" dirty="0" smtClean="0"/>
              <a:t>-</a:t>
            </a:r>
            <a:r>
              <a:rPr lang="en-US" i="1" dirty="0" smtClean="0"/>
              <a:t>F</a:t>
            </a:r>
            <a:r>
              <a:rPr lang="en-US" dirty="0" smtClean="0"/>
              <a:t>) Principal components plots for mutant [</a:t>
            </a:r>
            <a:r>
              <a:rPr lang="en-US" i="1" dirty="0" smtClean="0"/>
              <a:t>irx1</a:t>
            </a:r>
            <a:r>
              <a:rPr lang="en-US" dirty="0" smtClean="0"/>
              <a:t>, </a:t>
            </a:r>
            <a:r>
              <a:rPr lang="en-US" i="1" dirty="0" smtClean="0"/>
              <a:t>irx8</a:t>
            </a:r>
            <a:r>
              <a:rPr lang="en-US" dirty="0" smtClean="0"/>
              <a:t> (SALK_014026), </a:t>
            </a:r>
            <a:r>
              <a:rPr lang="en-US" i="1" dirty="0" smtClean="0"/>
              <a:t>irx13</a:t>
            </a:r>
            <a:r>
              <a:rPr lang="en-US" dirty="0" smtClean="0"/>
              <a:t> (SALK_046976), At3g16920 (SALK_055713), and At4g27435 (SALK_137109)] vs. wild-type spectra. Spectra for all mutants show a clear separation from wild-type spectra based on principal component (PC) 1. In all cases, the mutant spectra show differences from wild-type spectra in the carbohydrate fingerprint regions that correspond to the deformations of cellulosic and </a:t>
            </a:r>
            <a:r>
              <a:rPr lang="en-US" dirty="0" err="1" smtClean="0"/>
              <a:t>noncellulosic</a:t>
            </a:r>
            <a:r>
              <a:rPr lang="en-US" dirty="0" smtClean="0"/>
              <a:t> polymers. </a:t>
            </a:r>
            <a:endParaRPr lang="en-US" dirty="0" smtClean="0"/>
          </a:p>
        </p:txBody>
      </p:sp>
    </p:spTree>
    <p:extLst>
      <p:ext uri="{BB962C8B-B14F-4D97-AF65-F5344CB8AC3E}">
        <p14:creationId xmlns:p14="http://schemas.microsoft.com/office/powerpoint/2010/main" val="2021726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4034" name="Rectangle 2"/>
          <p:cNvSpPr>
            <a:spLocks noGrp="1" noRot="1" noChangeAspect="1" noChangeArrowheads="1" noTextEdit="1"/>
          </p:cNvSpPr>
          <p:nvPr>
            <p:ph type="sldImg"/>
          </p:nvPr>
        </p:nvSpPr>
        <p:spPr>
          <a:xfrm>
            <a:off x="1108075" y="1143000"/>
            <a:ext cx="4641850" cy="3086100"/>
          </a:xfrm>
          <a:solidFill>
            <a:srgbClr val="FFFFFF"/>
          </a:solidFill>
          <a:ln/>
          <a:extLst>
            <a:ext uri="{FAA26D3D-D897-4be2-8F04-BA451C77F1D7}">
              <ma14:placeholderFlag xmlns:ma14="http://schemas.microsoft.com/office/mac/drawingml/2011/main" val="1"/>
            </a:ext>
          </a:extLst>
        </p:spPr>
      </p:sp>
      <p:sp>
        <p:nvSpPr>
          <p:cNvPr id="684035" name="Rectangle 3"/>
          <p:cNvSpPr>
            <a:spLocks noGrp="1" noChangeArrowheads="1"/>
          </p:cNvSpPr>
          <p:nvPr>
            <p:ph type="body" idx="1"/>
          </p:nvPr>
        </p:nvSpPr>
        <p:spPr>
          <a:solidFill>
            <a:srgbClr val="FFFFFF"/>
          </a:solidFill>
          <a:ln>
            <a:solidFill>
              <a:srgbClr val="000000"/>
            </a:solidFill>
            <a:miter lim="800000"/>
            <a:headEnd/>
            <a:tailEnd/>
          </a:ln>
          <a:extLst/>
        </p:spPr>
        <p:txBody>
          <a:bodyPr/>
          <a:lstStyle/>
          <a:p>
            <a:pPr>
              <a:defRPr/>
            </a:pPr>
            <a:r>
              <a:rPr lang="en-US" dirty="0" smtClean="0"/>
              <a:t>In accordance with their nomenclature, we have named the mutants with xylem deformations </a:t>
            </a:r>
            <a:r>
              <a:rPr lang="en-US" i="1" dirty="0" smtClean="0"/>
              <a:t>irx8</a:t>
            </a:r>
            <a:r>
              <a:rPr lang="en-US" dirty="0" smtClean="0"/>
              <a:t> (At5g54690) and </a:t>
            </a:r>
            <a:r>
              <a:rPr lang="en-US" i="1" dirty="0" smtClean="0"/>
              <a:t>irx13</a:t>
            </a:r>
            <a:r>
              <a:rPr lang="en-US" dirty="0" smtClean="0"/>
              <a:t> (At5g03170). </a:t>
            </a:r>
            <a:endParaRPr lang="en-US" dirty="0" smtClean="0"/>
          </a:p>
        </p:txBody>
      </p:sp>
    </p:spTree>
    <p:extLst>
      <p:ext uri="{BB962C8B-B14F-4D97-AF65-F5344CB8AC3E}">
        <p14:creationId xmlns:p14="http://schemas.microsoft.com/office/powerpoint/2010/main" val="1070806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5222" y="1197187"/>
            <a:ext cx="9352519" cy="2546773"/>
          </a:xfrm>
        </p:spPr>
        <p:txBody>
          <a:bodyPr anchor="b"/>
          <a:lstStyle>
            <a:lvl1pPr algn="ctr">
              <a:defRPr sz="6400"/>
            </a:lvl1pPr>
          </a:lstStyle>
          <a:p>
            <a:r>
              <a:rPr lang="en-US" smtClean="0"/>
              <a:t>Click to edit Master title style</a:t>
            </a:r>
            <a:endParaRPr lang="en-US" dirty="0"/>
          </a:p>
        </p:txBody>
      </p:sp>
      <p:sp>
        <p:nvSpPr>
          <p:cNvPr id="3" name="Subtitle 2"/>
          <p:cNvSpPr>
            <a:spLocks noGrp="1"/>
          </p:cNvSpPr>
          <p:nvPr>
            <p:ph type="subTitle" idx="1"/>
          </p:nvPr>
        </p:nvSpPr>
        <p:spPr>
          <a:xfrm>
            <a:off x="1375371" y="3842174"/>
            <a:ext cx="8252222" cy="1766146"/>
          </a:xfrm>
        </p:spPr>
        <p:txBody>
          <a:bodyPr/>
          <a:lstStyle>
            <a:lvl1pPr marL="0" indent="0" algn="ctr">
              <a:buNone/>
              <a:defRPr sz="2560"/>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88D143F-91B9-ED43-A492-EF0D93EFC5D3}" type="datetimeFigureOut">
              <a:rPr lang="en-US" smtClean="0"/>
              <a:t>4/9/17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260C7-38EA-384E-A3E5-063E55B0B11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88D143F-91B9-ED43-A492-EF0D93EFC5D3}" type="datetimeFigureOut">
              <a:rPr lang="en-US" smtClean="0"/>
              <a:t>4/9/17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260C7-38EA-384E-A3E5-063E55B0B11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873996" y="389467"/>
            <a:ext cx="2372514" cy="619929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56454" y="389467"/>
            <a:ext cx="6980005" cy="619929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88D143F-91B9-ED43-A492-EF0D93EFC5D3}" type="datetimeFigureOut">
              <a:rPr lang="en-US" smtClean="0"/>
              <a:t>4/9/17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260C7-38EA-384E-A3E5-063E55B0B11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5222" y="2272454"/>
            <a:ext cx="9352519" cy="1568027"/>
          </a:xfrm>
        </p:spPr>
        <p:txBody>
          <a:bodyPr/>
          <a:lstStyle/>
          <a:p>
            <a:r>
              <a:rPr lang="en-US" smtClean="0"/>
              <a:t>Click to edit Master title style</a:t>
            </a:r>
            <a:endParaRPr lang="en-US"/>
          </a:p>
        </p:txBody>
      </p:sp>
      <p:sp>
        <p:nvSpPr>
          <p:cNvPr id="3" name="Subtitle 2"/>
          <p:cNvSpPr>
            <a:spLocks noGrp="1"/>
          </p:cNvSpPr>
          <p:nvPr>
            <p:ph type="subTitle" idx="1"/>
          </p:nvPr>
        </p:nvSpPr>
        <p:spPr>
          <a:xfrm>
            <a:off x="1650445" y="4145280"/>
            <a:ext cx="7702074" cy="1869440"/>
          </a:xfrm>
        </p:spPr>
        <p:txBody>
          <a:bodyPr/>
          <a:lstStyle>
            <a:lvl1pPr marL="0" indent="0" algn="ctr">
              <a:buNone/>
              <a:defRPr>
                <a:solidFill>
                  <a:schemeClr val="tx1">
                    <a:tint val="75000"/>
                  </a:schemeClr>
                </a:solidFill>
              </a:defRPr>
            </a:lvl1pPr>
            <a:lvl2pPr marL="487695" indent="0" algn="ctr">
              <a:buNone/>
              <a:defRPr>
                <a:solidFill>
                  <a:schemeClr val="tx1">
                    <a:tint val="75000"/>
                  </a:schemeClr>
                </a:solidFill>
              </a:defRPr>
            </a:lvl2pPr>
            <a:lvl3pPr marL="975390" indent="0" algn="ctr">
              <a:buNone/>
              <a:defRPr>
                <a:solidFill>
                  <a:schemeClr val="tx1">
                    <a:tint val="75000"/>
                  </a:schemeClr>
                </a:solidFill>
              </a:defRPr>
            </a:lvl3pPr>
            <a:lvl4pPr marL="1463086" indent="0" algn="ctr">
              <a:buNone/>
              <a:defRPr>
                <a:solidFill>
                  <a:schemeClr val="tx1">
                    <a:tint val="75000"/>
                  </a:schemeClr>
                </a:solidFill>
              </a:defRPr>
            </a:lvl4pPr>
            <a:lvl5pPr marL="1950781" indent="0" algn="ctr">
              <a:buNone/>
              <a:defRPr>
                <a:solidFill>
                  <a:schemeClr val="tx1">
                    <a:tint val="75000"/>
                  </a:schemeClr>
                </a:solidFill>
              </a:defRPr>
            </a:lvl5pPr>
            <a:lvl6pPr marL="2438476" indent="0" algn="ctr">
              <a:buNone/>
              <a:defRPr>
                <a:solidFill>
                  <a:schemeClr val="tx1">
                    <a:tint val="75000"/>
                  </a:schemeClr>
                </a:solidFill>
              </a:defRPr>
            </a:lvl6pPr>
            <a:lvl7pPr marL="2926171" indent="0" algn="ctr">
              <a:buNone/>
              <a:defRPr>
                <a:solidFill>
                  <a:schemeClr val="tx1">
                    <a:tint val="75000"/>
                  </a:schemeClr>
                </a:solidFill>
              </a:defRPr>
            </a:lvl7pPr>
            <a:lvl8pPr marL="3413867" indent="0" algn="ctr">
              <a:buNone/>
              <a:defRPr>
                <a:solidFill>
                  <a:schemeClr val="tx1">
                    <a:tint val="75000"/>
                  </a:schemeClr>
                </a:solidFill>
              </a:defRPr>
            </a:lvl8pPr>
            <a:lvl9pPr marL="390156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fld id="{12C76BF6-46CC-4F40-8CE5-87DC477369D9}" type="datetimeFigureOut">
              <a:rPr lang="en-US" altLang="x-none"/>
              <a:pPr/>
              <a:t>4/9/17</a:t>
            </a:fld>
            <a:endParaRPr lang="en-US" altLang="x-none"/>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BD2A5E91-22C0-064F-9F21-219548922C41}" type="slidenum">
              <a:rPr lang="en-US" altLang="x-none"/>
              <a:pPr/>
              <a:t>‹#›</a:t>
            </a:fld>
            <a:endParaRPr lang="en-US" altLang="x-none"/>
          </a:p>
        </p:txBody>
      </p:sp>
    </p:spTree>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352360C3-1A85-2D44-94DE-CEF87DDCC57C}" type="datetimeFigureOut">
              <a:rPr lang="en-US" altLang="x-none"/>
              <a:pPr/>
              <a:t>4/9/17</a:t>
            </a:fld>
            <a:endParaRPr lang="en-US" altLang="x-none"/>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D4723D90-5D41-044B-BE81-A60496828D88}" type="slidenum">
              <a:rPr lang="en-US" altLang="x-none"/>
              <a:pPr/>
              <a:t>‹#›</a:t>
            </a:fld>
            <a:endParaRPr lang="en-US" altLang="x-none"/>
          </a:p>
        </p:txBody>
      </p:sp>
    </p:spTree>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9158" y="4700694"/>
            <a:ext cx="9352519" cy="1452880"/>
          </a:xfrm>
        </p:spPr>
        <p:txBody>
          <a:bodyPr anchor="t"/>
          <a:lstStyle>
            <a:lvl1pPr algn="l">
              <a:defRPr sz="4267" b="1" cap="all"/>
            </a:lvl1pPr>
          </a:lstStyle>
          <a:p>
            <a:r>
              <a:rPr lang="en-US" smtClean="0"/>
              <a:t>Click to edit Master title style</a:t>
            </a:r>
            <a:endParaRPr lang="en-US"/>
          </a:p>
        </p:txBody>
      </p:sp>
      <p:sp>
        <p:nvSpPr>
          <p:cNvPr id="3" name="Text Placeholder 2"/>
          <p:cNvSpPr>
            <a:spLocks noGrp="1"/>
          </p:cNvSpPr>
          <p:nvPr>
            <p:ph type="body" idx="1"/>
          </p:nvPr>
        </p:nvSpPr>
        <p:spPr>
          <a:xfrm>
            <a:off x="869158" y="3100495"/>
            <a:ext cx="9352519" cy="1600199"/>
          </a:xfrm>
        </p:spPr>
        <p:txBody>
          <a:bodyPr anchor="b"/>
          <a:lstStyle>
            <a:lvl1pPr marL="0" indent="0">
              <a:buNone/>
              <a:defRPr sz="2133">
                <a:solidFill>
                  <a:schemeClr val="tx1">
                    <a:tint val="75000"/>
                  </a:schemeClr>
                </a:solidFill>
              </a:defRPr>
            </a:lvl1pPr>
            <a:lvl2pPr marL="487695" indent="0">
              <a:buNone/>
              <a:defRPr sz="1920">
                <a:solidFill>
                  <a:schemeClr val="tx1">
                    <a:tint val="75000"/>
                  </a:schemeClr>
                </a:solidFill>
              </a:defRPr>
            </a:lvl2pPr>
            <a:lvl3pPr marL="975390" indent="0">
              <a:buNone/>
              <a:defRPr sz="1707">
                <a:solidFill>
                  <a:schemeClr val="tx1">
                    <a:tint val="75000"/>
                  </a:schemeClr>
                </a:solidFill>
              </a:defRPr>
            </a:lvl3pPr>
            <a:lvl4pPr marL="1463086" indent="0">
              <a:buNone/>
              <a:defRPr sz="1493">
                <a:solidFill>
                  <a:schemeClr val="tx1">
                    <a:tint val="75000"/>
                  </a:schemeClr>
                </a:solidFill>
              </a:defRPr>
            </a:lvl4pPr>
            <a:lvl5pPr marL="1950781" indent="0">
              <a:buNone/>
              <a:defRPr sz="1493">
                <a:solidFill>
                  <a:schemeClr val="tx1">
                    <a:tint val="75000"/>
                  </a:schemeClr>
                </a:solidFill>
              </a:defRPr>
            </a:lvl5pPr>
            <a:lvl6pPr marL="2438476" indent="0">
              <a:buNone/>
              <a:defRPr sz="1493">
                <a:solidFill>
                  <a:schemeClr val="tx1">
                    <a:tint val="75000"/>
                  </a:schemeClr>
                </a:solidFill>
              </a:defRPr>
            </a:lvl6pPr>
            <a:lvl7pPr marL="2926171" indent="0">
              <a:buNone/>
              <a:defRPr sz="1493">
                <a:solidFill>
                  <a:schemeClr val="tx1">
                    <a:tint val="75000"/>
                  </a:schemeClr>
                </a:solidFill>
              </a:defRPr>
            </a:lvl7pPr>
            <a:lvl8pPr marL="3413867" indent="0">
              <a:buNone/>
              <a:defRPr sz="1493">
                <a:solidFill>
                  <a:schemeClr val="tx1">
                    <a:tint val="75000"/>
                  </a:schemeClr>
                </a:solidFill>
              </a:defRPr>
            </a:lvl8pPr>
            <a:lvl9pPr marL="3901562" indent="0">
              <a:buNone/>
              <a:defRPr sz="149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859F8C32-8DEC-364D-9BC1-5B23F26B4FB6}" type="datetimeFigureOut">
              <a:rPr lang="en-US" altLang="x-none"/>
              <a:pPr/>
              <a:t>4/9/17</a:t>
            </a:fld>
            <a:endParaRPr lang="en-US" altLang="x-none"/>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2EACD386-5725-2640-95CB-595A78F3E8B7}" type="slidenum">
              <a:rPr lang="en-US" altLang="x-none"/>
              <a:pPr/>
              <a:t>‹#›</a:t>
            </a:fld>
            <a:endParaRPr lang="en-US" altLang="x-none"/>
          </a:p>
        </p:txBody>
      </p:sp>
    </p:spTree>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50148" y="1706880"/>
            <a:ext cx="4859642" cy="4827694"/>
          </a:xfrm>
        </p:spPr>
        <p:txBody>
          <a:bodyPr/>
          <a:lstStyle>
            <a:lvl1pPr>
              <a:defRPr sz="2987"/>
            </a:lvl1pPr>
            <a:lvl2pPr>
              <a:defRPr sz="2560"/>
            </a:lvl2pPr>
            <a:lvl3pPr>
              <a:defRPr sz="2133"/>
            </a:lvl3pPr>
            <a:lvl4pPr>
              <a:defRPr sz="1920"/>
            </a:lvl4pPr>
            <a:lvl5pPr>
              <a:defRPr sz="1920"/>
            </a:lvl5pPr>
            <a:lvl6pPr>
              <a:defRPr sz="1920"/>
            </a:lvl6pPr>
            <a:lvl7pPr>
              <a:defRPr sz="1920"/>
            </a:lvl7pPr>
            <a:lvl8pPr>
              <a:defRPr sz="1920"/>
            </a:lvl8pPr>
            <a:lvl9pPr>
              <a:defRPr sz="192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593173" y="1706880"/>
            <a:ext cx="4859642" cy="4827694"/>
          </a:xfrm>
        </p:spPr>
        <p:txBody>
          <a:bodyPr/>
          <a:lstStyle>
            <a:lvl1pPr>
              <a:defRPr sz="2987"/>
            </a:lvl1pPr>
            <a:lvl2pPr>
              <a:defRPr sz="2560"/>
            </a:lvl2pPr>
            <a:lvl3pPr>
              <a:defRPr sz="2133"/>
            </a:lvl3pPr>
            <a:lvl4pPr>
              <a:defRPr sz="1920"/>
            </a:lvl4pPr>
            <a:lvl5pPr>
              <a:defRPr sz="1920"/>
            </a:lvl5pPr>
            <a:lvl6pPr>
              <a:defRPr sz="1920"/>
            </a:lvl6pPr>
            <a:lvl7pPr>
              <a:defRPr sz="1920"/>
            </a:lvl7pPr>
            <a:lvl8pPr>
              <a:defRPr sz="1920"/>
            </a:lvl8pPr>
            <a:lvl9pPr>
              <a:defRPr sz="192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fld id="{BFA14B07-6226-CB4D-9986-B4AC06AE64A6}" type="datetimeFigureOut">
              <a:rPr lang="en-US" altLang="x-none"/>
              <a:pPr/>
              <a:t>4/9/17</a:t>
            </a:fld>
            <a:endParaRPr lang="en-US" altLang="x-none"/>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26388956-B63B-D143-9D37-84551A68E22A}" type="slidenum">
              <a:rPr lang="en-US" altLang="x-none"/>
              <a:pPr/>
              <a:t>‹#›</a:t>
            </a:fld>
            <a:endParaRPr lang="en-US" altLang="x-none"/>
          </a:p>
        </p:txBody>
      </p:sp>
    </p:spTree>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50148" y="1637454"/>
            <a:ext cx="4861553" cy="682413"/>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smtClean="0"/>
              <a:t>Click to edit Master text styles</a:t>
            </a:r>
          </a:p>
        </p:txBody>
      </p:sp>
      <p:sp>
        <p:nvSpPr>
          <p:cNvPr id="4" name="Content Placeholder 3"/>
          <p:cNvSpPr>
            <a:spLocks noGrp="1"/>
          </p:cNvSpPr>
          <p:nvPr>
            <p:ph sz="half" idx="2"/>
          </p:nvPr>
        </p:nvSpPr>
        <p:spPr>
          <a:xfrm>
            <a:off x="550148" y="2319867"/>
            <a:ext cx="4861553" cy="4214707"/>
          </a:xfrm>
        </p:spPr>
        <p:txBody>
          <a:bodyPr/>
          <a:lstStyle>
            <a:lvl1pPr>
              <a:defRPr sz="2560"/>
            </a:lvl1pPr>
            <a:lvl2pPr>
              <a:defRPr sz="2133"/>
            </a:lvl2pPr>
            <a:lvl3pPr>
              <a:defRPr sz="1920"/>
            </a:lvl3pPr>
            <a:lvl4pPr>
              <a:defRPr sz="1707"/>
            </a:lvl4pPr>
            <a:lvl5pPr>
              <a:defRPr sz="1707"/>
            </a:lvl5pPr>
            <a:lvl6pPr>
              <a:defRPr sz="1707"/>
            </a:lvl6pPr>
            <a:lvl7pPr>
              <a:defRPr sz="1707"/>
            </a:lvl7pPr>
            <a:lvl8pPr>
              <a:defRPr sz="1707"/>
            </a:lvl8pPr>
            <a:lvl9pPr>
              <a:defRPr sz="170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589353" y="1637454"/>
            <a:ext cx="4863462" cy="682413"/>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smtClean="0"/>
              <a:t>Click to edit Master text styles</a:t>
            </a:r>
          </a:p>
        </p:txBody>
      </p:sp>
      <p:sp>
        <p:nvSpPr>
          <p:cNvPr id="6" name="Content Placeholder 5"/>
          <p:cNvSpPr>
            <a:spLocks noGrp="1"/>
          </p:cNvSpPr>
          <p:nvPr>
            <p:ph sz="quarter" idx="4"/>
          </p:nvPr>
        </p:nvSpPr>
        <p:spPr>
          <a:xfrm>
            <a:off x="5589353" y="2319867"/>
            <a:ext cx="4863462" cy="4214707"/>
          </a:xfrm>
        </p:spPr>
        <p:txBody>
          <a:bodyPr/>
          <a:lstStyle>
            <a:lvl1pPr>
              <a:defRPr sz="2560"/>
            </a:lvl1pPr>
            <a:lvl2pPr>
              <a:defRPr sz="2133"/>
            </a:lvl2pPr>
            <a:lvl3pPr>
              <a:defRPr sz="1920"/>
            </a:lvl3pPr>
            <a:lvl4pPr>
              <a:defRPr sz="1707"/>
            </a:lvl4pPr>
            <a:lvl5pPr>
              <a:defRPr sz="1707"/>
            </a:lvl5pPr>
            <a:lvl6pPr>
              <a:defRPr sz="1707"/>
            </a:lvl6pPr>
            <a:lvl7pPr>
              <a:defRPr sz="1707"/>
            </a:lvl7pPr>
            <a:lvl8pPr>
              <a:defRPr sz="1707"/>
            </a:lvl8pPr>
            <a:lvl9pPr>
              <a:defRPr sz="170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fld id="{051AE5AA-59D8-6B41-AD23-D21777C6A1B3}" type="datetimeFigureOut">
              <a:rPr lang="en-US" altLang="x-none"/>
              <a:pPr/>
              <a:t>4/9/17</a:t>
            </a:fld>
            <a:endParaRPr lang="en-US" altLang="x-none"/>
          </a:p>
        </p:txBody>
      </p:sp>
      <p:sp>
        <p:nvSpPr>
          <p:cNvPr id="8"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fld id="{1C77B8B8-4F3A-1248-BDB3-0B7DF658E835}" type="slidenum">
              <a:rPr lang="en-US" altLang="x-none"/>
              <a:pPr/>
              <a:t>‹#›</a:t>
            </a:fld>
            <a:endParaRPr lang="en-US" altLang="x-none"/>
          </a:p>
        </p:txBody>
      </p:sp>
    </p:spTree>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fld id="{27D2772E-919C-824F-B3B5-A1F6461FD91E}" type="datetimeFigureOut">
              <a:rPr lang="en-US" altLang="x-none"/>
              <a:pPr/>
              <a:t>4/9/17</a:t>
            </a:fld>
            <a:endParaRPr lang="en-US" altLang="x-none"/>
          </a:p>
        </p:txBody>
      </p:sp>
      <p:sp>
        <p:nvSpPr>
          <p:cNvPr id="4"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fld id="{79688D91-FD14-D245-8452-E120EF3AD201}" type="slidenum">
              <a:rPr lang="en-US" altLang="x-none"/>
              <a:pPr/>
              <a:t>‹#›</a:t>
            </a:fld>
            <a:endParaRPr lang="en-US" altLang="x-none"/>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2E9145AC-6F57-B649-A5DE-29BF8C1BDA2A}" type="datetimeFigureOut">
              <a:rPr lang="en-US" altLang="x-none"/>
              <a:pPr/>
              <a:t>4/9/17</a:t>
            </a:fld>
            <a:endParaRPr lang="en-US" altLang="x-none"/>
          </a:p>
        </p:txBody>
      </p:sp>
      <p:sp>
        <p:nvSpPr>
          <p:cNvPr id="3"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fld id="{6953EFA3-3CC2-A247-89C9-0D60901FA067}" type="slidenum">
              <a:rPr lang="en-US" altLang="x-none"/>
              <a:pPr/>
              <a:t>‹#›</a:t>
            </a:fld>
            <a:endParaRPr lang="en-US" altLang="x-none"/>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0149" y="291253"/>
            <a:ext cx="3619899" cy="1239520"/>
          </a:xfrm>
        </p:spPr>
        <p:txBody>
          <a:bodyPr anchor="b"/>
          <a:lstStyle>
            <a:lvl1pPr algn="l">
              <a:defRPr sz="2133" b="1"/>
            </a:lvl1pPr>
          </a:lstStyle>
          <a:p>
            <a:r>
              <a:rPr lang="en-US" smtClean="0"/>
              <a:t>Click to edit Master title style</a:t>
            </a:r>
            <a:endParaRPr lang="en-US"/>
          </a:p>
        </p:txBody>
      </p:sp>
      <p:sp>
        <p:nvSpPr>
          <p:cNvPr id="3" name="Content Placeholder 2"/>
          <p:cNvSpPr>
            <a:spLocks noGrp="1"/>
          </p:cNvSpPr>
          <p:nvPr>
            <p:ph idx="1"/>
          </p:nvPr>
        </p:nvSpPr>
        <p:spPr>
          <a:xfrm>
            <a:off x="4301853" y="291254"/>
            <a:ext cx="6150962" cy="6243321"/>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50149" y="1530774"/>
            <a:ext cx="3619899" cy="5003801"/>
          </a:xfrm>
        </p:spPr>
        <p:txBody>
          <a:bodyPr/>
          <a:lstStyle>
            <a:lvl1pPr marL="0" indent="0">
              <a:buNone/>
              <a:defRPr sz="1493"/>
            </a:lvl1pPr>
            <a:lvl2pPr marL="487695" indent="0">
              <a:buNone/>
              <a:defRPr sz="1280"/>
            </a:lvl2pPr>
            <a:lvl3pPr marL="975390" indent="0">
              <a:buNone/>
              <a:defRPr sz="1067"/>
            </a:lvl3pPr>
            <a:lvl4pPr marL="1463086" indent="0">
              <a:buNone/>
              <a:defRPr sz="960"/>
            </a:lvl4pPr>
            <a:lvl5pPr marL="1950781" indent="0">
              <a:buNone/>
              <a:defRPr sz="960"/>
            </a:lvl5pPr>
            <a:lvl6pPr marL="2438476" indent="0">
              <a:buNone/>
              <a:defRPr sz="960"/>
            </a:lvl6pPr>
            <a:lvl7pPr marL="2926171" indent="0">
              <a:buNone/>
              <a:defRPr sz="960"/>
            </a:lvl7pPr>
            <a:lvl8pPr marL="3413867" indent="0">
              <a:buNone/>
              <a:defRPr sz="960"/>
            </a:lvl8pPr>
            <a:lvl9pPr marL="3901562" indent="0">
              <a:buNone/>
              <a:defRPr sz="96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BFDCB09A-F2E9-8E4D-8CEA-1226F50AF484}" type="datetimeFigureOut">
              <a:rPr lang="en-US" altLang="x-none"/>
              <a:pPr/>
              <a:t>4/9/17</a:t>
            </a:fld>
            <a:endParaRPr lang="en-US" altLang="x-none"/>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7FBC2C68-DCBF-464A-BE81-F2CA390545DE}" type="slidenum">
              <a:rPr lang="en-US" altLang="x-none"/>
              <a:pPr/>
              <a:t>‹#›</a:t>
            </a:fld>
            <a:endParaRPr lang="en-US" altLang="x-none"/>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88D143F-91B9-ED43-A492-EF0D93EFC5D3}" type="datetimeFigureOut">
              <a:rPr lang="en-US" smtClean="0"/>
              <a:t>4/9/17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260C7-38EA-384E-A3E5-063E55B0B11D}"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56658" y="5120640"/>
            <a:ext cx="6601778" cy="604521"/>
          </a:xfrm>
        </p:spPr>
        <p:txBody>
          <a:bodyPr anchor="b"/>
          <a:lstStyle>
            <a:lvl1pPr algn="l">
              <a:defRPr sz="2133" b="1"/>
            </a:lvl1pPr>
          </a:lstStyle>
          <a:p>
            <a:r>
              <a:rPr lang="en-US" smtClean="0"/>
              <a:t>Click to edit Master title style</a:t>
            </a:r>
            <a:endParaRPr lang="en-US"/>
          </a:p>
        </p:txBody>
      </p:sp>
      <p:sp>
        <p:nvSpPr>
          <p:cNvPr id="3" name="Picture Placeholder 2"/>
          <p:cNvSpPr>
            <a:spLocks noGrp="1"/>
          </p:cNvSpPr>
          <p:nvPr>
            <p:ph type="pic" idx="1"/>
          </p:nvPr>
        </p:nvSpPr>
        <p:spPr>
          <a:xfrm>
            <a:off x="2156658" y="653627"/>
            <a:ext cx="6601778" cy="4389120"/>
          </a:xfrm>
        </p:spPr>
        <p:txBody>
          <a:bodyPr rtlCol="0">
            <a:normAutofit/>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pPr lvl="0"/>
            <a:endParaRPr lang="en-US" noProof="0"/>
          </a:p>
        </p:txBody>
      </p:sp>
      <p:sp>
        <p:nvSpPr>
          <p:cNvPr id="4" name="Text Placeholder 3"/>
          <p:cNvSpPr>
            <a:spLocks noGrp="1"/>
          </p:cNvSpPr>
          <p:nvPr>
            <p:ph type="body" sz="half" idx="2"/>
          </p:nvPr>
        </p:nvSpPr>
        <p:spPr>
          <a:xfrm>
            <a:off x="2156658" y="5725161"/>
            <a:ext cx="6601778" cy="858519"/>
          </a:xfrm>
        </p:spPr>
        <p:txBody>
          <a:bodyPr/>
          <a:lstStyle>
            <a:lvl1pPr marL="0" indent="0">
              <a:buNone/>
              <a:defRPr sz="1493"/>
            </a:lvl1pPr>
            <a:lvl2pPr marL="487695" indent="0">
              <a:buNone/>
              <a:defRPr sz="1280"/>
            </a:lvl2pPr>
            <a:lvl3pPr marL="975390" indent="0">
              <a:buNone/>
              <a:defRPr sz="1067"/>
            </a:lvl3pPr>
            <a:lvl4pPr marL="1463086" indent="0">
              <a:buNone/>
              <a:defRPr sz="960"/>
            </a:lvl4pPr>
            <a:lvl5pPr marL="1950781" indent="0">
              <a:buNone/>
              <a:defRPr sz="960"/>
            </a:lvl5pPr>
            <a:lvl6pPr marL="2438476" indent="0">
              <a:buNone/>
              <a:defRPr sz="960"/>
            </a:lvl6pPr>
            <a:lvl7pPr marL="2926171" indent="0">
              <a:buNone/>
              <a:defRPr sz="960"/>
            </a:lvl7pPr>
            <a:lvl8pPr marL="3413867" indent="0">
              <a:buNone/>
              <a:defRPr sz="960"/>
            </a:lvl8pPr>
            <a:lvl9pPr marL="3901562" indent="0">
              <a:buNone/>
              <a:defRPr sz="96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81B0E721-F570-6148-8999-96A80C372BF5}" type="datetimeFigureOut">
              <a:rPr lang="en-US" altLang="x-none"/>
              <a:pPr/>
              <a:t>4/9/17</a:t>
            </a:fld>
            <a:endParaRPr lang="en-US" altLang="x-none"/>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CCE699CC-E07B-9348-94D3-AE03217C562C}" type="slidenum">
              <a:rPr lang="en-US" altLang="x-none"/>
              <a:pPr/>
              <a:t>‹#›</a:t>
            </a:fld>
            <a:endParaRPr lang="en-US" altLang="x-none"/>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40693F4B-166C-0343-B071-F08B99B6D864}" type="datetimeFigureOut">
              <a:rPr lang="en-US" altLang="x-none"/>
              <a:pPr/>
              <a:t>4/9/17</a:t>
            </a:fld>
            <a:endParaRPr lang="en-US" altLang="x-none"/>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B01B69A8-B955-064E-8CDA-AF07EA2E9D71}" type="slidenum">
              <a:rPr lang="en-US" altLang="x-none"/>
              <a:pPr/>
              <a:t>‹#›</a:t>
            </a:fld>
            <a:endParaRPr lang="en-US" altLang="x-none"/>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77148" y="292948"/>
            <a:ext cx="2475667" cy="624162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50148" y="292948"/>
            <a:ext cx="7243617" cy="624162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C3830233-6DCB-8440-A082-C89609CBF2F3}" type="datetimeFigureOut">
              <a:rPr lang="en-US" altLang="x-none"/>
              <a:pPr/>
              <a:t>4/9/17</a:t>
            </a:fld>
            <a:endParaRPr lang="en-US" altLang="x-none"/>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B3A1FCCC-ED12-4E47-B49C-91444FDA6D5B}" type="slidenum">
              <a:rPr lang="en-US" altLang="x-none"/>
              <a:pPr/>
              <a:t>‹#›</a:t>
            </a:fld>
            <a:endParaRPr lang="en-US" altLang="x-none"/>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5222" y="2272454"/>
            <a:ext cx="9352519" cy="1568027"/>
          </a:xfrm>
        </p:spPr>
        <p:txBody>
          <a:bodyPr/>
          <a:lstStyle/>
          <a:p>
            <a:r>
              <a:rPr lang="en-US" smtClean="0"/>
              <a:t>Click to edit Master title style</a:t>
            </a:r>
            <a:endParaRPr lang="en-US"/>
          </a:p>
        </p:txBody>
      </p:sp>
      <p:sp>
        <p:nvSpPr>
          <p:cNvPr id="3" name="Subtitle 2"/>
          <p:cNvSpPr>
            <a:spLocks noGrp="1"/>
          </p:cNvSpPr>
          <p:nvPr>
            <p:ph type="subTitle" idx="1"/>
          </p:nvPr>
        </p:nvSpPr>
        <p:spPr>
          <a:xfrm>
            <a:off x="1650445" y="4145280"/>
            <a:ext cx="7702074" cy="1869440"/>
          </a:xfrm>
        </p:spPr>
        <p:txBody>
          <a:bodyPr/>
          <a:lstStyle>
            <a:lvl1pPr marL="0" indent="0" algn="ctr">
              <a:buNone/>
              <a:defRPr>
                <a:solidFill>
                  <a:schemeClr val="tx1">
                    <a:tint val="75000"/>
                  </a:schemeClr>
                </a:solidFill>
              </a:defRPr>
            </a:lvl1pPr>
            <a:lvl2pPr marL="487695" indent="0" algn="ctr">
              <a:buNone/>
              <a:defRPr>
                <a:solidFill>
                  <a:schemeClr val="tx1">
                    <a:tint val="75000"/>
                  </a:schemeClr>
                </a:solidFill>
              </a:defRPr>
            </a:lvl2pPr>
            <a:lvl3pPr marL="975390" indent="0" algn="ctr">
              <a:buNone/>
              <a:defRPr>
                <a:solidFill>
                  <a:schemeClr val="tx1">
                    <a:tint val="75000"/>
                  </a:schemeClr>
                </a:solidFill>
              </a:defRPr>
            </a:lvl3pPr>
            <a:lvl4pPr marL="1463086" indent="0" algn="ctr">
              <a:buNone/>
              <a:defRPr>
                <a:solidFill>
                  <a:schemeClr val="tx1">
                    <a:tint val="75000"/>
                  </a:schemeClr>
                </a:solidFill>
              </a:defRPr>
            </a:lvl4pPr>
            <a:lvl5pPr marL="1950781" indent="0" algn="ctr">
              <a:buNone/>
              <a:defRPr>
                <a:solidFill>
                  <a:schemeClr val="tx1">
                    <a:tint val="75000"/>
                  </a:schemeClr>
                </a:solidFill>
              </a:defRPr>
            </a:lvl5pPr>
            <a:lvl6pPr marL="2438476" indent="0" algn="ctr">
              <a:buNone/>
              <a:defRPr>
                <a:solidFill>
                  <a:schemeClr val="tx1">
                    <a:tint val="75000"/>
                  </a:schemeClr>
                </a:solidFill>
              </a:defRPr>
            </a:lvl6pPr>
            <a:lvl7pPr marL="2926171" indent="0" algn="ctr">
              <a:buNone/>
              <a:defRPr>
                <a:solidFill>
                  <a:schemeClr val="tx1">
                    <a:tint val="75000"/>
                  </a:schemeClr>
                </a:solidFill>
              </a:defRPr>
            </a:lvl7pPr>
            <a:lvl8pPr marL="3413867" indent="0" algn="ctr">
              <a:buNone/>
              <a:defRPr>
                <a:solidFill>
                  <a:schemeClr val="tx1">
                    <a:tint val="75000"/>
                  </a:schemeClr>
                </a:solidFill>
              </a:defRPr>
            </a:lvl8pPr>
            <a:lvl9pPr marL="3901562"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fld id="{4D25EB73-CEBF-CD4E-AF35-84E892860FB7}" type="datetimeFigureOut">
              <a:rPr lang="en-US" altLang="x-none"/>
              <a:pPr/>
              <a:t>4/9/17</a:t>
            </a:fld>
            <a:endParaRPr lang="en-US" altLang="x-none"/>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090707AA-96E2-AB46-A414-7C756D1458F8}" type="slidenum">
              <a:rPr lang="en-US" altLang="x-none"/>
              <a:pPr/>
              <a:t>‹#›</a:t>
            </a:fld>
            <a:endParaRPr lang="en-US" altLang="x-non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A982B2EC-3F7F-D444-BE45-6E793157E616}" type="datetimeFigureOut">
              <a:rPr lang="en-US" altLang="x-none"/>
              <a:pPr/>
              <a:t>4/9/17</a:t>
            </a:fld>
            <a:endParaRPr lang="en-US" altLang="x-none"/>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5830A58F-960D-3743-924F-9031EDE1398E}" type="slidenum">
              <a:rPr lang="en-US" altLang="x-none"/>
              <a:pPr/>
              <a:t>‹#›</a:t>
            </a:fld>
            <a:endParaRPr lang="en-US" altLang="x-non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9158" y="4700694"/>
            <a:ext cx="9352519" cy="1452880"/>
          </a:xfrm>
        </p:spPr>
        <p:txBody>
          <a:bodyPr anchor="t"/>
          <a:lstStyle>
            <a:lvl1pPr algn="l">
              <a:defRPr sz="4267" b="1" cap="all"/>
            </a:lvl1pPr>
          </a:lstStyle>
          <a:p>
            <a:r>
              <a:rPr lang="en-US" smtClean="0"/>
              <a:t>Click to edit Master title style</a:t>
            </a:r>
            <a:endParaRPr lang="en-US"/>
          </a:p>
        </p:txBody>
      </p:sp>
      <p:sp>
        <p:nvSpPr>
          <p:cNvPr id="3" name="Text Placeholder 2"/>
          <p:cNvSpPr>
            <a:spLocks noGrp="1"/>
          </p:cNvSpPr>
          <p:nvPr>
            <p:ph type="body" idx="1"/>
          </p:nvPr>
        </p:nvSpPr>
        <p:spPr>
          <a:xfrm>
            <a:off x="869158" y="3100495"/>
            <a:ext cx="9352519" cy="1600199"/>
          </a:xfrm>
        </p:spPr>
        <p:txBody>
          <a:bodyPr anchor="b"/>
          <a:lstStyle>
            <a:lvl1pPr marL="0" indent="0">
              <a:buNone/>
              <a:defRPr sz="2133">
                <a:solidFill>
                  <a:schemeClr val="tx1">
                    <a:tint val="75000"/>
                  </a:schemeClr>
                </a:solidFill>
              </a:defRPr>
            </a:lvl1pPr>
            <a:lvl2pPr marL="487695" indent="0">
              <a:buNone/>
              <a:defRPr sz="1920">
                <a:solidFill>
                  <a:schemeClr val="tx1">
                    <a:tint val="75000"/>
                  </a:schemeClr>
                </a:solidFill>
              </a:defRPr>
            </a:lvl2pPr>
            <a:lvl3pPr marL="975390" indent="0">
              <a:buNone/>
              <a:defRPr sz="1707">
                <a:solidFill>
                  <a:schemeClr val="tx1">
                    <a:tint val="75000"/>
                  </a:schemeClr>
                </a:solidFill>
              </a:defRPr>
            </a:lvl3pPr>
            <a:lvl4pPr marL="1463086" indent="0">
              <a:buNone/>
              <a:defRPr sz="1493">
                <a:solidFill>
                  <a:schemeClr val="tx1">
                    <a:tint val="75000"/>
                  </a:schemeClr>
                </a:solidFill>
              </a:defRPr>
            </a:lvl4pPr>
            <a:lvl5pPr marL="1950781" indent="0">
              <a:buNone/>
              <a:defRPr sz="1493">
                <a:solidFill>
                  <a:schemeClr val="tx1">
                    <a:tint val="75000"/>
                  </a:schemeClr>
                </a:solidFill>
              </a:defRPr>
            </a:lvl5pPr>
            <a:lvl6pPr marL="2438476" indent="0">
              <a:buNone/>
              <a:defRPr sz="1493">
                <a:solidFill>
                  <a:schemeClr val="tx1">
                    <a:tint val="75000"/>
                  </a:schemeClr>
                </a:solidFill>
              </a:defRPr>
            </a:lvl6pPr>
            <a:lvl7pPr marL="2926171" indent="0">
              <a:buNone/>
              <a:defRPr sz="1493">
                <a:solidFill>
                  <a:schemeClr val="tx1">
                    <a:tint val="75000"/>
                  </a:schemeClr>
                </a:solidFill>
              </a:defRPr>
            </a:lvl7pPr>
            <a:lvl8pPr marL="3413867" indent="0">
              <a:buNone/>
              <a:defRPr sz="1493">
                <a:solidFill>
                  <a:schemeClr val="tx1">
                    <a:tint val="75000"/>
                  </a:schemeClr>
                </a:solidFill>
              </a:defRPr>
            </a:lvl8pPr>
            <a:lvl9pPr marL="3901562" indent="0">
              <a:buNone/>
              <a:defRPr sz="149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A68F8C52-7678-0847-9375-A89BA9EDAB08}" type="datetimeFigureOut">
              <a:rPr lang="en-US" altLang="x-none"/>
              <a:pPr/>
              <a:t>4/9/17</a:t>
            </a:fld>
            <a:endParaRPr lang="en-US" altLang="x-none"/>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E3944EE6-AD7D-554B-BFD8-F70593DA71F3}" type="slidenum">
              <a:rPr lang="en-US" altLang="x-none"/>
              <a:pPr/>
              <a:t>‹#›</a:t>
            </a:fld>
            <a:endParaRPr lang="en-US" altLang="x-non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50148" y="1706880"/>
            <a:ext cx="4859642" cy="4827694"/>
          </a:xfrm>
        </p:spPr>
        <p:txBody>
          <a:bodyPr/>
          <a:lstStyle>
            <a:lvl1pPr>
              <a:defRPr sz="2987"/>
            </a:lvl1pPr>
            <a:lvl2pPr>
              <a:defRPr sz="2560"/>
            </a:lvl2pPr>
            <a:lvl3pPr>
              <a:defRPr sz="2133"/>
            </a:lvl3pPr>
            <a:lvl4pPr>
              <a:defRPr sz="1920"/>
            </a:lvl4pPr>
            <a:lvl5pPr>
              <a:defRPr sz="1920"/>
            </a:lvl5pPr>
            <a:lvl6pPr>
              <a:defRPr sz="1920"/>
            </a:lvl6pPr>
            <a:lvl7pPr>
              <a:defRPr sz="1920"/>
            </a:lvl7pPr>
            <a:lvl8pPr>
              <a:defRPr sz="1920"/>
            </a:lvl8pPr>
            <a:lvl9pPr>
              <a:defRPr sz="192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593173" y="1706880"/>
            <a:ext cx="4859642" cy="4827694"/>
          </a:xfrm>
        </p:spPr>
        <p:txBody>
          <a:bodyPr/>
          <a:lstStyle>
            <a:lvl1pPr>
              <a:defRPr sz="2987"/>
            </a:lvl1pPr>
            <a:lvl2pPr>
              <a:defRPr sz="2560"/>
            </a:lvl2pPr>
            <a:lvl3pPr>
              <a:defRPr sz="2133"/>
            </a:lvl3pPr>
            <a:lvl4pPr>
              <a:defRPr sz="1920"/>
            </a:lvl4pPr>
            <a:lvl5pPr>
              <a:defRPr sz="1920"/>
            </a:lvl5pPr>
            <a:lvl6pPr>
              <a:defRPr sz="1920"/>
            </a:lvl6pPr>
            <a:lvl7pPr>
              <a:defRPr sz="1920"/>
            </a:lvl7pPr>
            <a:lvl8pPr>
              <a:defRPr sz="1920"/>
            </a:lvl8pPr>
            <a:lvl9pPr>
              <a:defRPr sz="192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fld id="{7747466E-3DBC-FD41-8F42-28F96CB7458C}" type="datetimeFigureOut">
              <a:rPr lang="en-US" altLang="x-none"/>
              <a:pPr/>
              <a:t>4/9/17</a:t>
            </a:fld>
            <a:endParaRPr lang="en-US" altLang="x-none"/>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698C8C3D-94C3-6942-8EAC-029F9488D68A}" type="slidenum">
              <a:rPr lang="en-US" altLang="x-none"/>
              <a:pPr/>
              <a:t>‹#›</a:t>
            </a:fld>
            <a:endParaRPr lang="en-US" altLang="x-non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50148" y="1637454"/>
            <a:ext cx="4861553" cy="682413"/>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smtClean="0"/>
              <a:t>Click to edit Master text styles</a:t>
            </a:r>
          </a:p>
        </p:txBody>
      </p:sp>
      <p:sp>
        <p:nvSpPr>
          <p:cNvPr id="4" name="Content Placeholder 3"/>
          <p:cNvSpPr>
            <a:spLocks noGrp="1"/>
          </p:cNvSpPr>
          <p:nvPr>
            <p:ph sz="half" idx="2"/>
          </p:nvPr>
        </p:nvSpPr>
        <p:spPr>
          <a:xfrm>
            <a:off x="550148" y="2319867"/>
            <a:ext cx="4861553" cy="4214707"/>
          </a:xfrm>
        </p:spPr>
        <p:txBody>
          <a:bodyPr/>
          <a:lstStyle>
            <a:lvl1pPr>
              <a:defRPr sz="2560"/>
            </a:lvl1pPr>
            <a:lvl2pPr>
              <a:defRPr sz="2133"/>
            </a:lvl2pPr>
            <a:lvl3pPr>
              <a:defRPr sz="1920"/>
            </a:lvl3pPr>
            <a:lvl4pPr>
              <a:defRPr sz="1707"/>
            </a:lvl4pPr>
            <a:lvl5pPr>
              <a:defRPr sz="1707"/>
            </a:lvl5pPr>
            <a:lvl6pPr>
              <a:defRPr sz="1707"/>
            </a:lvl6pPr>
            <a:lvl7pPr>
              <a:defRPr sz="1707"/>
            </a:lvl7pPr>
            <a:lvl8pPr>
              <a:defRPr sz="1707"/>
            </a:lvl8pPr>
            <a:lvl9pPr>
              <a:defRPr sz="170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589353" y="1637454"/>
            <a:ext cx="4863462" cy="682413"/>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smtClean="0"/>
              <a:t>Click to edit Master text styles</a:t>
            </a:r>
          </a:p>
        </p:txBody>
      </p:sp>
      <p:sp>
        <p:nvSpPr>
          <p:cNvPr id="6" name="Content Placeholder 5"/>
          <p:cNvSpPr>
            <a:spLocks noGrp="1"/>
          </p:cNvSpPr>
          <p:nvPr>
            <p:ph sz="quarter" idx="4"/>
          </p:nvPr>
        </p:nvSpPr>
        <p:spPr>
          <a:xfrm>
            <a:off x="5589353" y="2319867"/>
            <a:ext cx="4863462" cy="4214707"/>
          </a:xfrm>
        </p:spPr>
        <p:txBody>
          <a:bodyPr/>
          <a:lstStyle>
            <a:lvl1pPr>
              <a:defRPr sz="2560"/>
            </a:lvl1pPr>
            <a:lvl2pPr>
              <a:defRPr sz="2133"/>
            </a:lvl2pPr>
            <a:lvl3pPr>
              <a:defRPr sz="1920"/>
            </a:lvl3pPr>
            <a:lvl4pPr>
              <a:defRPr sz="1707"/>
            </a:lvl4pPr>
            <a:lvl5pPr>
              <a:defRPr sz="1707"/>
            </a:lvl5pPr>
            <a:lvl6pPr>
              <a:defRPr sz="1707"/>
            </a:lvl6pPr>
            <a:lvl7pPr>
              <a:defRPr sz="1707"/>
            </a:lvl7pPr>
            <a:lvl8pPr>
              <a:defRPr sz="1707"/>
            </a:lvl8pPr>
            <a:lvl9pPr>
              <a:defRPr sz="170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fld id="{5867B94D-D991-C241-AB8E-A2BE5A350783}" type="datetimeFigureOut">
              <a:rPr lang="en-US" altLang="x-none"/>
              <a:pPr/>
              <a:t>4/9/17</a:t>
            </a:fld>
            <a:endParaRPr lang="en-US" altLang="x-none"/>
          </a:p>
        </p:txBody>
      </p:sp>
      <p:sp>
        <p:nvSpPr>
          <p:cNvPr id="8"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9" name="Slide Number Placeholder 5"/>
          <p:cNvSpPr>
            <a:spLocks noGrp="1"/>
          </p:cNvSpPr>
          <p:nvPr>
            <p:ph type="sldNum" sz="quarter" idx="12"/>
          </p:nvPr>
        </p:nvSpPr>
        <p:spPr/>
        <p:txBody>
          <a:bodyPr/>
          <a:lstStyle>
            <a:lvl1pPr>
              <a:defRPr/>
            </a:lvl1pPr>
          </a:lstStyle>
          <a:p>
            <a:fld id="{F37EC3DD-4055-3847-ACED-4655446E84A9}" type="slidenum">
              <a:rPr lang="en-US" altLang="x-none"/>
              <a:pPr/>
              <a:t>‹#›</a:t>
            </a:fld>
            <a:endParaRPr lang="en-US" altLang="x-non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fld id="{29A60421-A279-944C-B7DA-840F6A0085AC}" type="datetimeFigureOut">
              <a:rPr lang="en-US" altLang="x-none"/>
              <a:pPr/>
              <a:t>4/9/17</a:t>
            </a:fld>
            <a:endParaRPr lang="en-US" altLang="x-none"/>
          </a:p>
        </p:txBody>
      </p:sp>
      <p:sp>
        <p:nvSpPr>
          <p:cNvPr id="4"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5" name="Slide Number Placeholder 5"/>
          <p:cNvSpPr>
            <a:spLocks noGrp="1"/>
          </p:cNvSpPr>
          <p:nvPr>
            <p:ph type="sldNum" sz="quarter" idx="12"/>
          </p:nvPr>
        </p:nvSpPr>
        <p:spPr/>
        <p:txBody>
          <a:bodyPr/>
          <a:lstStyle>
            <a:lvl1pPr>
              <a:defRPr/>
            </a:lvl1pPr>
          </a:lstStyle>
          <a:p>
            <a:fld id="{EAFD8808-D06D-B240-A028-D5E3F3635DAE}" type="slidenum">
              <a:rPr lang="en-US" altLang="x-none"/>
              <a:pPr/>
              <a:t>‹#›</a:t>
            </a:fld>
            <a:endParaRPr lang="en-US" altLang="x-non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03A887BB-A363-2449-B004-434DCEA9FE1F}" type="datetimeFigureOut">
              <a:rPr lang="en-US" altLang="x-none"/>
              <a:pPr/>
              <a:t>4/9/17</a:t>
            </a:fld>
            <a:endParaRPr lang="en-US" altLang="x-none"/>
          </a:p>
        </p:txBody>
      </p:sp>
      <p:sp>
        <p:nvSpPr>
          <p:cNvPr id="3"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4" name="Slide Number Placeholder 5"/>
          <p:cNvSpPr>
            <a:spLocks noGrp="1"/>
          </p:cNvSpPr>
          <p:nvPr>
            <p:ph type="sldNum" sz="quarter" idx="12"/>
          </p:nvPr>
        </p:nvSpPr>
        <p:spPr/>
        <p:txBody>
          <a:bodyPr/>
          <a:lstStyle>
            <a:lvl1pPr>
              <a:defRPr/>
            </a:lvl1pPr>
          </a:lstStyle>
          <a:p>
            <a:fld id="{8623D037-358D-6C41-B49B-9F0E3E22ABAD}" type="slidenum">
              <a:rPr lang="en-US" altLang="x-none"/>
              <a:pPr/>
              <a:t>‹#›</a:t>
            </a:fld>
            <a:endParaRPr lang="en-US" altLang="x-non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50723" y="1823722"/>
            <a:ext cx="9490056" cy="3042919"/>
          </a:xfrm>
        </p:spPr>
        <p:txBody>
          <a:bodyPr anchor="b"/>
          <a:lstStyle>
            <a:lvl1pPr>
              <a:defRPr sz="6400"/>
            </a:lvl1pPr>
          </a:lstStyle>
          <a:p>
            <a:r>
              <a:rPr lang="en-US" smtClean="0"/>
              <a:t>Click to edit Master title style</a:t>
            </a:r>
            <a:endParaRPr lang="en-US" dirty="0"/>
          </a:p>
        </p:txBody>
      </p:sp>
      <p:sp>
        <p:nvSpPr>
          <p:cNvPr id="3" name="Text Placeholder 2"/>
          <p:cNvSpPr>
            <a:spLocks noGrp="1"/>
          </p:cNvSpPr>
          <p:nvPr>
            <p:ph type="body" idx="1"/>
          </p:nvPr>
        </p:nvSpPr>
        <p:spPr>
          <a:xfrm>
            <a:off x="750723" y="4895429"/>
            <a:ext cx="9490056" cy="1600199"/>
          </a:xfrm>
        </p:spPr>
        <p:txBody>
          <a:bodyPr/>
          <a:lstStyle>
            <a:lvl1pPr marL="0" indent="0">
              <a:buNone/>
              <a:defRPr sz="2560">
                <a:solidFill>
                  <a:schemeClr val="tx1"/>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8D143F-91B9-ED43-A492-EF0D93EFC5D3}" type="datetimeFigureOut">
              <a:rPr lang="en-US" smtClean="0"/>
              <a:t>4/9/17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5E260C7-38EA-384E-A3E5-063E55B0B11D}" type="slidenum">
              <a:rPr lang="en-US" smtClean="0"/>
              <a:t>‹#›</a:t>
            </a:fld>
            <a:endParaRPr 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0149" y="291253"/>
            <a:ext cx="3619899" cy="1239520"/>
          </a:xfrm>
        </p:spPr>
        <p:txBody>
          <a:bodyPr anchor="b"/>
          <a:lstStyle>
            <a:lvl1pPr algn="l">
              <a:defRPr sz="2133" b="1"/>
            </a:lvl1pPr>
          </a:lstStyle>
          <a:p>
            <a:r>
              <a:rPr lang="en-US" smtClean="0"/>
              <a:t>Click to edit Master title style</a:t>
            </a:r>
            <a:endParaRPr lang="en-US"/>
          </a:p>
        </p:txBody>
      </p:sp>
      <p:sp>
        <p:nvSpPr>
          <p:cNvPr id="3" name="Content Placeholder 2"/>
          <p:cNvSpPr>
            <a:spLocks noGrp="1"/>
          </p:cNvSpPr>
          <p:nvPr>
            <p:ph idx="1"/>
          </p:nvPr>
        </p:nvSpPr>
        <p:spPr>
          <a:xfrm>
            <a:off x="4301853" y="291254"/>
            <a:ext cx="6150962" cy="6243321"/>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50149" y="1530774"/>
            <a:ext cx="3619899" cy="5003801"/>
          </a:xfrm>
        </p:spPr>
        <p:txBody>
          <a:bodyPr/>
          <a:lstStyle>
            <a:lvl1pPr marL="0" indent="0">
              <a:buNone/>
              <a:defRPr sz="1493"/>
            </a:lvl1pPr>
            <a:lvl2pPr marL="487695" indent="0">
              <a:buNone/>
              <a:defRPr sz="1280"/>
            </a:lvl2pPr>
            <a:lvl3pPr marL="975390" indent="0">
              <a:buNone/>
              <a:defRPr sz="1067"/>
            </a:lvl3pPr>
            <a:lvl4pPr marL="1463086" indent="0">
              <a:buNone/>
              <a:defRPr sz="960"/>
            </a:lvl4pPr>
            <a:lvl5pPr marL="1950781" indent="0">
              <a:buNone/>
              <a:defRPr sz="960"/>
            </a:lvl5pPr>
            <a:lvl6pPr marL="2438476" indent="0">
              <a:buNone/>
              <a:defRPr sz="960"/>
            </a:lvl6pPr>
            <a:lvl7pPr marL="2926171" indent="0">
              <a:buNone/>
              <a:defRPr sz="960"/>
            </a:lvl7pPr>
            <a:lvl8pPr marL="3413867" indent="0">
              <a:buNone/>
              <a:defRPr sz="960"/>
            </a:lvl8pPr>
            <a:lvl9pPr marL="3901562" indent="0">
              <a:buNone/>
              <a:defRPr sz="96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397DED44-CDE1-9240-9297-91AED26BC1F2}" type="datetimeFigureOut">
              <a:rPr lang="en-US" altLang="x-none"/>
              <a:pPr/>
              <a:t>4/9/17</a:t>
            </a:fld>
            <a:endParaRPr lang="en-US" altLang="x-none"/>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7CB834F1-2F52-6546-BB0C-0141FD8FAAD7}" type="slidenum">
              <a:rPr lang="en-US" altLang="x-none"/>
              <a:pPr/>
              <a:t>‹#›</a:t>
            </a:fld>
            <a:endParaRPr lang="en-US" altLang="x-non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56658" y="5120640"/>
            <a:ext cx="6601778" cy="604521"/>
          </a:xfrm>
        </p:spPr>
        <p:txBody>
          <a:bodyPr anchor="b"/>
          <a:lstStyle>
            <a:lvl1pPr algn="l">
              <a:defRPr sz="2133" b="1"/>
            </a:lvl1pPr>
          </a:lstStyle>
          <a:p>
            <a:r>
              <a:rPr lang="en-US" smtClean="0"/>
              <a:t>Click to edit Master title style</a:t>
            </a:r>
            <a:endParaRPr lang="en-US"/>
          </a:p>
        </p:txBody>
      </p:sp>
      <p:sp>
        <p:nvSpPr>
          <p:cNvPr id="3" name="Picture Placeholder 2"/>
          <p:cNvSpPr>
            <a:spLocks noGrp="1"/>
          </p:cNvSpPr>
          <p:nvPr>
            <p:ph type="pic" idx="1"/>
          </p:nvPr>
        </p:nvSpPr>
        <p:spPr>
          <a:xfrm>
            <a:off x="2156658" y="653627"/>
            <a:ext cx="6601778" cy="4389120"/>
          </a:xfrm>
        </p:spPr>
        <p:txBody>
          <a:bodyPr rtlCol="0">
            <a:normAutofit/>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pPr lvl="0"/>
            <a:endParaRPr lang="en-US" noProof="0"/>
          </a:p>
        </p:txBody>
      </p:sp>
      <p:sp>
        <p:nvSpPr>
          <p:cNvPr id="4" name="Text Placeholder 3"/>
          <p:cNvSpPr>
            <a:spLocks noGrp="1"/>
          </p:cNvSpPr>
          <p:nvPr>
            <p:ph type="body" sz="half" idx="2"/>
          </p:nvPr>
        </p:nvSpPr>
        <p:spPr>
          <a:xfrm>
            <a:off x="2156658" y="5725161"/>
            <a:ext cx="6601778" cy="858519"/>
          </a:xfrm>
        </p:spPr>
        <p:txBody>
          <a:bodyPr/>
          <a:lstStyle>
            <a:lvl1pPr marL="0" indent="0">
              <a:buNone/>
              <a:defRPr sz="1493"/>
            </a:lvl1pPr>
            <a:lvl2pPr marL="487695" indent="0">
              <a:buNone/>
              <a:defRPr sz="1280"/>
            </a:lvl2pPr>
            <a:lvl3pPr marL="975390" indent="0">
              <a:buNone/>
              <a:defRPr sz="1067"/>
            </a:lvl3pPr>
            <a:lvl4pPr marL="1463086" indent="0">
              <a:buNone/>
              <a:defRPr sz="960"/>
            </a:lvl4pPr>
            <a:lvl5pPr marL="1950781" indent="0">
              <a:buNone/>
              <a:defRPr sz="960"/>
            </a:lvl5pPr>
            <a:lvl6pPr marL="2438476" indent="0">
              <a:buNone/>
              <a:defRPr sz="960"/>
            </a:lvl6pPr>
            <a:lvl7pPr marL="2926171" indent="0">
              <a:buNone/>
              <a:defRPr sz="960"/>
            </a:lvl7pPr>
            <a:lvl8pPr marL="3413867" indent="0">
              <a:buNone/>
              <a:defRPr sz="960"/>
            </a:lvl8pPr>
            <a:lvl9pPr marL="3901562" indent="0">
              <a:buNone/>
              <a:defRPr sz="96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826C65A7-CF19-D148-AE93-06406A4D741F}" type="datetimeFigureOut">
              <a:rPr lang="en-US" altLang="x-none"/>
              <a:pPr/>
              <a:t>4/9/17</a:t>
            </a:fld>
            <a:endParaRPr lang="en-US" altLang="x-none"/>
          </a:p>
        </p:txBody>
      </p:sp>
      <p:sp>
        <p:nvSpPr>
          <p:cNvPr id="6"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7" name="Slide Number Placeholder 5"/>
          <p:cNvSpPr>
            <a:spLocks noGrp="1"/>
          </p:cNvSpPr>
          <p:nvPr>
            <p:ph type="sldNum" sz="quarter" idx="12"/>
          </p:nvPr>
        </p:nvSpPr>
        <p:spPr/>
        <p:txBody>
          <a:bodyPr/>
          <a:lstStyle>
            <a:lvl1pPr>
              <a:defRPr/>
            </a:lvl1pPr>
          </a:lstStyle>
          <a:p>
            <a:fld id="{5BAF221A-64F5-7949-8D07-2E6C8FCB05A0}" type="slidenum">
              <a:rPr lang="en-US" altLang="x-none"/>
              <a:pPr/>
              <a:t>‹#›</a:t>
            </a:fld>
            <a:endParaRPr lang="en-US" altLang="x-non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083FC37D-DECD-984E-A829-1C6CA2C746C8}" type="datetimeFigureOut">
              <a:rPr lang="en-US" altLang="x-none"/>
              <a:pPr/>
              <a:t>4/9/17</a:t>
            </a:fld>
            <a:endParaRPr lang="en-US" altLang="x-none"/>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2733BF5E-02DB-5147-BEDD-E3B9B49C1F71}" type="slidenum">
              <a:rPr lang="en-US" altLang="x-none"/>
              <a:pPr/>
              <a:t>‹#›</a:t>
            </a:fld>
            <a:endParaRPr lang="en-US" altLang="x-non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77148" y="292948"/>
            <a:ext cx="2475667" cy="624162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50148" y="292948"/>
            <a:ext cx="7243617" cy="624162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6E13D6E6-6E34-B241-9DEE-B1CDF419A8C5}" type="datetimeFigureOut">
              <a:rPr lang="en-US" altLang="x-none"/>
              <a:pPr/>
              <a:t>4/9/17</a:t>
            </a:fld>
            <a:endParaRPr lang="en-US" altLang="x-none"/>
          </a:p>
        </p:txBody>
      </p:sp>
      <p:sp>
        <p:nvSpPr>
          <p:cNvPr id="5" name="Footer Placeholder 4"/>
          <p:cNvSpPr>
            <a:spLocks noGrp="1"/>
          </p:cNvSpPr>
          <p:nvPr>
            <p:ph type="ftr" sz="quarter" idx="11"/>
          </p:nvPr>
        </p:nvSpPr>
        <p:spPr/>
        <p:txBody>
          <a:bodyPr/>
          <a:lstStyle>
            <a:lvl1pPr>
              <a:defRPr/>
            </a:lvl1pPr>
          </a:lstStyle>
          <a:p>
            <a:pPr>
              <a:defRPr/>
            </a:pP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lvl1pPr>
              <a:defRPr/>
            </a:lvl1pPr>
          </a:lstStyle>
          <a:p>
            <a:fld id="{078B6047-77B4-5143-B8ED-91C7BCE98729}" type="slidenum">
              <a:rPr lang="en-US" altLang="x-none"/>
              <a:pPr/>
              <a:t>‹#›</a:t>
            </a:fld>
            <a:endParaRPr lang="en-US" altLang="x-non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5222" y="2272454"/>
            <a:ext cx="9352519" cy="1568027"/>
          </a:xfrm>
        </p:spPr>
        <p:txBody>
          <a:bodyPr/>
          <a:lstStyle/>
          <a:p>
            <a:r>
              <a:rPr lang="en-US" smtClean="0"/>
              <a:t>Click to edit Master title style</a:t>
            </a:r>
            <a:endParaRPr lang="en-US"/>
          </a:p>
        </p:txBody>
      </p:sp>
      <p:sp>
        <p:nvSpPr>
          <p:cNvPr id="3" name="Subtitle 2"/>
          <p:cNvSpPr>
            <a:spLocks noGrp="1"/>
          </p:cNvSpPr>
          <p:nvPr>
            <p:ph type="subTitle" idx="1"/>
          </p:nvPr>
        </p:nvSpPr>
        <p:spPr>
          <a:xfrm>
            <a:off x="1650445" y="4145280"/>
            <a:ext cx="7702074" cy="1869440"/>
          </a:xfrm>
        </p:spPr>
        <p:txBody>
          <a:bodyPr/>
          <a:lstStyle>
            <a:lvl1pPr marL="0" indent="0" algn="ctr">
              <a:buNone/>
              <a:defRPr/>
            </a:lvl1pPr>
            <a:lvl2pPr marL="487695" indent="0" algn="ctr">
              <a:buNone/>
              <a:defRPr/>
            </a:lvl2pPr>
            <a:lvl3pPr marL="975390" indent="0" algn="ctr">
              <a:buNone/>
              <a:defRPr/>
            </a:lvl3pPr>
            <a:lvl4pPr marL="1463086" indent="0" algn="ctr">
              <a:buNone/>
              <a:defRPr/>
            </a:lvl4pPr>
            <a:lvl5pPr marL="1950781" indent="0" algn="ctr">
              <a:buNone/>
              <a:defRPr/>
            </a:lvl5pPr>
            <a:lvl6pPr marL="2438476" indent="0" algn="ctr">
              <a:buNone/>
              <a:defRPr/>
            </a:lvl6pPr>
            <a:lvl7pPr marL="2926171" indent="0" algn="ctr">
              <a:buNone/>
              <a:defRPr/>
            </a:lvl7pPr>
            <a:lvl8pPr marL="3413867" indent="0" algn="ctr">
              <a:buNone/>
              <a:defRPr/>
            </a:lvl8pPr>
            <a:lvl9pPr marL="3901562" indent="0" algn="ctr">
              <a:buNone/>
              <a:defRPr/>
            </a:lvl9pPr>
          </a:lstStyle>
          <a:p>
            <a:r>
              <a:rPr lang="en-US" smtClean="0"/>
              <a:t>Click to edit Master subtitle style</a:t>
            </a:r>
            <a:endParaRPr lang="en-US"/>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9158" y="4700694"/>
            <a:ext cx="9352519" cy="1452880"/>
          </a:xfrm>
        </p:spPr>
        <p:txBody>
          <a:bodyPr anchor="t"/>
          <a:lstStyle>
            <a:lvl1pPr algn="l">
              <a:defRPr sz="4267" b="1" cap="all"/>
            </a:lvl1pPr>
          </a:lstStyle>
          <a:p>
            <a:r>
              <a:rPr lang="en-US" smtClean="0"/>
              <a:t>Click to edit Master title style</a:t>
            </a:r>
            <a:endParaRPr lang="en-US"/>
          </a:p>
        </p:txBody>
      </p:sp>
      <p:sp>
        <p:nvSpPr>
          <p:cNvPr id="3" name="Text Placeholder 2"/>
          <p:cNvSpPr>
            <a:spLocks noGrp="1"/>
          </p:cNvSpPr>
          <p:nvPr>
            <p:ph type="body" idx="1"/>
          </p:nvPr>
        </p:nvSpPr>
        <p:spPr>
          <a:xfrm>
            <a:off x="869158" y="3100495"/>
            <a:ext cx="9352519" cy="1600199"/>
          </a:xfrm>
        </p:spPr>
        <p:txBody>
          <a:bodyPr anchor="b"/>
          <a:lstStyle>
            <a:lvl1pPr marL="0" indent="0">
              <a:buNone/>
              <a:defRPr sz="2133"/>
            </a:lvl1pPr>
            <a:lvl2pPr marL="487695" indent="0">
              <a:buNone/>
              <a:defRPr sz="1920"/>
            </a:lvl2pPr>
            <a:lvl3pPr marL="975390" indent="0">
              <a:buNone/>
              <a:defRPr sz="1707"/>
            </a:lvl3pPr>
            <a:lvl4pPr marL="1463086" indent="0">
              <a:buNone/>
              <a:defRPr sz="1493"/>
            </a:lvl4pPr>
            <a:lvl5pPr marL="1950781" indent="0">
              <a:buNone/>
              <a:defRPr sz="1493"/>
            </a:lvl5pPr>
            <a:lvl6pPr marL="2438476" indent="0">
              <a:buNone/>
              <a:defRPr sz="1493"/>
            </a:lvl6pPr>
            <a:lvl7pPr marL="2926171" indent="0">
              <a:buNone/>
              <a:defRPr sz="1493"/>
            </a:lvl7pPr>
            <a:lvl8pPr marL="3413867" indent="0">
              <a:buNone/>
              <a:defRPr sz="1493"/>
            </a:lvl8pPr>
            <a:lvl9pPr marL="3901562" indent="0">
              <a:buNone/>
              <a:defRPr sz="1493"/>
            </a:lvl9pPr>
          </a:lstStyle>
          <a:p>
            <a:pPr lvl="0"/>
            <a:r>
              <a:rPr lang="en-US" smtClean="0"/>
              <a:t>Click to edit Master text styles</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25222" y="2113280"/>
            <a:ext cx="4584568" cy="4389120"/>
          </a:xfrm>
        </p:spPr>
        <p:txBody>
          <a:bodyPr/>
          <a:lstStyle>
            <a:lvl1pPr>
              <a:defRPr sz="2987"/>
            </a:lvl1pPr>
            <a:lvl2pPr>
              <a:defRPr sz="2560"/>
            </a:lvl2pPr>
            <a:lvl3pPr>
              <a:defRPr sz="2133"/>
            </a:lvl3pPr>
            <a:lvl4pPr>
              <a:defRPr sz="1920"/>
            </a:lvl4pPr>
            <a:lvl5pPr>
              <a:defRPr sz="1920"/>
            </a:lvl5pPr>
            <a:lvl6pPr>
              <a:defRPr sz="1920"/>
            </a:lvl6pPr>
            <a:lvl7pPr>
              <a:defRPr sz="1920"/>
            </a:lvl7pPr>
            <a:lvl8pPr>
              <a:defRPr sz="1920"/>
            </a:lvl8pPr>
            <a:lvl9pPr>
              <a:defRPr sz="192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593173" y="2113280"/>
            <a:ext cx="4584568" cy="4389120"/>
          </a:xfrm>
        </p:spPr>
        <p:txBody>
          <a:bodyPr/>
          <a:lstStyle>
            <a:lvl1pPr>
              <a:defRPr sz="2987"/>
            </a:lvl1pPr>
            <a:lvl2pPr>
              <a:defRPr sz="2560"/>
            </a:lvl2pPr>
            <a:lvl3pPr>
              <a:defRPr sz="2133"/>
            </a:lvl3pPr>
            <a:lvl4pPr>
              <a:defRPr sz="1920"/>
            </a:lvl4pPr>
            <a:lvl5pPr>
              <a:defRPr sz="1920"/>
            </a:lvl5pPr>
            <a:lvl6pPr>
              <a:defRPr sz="1920"/>
            </a:lvl6pPr>
            <a:lvl7pPr>
              <a:defRPr sz="1920"/>
            </a:lvl7pPr>
            <a:lvl8pPr>
              <a:defRPr sz="1920"/>
            </a:lvl8pPr>
            <a:lvl9pPr>
              <a:defRPr sz="192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50148" y="292947"/>
            <a:ext cx="9902667" cy="12192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50148" y="1637454"/>
            <a:ext cx="4861553" cy="682413"/>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smtClean="0"/>
              <a:t>Click to edit Master text styles</a:t>
            </a:r>
          </a:p>
        </p:txBody>
      </p:sp>
      <p:sp>
        <p:nvSpPr>
          <p:cNvPr id="4" name="Content Placeholder 3"/>
          <p:cNvSpPr>
            <a:spLocks noGrp="1"/>
          </p:cNvSpPr>
          <p:nvPr>
            <p:ph sz="half" idx="2"/>
          </p:nvPr>
        </p:nvSpPr>
        <p:spPr>
          <a:xfrm>
            <a:off x="550148" y="2319867"/>
            <a:ext cx="4861553" cy="4214707"/>
          </a:xfrm>
        </p:spPr>
        <p:txBody>
          <a:bodyPr/>
          <a:lstStyle>
            <a:lvl1pPr>
              <a:defRPr sz="2560"/>
            </a:lvl1pPr>
            <a:lvl2pPr>
              <a:defRPr sz="2133"/>
            </a:lvl2pPr>
            <a:lvl3pPr>
              <a:defRPr sz="1920"/>
            </a:lvl3pPr>
            <a:lvl4pPr>
              <a:defRPr sz="1707"/>
            </a:lvl4pPr>
            <a:lvl5pPr>
              <a:defRPr sz="1707"/>
            </a:lvl5pPr>
            <a:lvl6pPr>
              <a:defRPr sz="1707"/>
            </a:lvl6pPr>
            <a:lvl7pPr>
              <a:defRPr sz="1707"/>
            </a:lvl7pPr>
            <a:lvl8pPr>
              <a:defRPr sz="1707"/>
            </a:lvl8pPr>
            <a:lvl9pPr>
              <a:defRPr sz="170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589353" y="1637454"/>
            <a:ext cx="4863462" cy="682413"/>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smtClean="0"/>
              <a:t>Click to edit Master text styles</a:t>
            </a:r>
          </a:p>
        </p:txBody>
      </p:sp>
      <p:sp>
        <p:nvSpPr>
          <p:cNvPr id="6" name="Content Placeholder 5"/>
          <p:cNvSpPr>
            <a:spLocks noGrp="1"/>
          </p:cNvSpPr>
          <p:nvPr>
            <p:ph sz="quarter" idx="4"/>
          </p:nvPr>
        </p:nvSpPr>
        <p:spPr>
          <a:xfrm>
            <a:off x="5589353" y="2319867"/>
            <a:ext cx="4863462" cy="4214707"/>
          </a:xfrm>
        </p:spPr>
        <p:txBody>
          <a:bodyPr/>
          <a:lstStyle>
            <a:lvl1pPr>
              <a:defRPr sz="2560"/>
            </a:lvl1pPr>
            <a:lvl2pPr>
              <a:defRPr sz="2133"/>
            </a:lvl2pPr>
            <a:lvl3pPr>
              <a:defRPr sz="1920"/>
            </a:lvl3pPr>
            <a:lvl4pPr>
              <a:defRPr sz="1707"/>
            </a:lvl4pPr>
            <a:lvl5pPr>
              <a:defRPr sz="1707"/>
            </a:lvl5pPr>
            <a:lvl6pPr>
              <a:defRPr sz="1707"/>
            </a:lvl6pPr>
            <a:lvl7pPr>
              <a:defRPr sz="1707"/>
            </a:lvl7pPr>
            <a:lvl8pPr>
              <a:defRPr sz="1707"/>
            </a:lvl8pPr>
            <a:lvl9pPr>
              <a:defRPr sz="170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756454" y="1947333"/>
            <a:ext cx="4676259" cy="464142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70250" y="1947333"/>
            <a:ext cx="4676259" cy="464142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88D143F-91B9-ED43-A492-EF0D93EFC5D3}" type="datetimeFigureOut">
              <a:rPr lang="en-US" smtClean="0"/>
              <a:t>4/9/17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260C7-38EA-384E-A3E5-063E55B0B11D}" type="slidenum">
              <a:rPr lang="en-US" smtClean="0"/>
              <a:t>‹#›</a:t>
            </a:fld>
            <a:endParaRPr 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0149" y="291253"/>
            <a:ext cx="3619899" cy="1239520"/>
          </a:xfrm>
        </p:spPr>
        <p:txBody>
          <a:bodyPr anchor="b"/>
          <a:lstStyle>
            <a:lvl1pPr algn="l">
              <a:defRPr sz="2133" b="1"/>
            </a:lvl1pPr>
          </a:lstStyle>
          <a:p>
            <a:r>
              <a:rPr lang="en-US" smtClean="0"/>
              <a:t>Click to edit Master title style</a:t>
            </a:r>
            <a:endParaRPr lang="en-US"/>
          </a:p>
        </p:txBody>
      </p:sp>
      <p:sp>
        <p:nvSpPr>
          <p:cNvPr id="3" name="Content Placeholder 2"/>
          <p:cNvSpPr>
            <a:spLocks noGrp="1"/>
          </p:cNvSpPr>
          <p:nvPr>
            <p:ph idx="1"/>
          </p:nvPr>
        </p:nvSpPr>
        <p:spPr>
          <a:xfrm>
            <a:off x="4301853" y="291254"/>
            <a:ext cx="6150962" cy="6243321"/>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50149" y="1530774"/>
            <a:ext cx="3619899" cy="5003801"/>
          </a:xfrm>
        </p:spPr>
        <p:txBody>
          <a:bodyPr/>
          <a:lstStyle>
            <a:lvl1pPr marL="0" indent="0">
              <a:buNone/>
              <a:defRPr sz="1493"/>
            </a:lvl1pPr>
            <a:lvl2pPr marL="487695" indent="0">
              <a:buNone/>
              <a:defRPr sz="1280"/>
            </a:lvl2pPr>
            <a:lvl3pPr marL="975390" indent="0">
              <a:buNone/>
              <a:defRPr sz="1067"/>
            </a:lvl3pPr>
            <a:lvl4pPr marL="1463086" indent="0">
              <a:buNone/>
              <a:defRPr sz="960"/>
            </a:lvl4pPr>
            <a:lvl5pPr marL="1950781" indent="0">
              <a:buNone/>
              <a:defRPr sz="960"/>
            </a:lvl5pPr>
            <a:lvl6pPr marL="2438476" indent="0">
              <a:buNone/>
              <a:defRPr sz="960"/>
            </a:lvl6pPr>
            <a:lvl7pPr marL="2926171" indent="0">
              <a:buNone/>
              <a:defRPr sz="960"/>
            </a:lvl7pPr>
            <a:lvl8pPr marL="3413867" indent="0">
              <a:buNone/>
              <a:defRPr sz="960"/>
            </a:lvl8pPr>
            <a:lvl9pPr marL="3901562" indent="0">
              <a:buNone/>
              <a:defRPr sz="960"/>
            </a:lvl9pPr>
          </a:lstStyle>
          <a:p>
            <a:pPr lvl="0"/>
            <a:r>
              <a:rPr lang="en-US" smtClean="0"/>
              <a:t>Click to edit Master text styles</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56658" y="5120640"/>
            <a:ext cx="6601778" cy="604521"/>
          </a:xfrm>
        </p:spPr>
        <p:txBody>
          <a:bodyPr anchor="b"/>
          <a:lstStyle>
            <a:lvl1pPr algn="l">
              <a:defRPr sz="2133" b="1"/>
            </a:lvl1pPr>
          </a:lstStyle>
          <a:p>
            <a:r>
              <a:rPr lang="en-US" smtClean="0"/>
              <a:t>Click to edit Master title style</a:t>
            </a:r>
            <a:endParaRPr lang="en-US"/>
          </a:p>
        </p:txBody>
      </p:sp>
      <p:sp>
        <p:nvSpPr>
          <p:cNvPr id="3" name="Picture Placeholder 2"/>
          <p:cNvSpPr>
            <a:spLocks noGrp="1"/>
          </p:cNvSpPr>
          <p:nvPr>
            <p:ph type="pic" idx="1"/>
          </p:nvPr>
        </p:nvSpPr>
        <p:spPr>
          <a:xfrm>
            <a:off x="2156658" y="653627"/>
            <a:ext cx="6601778" cy="4389120"/>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pPr lvl="0"/>
            <a:endParaRPr lang="en-US" noProof="0" smtClean="0"/>
          </a:p>
        </p:txBody>
      </p:sp>
      <p:sp>
        <p:nvSpPr>
          <p:cNvPr id="4" name="Text Placeholder 3"/>
          <p:cNvSpPr>
            <a:spLocks noGrp="1"/>
          </p:cNvSpPr>
          <p:nvPr>
            <p:ph type="body" sz="half" idx="2"/>
          </p:nvPr>
        </p:nvSpPr>
        <p:spPr>
          <a:xfrm>
            <a:off x="2156658" y="5725161"/>
            <a:ext cx="6601778" cy="858519"/>
          </a:xfrm>
        </p:spPr>
        <p:txBody>
          <a:bodyPr/>
          <a:lstStyle>
            <a:lvl1pPr marL="0" indent="0">
              <a:buNone/>
              <a:defRPr sz="1493"/>
            </a:lvl1pPr>
            <a:lvl2pPr marL="487695" indent="0">
              <a:buNone/>
              <a:defRPr sz="1280"/>
            </a:lvl2pPr>
            <a:lvl3pPr marL="975390" indent="0">
              <a:buNone/>
              <a:defRPr sz="1067"/>
            </a:lvl3pPr>
            <a:lvl4pPr marL="1463086" indent="0">
              <a:buNone/>
              <a:defRPr sz="960"/>
            </a:lvl4pPr>
            <a:lvl5pPr marL="1950781" indent="0">
              <a:buNone/>
              <a:defRPr sz="960"/>
            </a:lvl5pPr>
            <a:lvl6pPr marL="2438476" indent="0">
              <a:buNone/>
              <a:defRPr sz="960"/>
            </a:lvl6pPr>
            <a:lvl7pPr marL="2926171" indent="0">
              <a:buNone/>
              <a:defRPr sz="960"/>
            </a:lvl7pPr>
            <a:lvl8pPr marL="3413867" indent="0">
              <a:buNone/>
              <a:defRPr sz="960"/>
            </a:lvl8pPr>
            <a:lvl9pPr marL="3901562" indent="0">
              <a:buNone/>
              <a:defRPr sz="960"/>
            </a:lvl9pPr>
          </a:lstStyle>
          <a:p>
            <a:pPr lvl="0"/>
            <a:r>
              <a:rPr lang="en-US" smtClean="0"/>
              <a:t>Click to edit Master text styles</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839611" y="650240"/>
            <a:ext cx="2338130" cy="585216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25222" y="650240"/>
            <a:ext cx="6831006" cy="585216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57887" y="389468"/>
            <a:ext cx="9490056" cy="1413934"/>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757888" y="1793241"/>
            <a:ext cx="4654768" cy="878839"/>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smtClean="0"/>
              <a:t>Click to edit Master text styles</a:t>
            </a:r>
          </a:p>
        </p:txBody>
      </p:sp>
      <p:sp>
        <p:nvSpPr>
          <p:cNvPr id="4" name="Content Placeholder 3"/>
          <p:cNvSpPr>
            <a:spLocks noGrp="1"/>
          </p:cNvSpPr>
          <p:nvPr>
            <p:ph sz="half" idx="2"/>
          </p:nvPr>
        </p:nvSpPr>
        <p:spPr>
          <a:xfrm>
            <a:off x="757888" y="2672080"/>
            <a:ext cx="4654768" cy="393022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570251" y="1793241"/>
            <a:ext cx="4677692" cy="878839"/>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smtClean="0"/>
              <a:t>Click to edit Master text styles</a:t>
            </a:r>
          </a:p>
        </p:txBody>
      </p:sp>
      <p:sp>
        <p:nvSpPr>
          <p:cNvPr id="6" name="Content Placeholder 5"/>
          <p:cNvSpPr>
            <a:spLocks noGrp="1"/>
          </p:cNvSpPr>
          <p:nvPr>
            <p:ph sz="quarter" idx="4"/>
          </p:nvPr>
        </p:nvSpPr>
        <p:spPr>
          <a:xfrm>
            <a:off x="5570251" y="2672080"/>
            <a:ext cx="4677692" cy="393022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88D143F-91B9-ED43-A492-EF0D93EFC5D3}" type="datetimeFigureOut">
              <a:rPr lang="en-US" smtClean="0"/>
              <a:t>4/9/17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5E260C7-38EA-384E-A3E5-063E55B0B11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88D143F-91B9-ED43-A492-EF0D93EFC5D3}" type="datetimeFigureOut">
              <a:rPr lang="en-US" smtClean="0"/>
              <a:t>4/9/17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5E260C7-38EA-384E-A3E5-063E55B0B11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8D143F-91B9-ED43-A492-EF0D93EFC5D3}" type="datetimeFigureOut">
              <a:rPr lang="en-US" smtClean="0"/>
              <a:t>4/9/17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5E260C7-38EA-384E-A3E5-063E55B0B11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7887" y="487680"/>
            <a:ext cx="3548742" cy="1706880"/>
          </a:xfrm>
        </p:spPr>
        <p:txBody>
          <a:bodyPr anchor="b"/>
          <a:lstStyle>
            <a:lvl1pPr>
              <a:defRPr sz="3413"/>
            </a:lvl1pPr>
          </a:lstStyle>
          <a:p>
            <a:r>
              <a:rPr lang="en-US" smtClean="0"/>
              <a:t>Click to edit Master title style</a:t>
            </a:r>
            <a:endParaRPr lang="en-US" dirty="0"/>
          </a:p>
        </p:txBody>
      </p:sp>
      <p:sp>
        <p:nvSpPr>
          <p:cNvPr id="3" name="Content Placeholder 2"/>
          <p:cNvSpPr>
            <a:spLocks noGrp="1"/>
          </p:cNvSpPr>
          <p:nvPr>
            <p:ph idx="1"/>
          </p:nvPr>
        </p:nvSpPr>
        <p:spPr>
          <a:xfrm>
            <a:off x="4677692" y="1053255"/>
            <a:ext cx="5570250" cy="5198533"/>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57887" y="2194560"/>
            <a:ext cx="3548742" cy="4065694"/>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8D143F-91B9-ED43-A492-EF0D93EFC5D3}" type="datetimeFigureOut">
              <a:rPr lang="en-US" smtClean="0"/>
              <a:t>4/9/17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260C7-38EA-384E-A3E5-063E55B0B11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7887" y="487680"/>
            <a:ext cx="3548742" cy="1706880"/>
          </a:xfrm>
        </p:spPr>
        <p:txBody>
          <a:bodyPr anchor="b"/>
          <a:lstStyle>
            <a:lvl1pPr>
              <a:defRPr sz="3413"/>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677692" y="1053255"/>
            <a:ext cx="5570250" cy="5198533"/>
          </a:xfrm>
        </p:spPr>
        <p:txBody>
          <a:bodyPr anchor="t"/>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757887" y="2194560"/>
            <a:ext cx="3548742" cy="4065694"/>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8D143F-91B9-ED43-A492-EF0D93EFC5D3}" type="datetimeFigureOut">
              <a:rPr lang="en-US" smtClean="0"/>
              <a:t>4/9/17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5E260C7-38EA-384E-A3E5-063E55B0B11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4.xml"/><Relationship Id="rId12" Type="http://schemas.openxmlformats.org/officeDocument/2006/relationships/theme" Target="../theme/theme4.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56454" y="389468"/>
            <a:ext cx="9490056" cy="141393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56454" y="1947333"/>
            <a:ext cx="9490056" cy="464142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6454" y="6780108"/>
            <a:ext cx="2475667" cy="389467"/>
          </a:xfrm>
          <a:prstGeom prst="rect">
            <a:avLst/>
          </a:prstGeom>
        </p:spPr>
        <p:txBody>
          <a:bodyPr vert="horz" lIns="91440" tIns="45720" rIns="91440" bIns="45720" rtlCol="0" anchor="ctr"/>
          <a:lstStyle>
            <a:lvl1pPr algn="l">
              <a:defRPr sz="1280">
                <a:solidFill>
                  <a:schemeClr val="tx1">
                    <a:tint val="75000"/>
                  </a:schemeClr>
                </a:solidFill>
              </a:defRPr>
            </a:lvl1pPr>
          </a:lstStyle>
          <a:p>
            <a:fld id="{088D143F-91B9-ED43-A492-EF0D93EFC5D3}" type="datetimeFigureOut">
              <a:rPr lang="en-US" smtClean="0"/>
              <a:t>4/9/17</a:t>
            </a:fld>
            <a:endParaRPr lang="en-US"/>
          </a:p>
        </p:txBody>
      </p:sp>
      <p:sp>
        <p:nvSpPr>
          <p:cNvPr id="5" name="Footer Placeholder 4"/>
          <p:cNvSpPr>
            <a:spLocks noGrp="1"/>
          </p:cNvSpPr>
          <p:nvPr>
            <p:ph type="ftr" sz="quarter" idx="3"/>
          </p:nvPr>
        </p:nvSpPr>
        <p:spPr>
          <a:xfrm>
            <a:off x="3644732" y="6780108"/>
            <a:ext cx="3713500" cy="389467"/>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770842" y="6780108"/>
            <a:ext cx="2475667" cy="389467"/>
          </a:xfrm>
          <a:prstGeom prst="rect">
            <a:avLst/>
          </a:prstGeom>
        </p:spPr>
        <p:txBody>
          <a:bodyPr vert="horz" lIns="91440" tIns="45720" rIns="91440" bIns="45720" rtlCol="0" anchor="ctr"/>
          <a:lstStyle>
            <a:lvl1pPr algn="r">
              <a:defRPr sz="1280">
                <a:solidFill>
                  <a:schemeClr val="tx1">
                    <a:tint val="75000"/>
                  </a:schemeClr>
                </a:solidFill>
              </a:defRPr>
            </a:lvl1pPr>
          </a:lstStyle>
          <a:p>
            <a:fld id="{B5E260C7-38EA-384E-A3E5-063E55B0B11D}" type="slidenum">
              <a:rPr lang="en-US" smtClean="0"/>
              <a:t>‹#›</a:t>
            </a:fld>
            <a:endParaRPr lang="en-US"/>
          </a:p>
        </p:txBody>
      </p:sp>
    </p:spTree>
    <p:extLst>
      <p:ext uri="{BB962C8B-B14F-4D97-AF65-F5344CB8AC3E}">
        <p14:creationId xmlns:p14="http://schemas.microsoft.com/office/powerpoint/2010/main" val="5244203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75390" rtl="0" eaLnBrk="1" latinLnBrk="0" hangingPunct="1">
        <a:lnSpc>
          <a:spcPct val="90000"/>
        </a:lnSpc>
        <a:spcBef>
          <a:spcPct val="0"/>
        </a:spcBef>
        <a:buNone/>
        <a:defRPr sz="4693" kern="1200">
          <a:solidFill>
            <a:schemeClr val="tx1"/>
          </a:solidFill>
          <a:latin typeface="+mj-lt"/>
          <a:ea typeface="+mj-ea"/>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550148" y="292947"/>
            <a:ext cx="9902667"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ltLang="x-none"/>
              <a:t>Click to edit Master title style</a:t>
            </a:r>
          </a:p>
        </p:txBody>
      </p:sp>
      <p:sp>
        <p:nvSpPr>
          <p:cNvPr id="1027" name="Text Placeholder 2"/>
          <p:cNvSpPr>
            <a:spLocks noGrp="1"/>
          </p:cNvSpPr>
          <p:nvPr>
            <p:ph type="body" idx="1"/>
          </p:nvPr>
        </p:nvSpPr>
        <p:spPr bwMode="auto">
          <a:xfrm>
            <a:off x="550148" y="1706880"/>
            <a:ext cx="9902667" cy="4827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4" name="Date Placeholder 3"/>
          <p:cNvSpPr>
            <a:spLocks noGrp="1"/>
          </p:cNvSpPr>
          <p:nvPr>
            <p:ph type="dt" sz="half" idx="2"/>
          </p:nvPr>
        </p:nvSpPr>
        <p:spPr>
          <a:xfrm>
            <a:off x="550148" y="6780107"/>
            <a:ext cx="2567358" cy="389467"/>
          </a:xfrm>
          <a:prstGeom prst="rect">
            <a:avLst/>
          </a:prstGeom>
        </p:spPr>
        <p:txBody>
          <a:bodyPr vert="horz" wrap="square" lIns="91440" tIns="45720" rIns="91440" bIns="45720" numCol="1" anchor="ctr" anchorCtr="0" compatLnSpc="1">
            <a:prstTxWarp prst="textNoShape">
              <a:avLst/>
            </a:prstTxWarp>
          </a:bodyPr>
          <a:lstStyle>
            <a:lvl1pPr>
              <a:defRPr sz="1280">
                <a:solidFill>
                  <a:srgbClr val="898989"/>
                </a:solidFill>
              </a:defRPr>
            </a:lvl1pPr>
          </a:lstStyle>
          <a:p>
            <a:pPr defTabSz="487695" fontAlgn="base">
              <a:spcBef>
                <a:spcPct val="0"/>
              </a:spcBef>
              <a:spcAft>
                <a:spcPct val="0"/>
              </a:spcAft>
            </a:pPr>
            <a:fld id="{9F7E21EB-8115-BA44-BE14-58BCE68F6959}" type="datetimeFigureOut">
              <a:rPr lang="en-US" altLang="x-none" smtClean="0">
                <a:ea typeface="ＭＳ Ｐゴシック" charset="-128"/>
              </a:rPr>
              <a:pPr defTabSz="487695" fontAlgn="base">
                <a:spcBef>
                  <a:spcPct val="0"/>
                </a:spcBef>
                <a:spcAft>
                  <a:spcPct val="0"/>
                </a:spcAft>
              </a:pPr>
              <a:t>4/9/17</a:t>
            </a:fld>
            <a:endParaRPr lang="en-US" altLang="x-none">
              <a:ea typeface="ＭＳ Ｐゴシック" charset="-128"/>
            </a:endParaRPr>
          </a:p>
        </p:txBody>
      </p:sp>
      <p:sp>
        <p:nvSpPr>
          <p:cNvPr id="5" name="Footer Placeholder 4"/>
          <p:cNvSpPr>
            <a:spLocks noGrp="1"/>
          </p:cNvSpPr>
          <p:nvPr>
            <p:ph type="ftr" sz="quarter" idx="3"/>
          </p:nvPr>
        </p:nvSpPr>
        <p:spPr>
          <a:xfrm>
            <a:off x="3759346" y="6780107"/>
            <a:ext cx="3484272" cy="389467"/>
          </a:xfrm>
          <a:prstGeom prst="rect">
            <a:avLst/>
          </a:prstGeom>
        </p:spPr>
        <p:txBody>
          <a:bodyPr vert="horz" lIns="91440" tIns="45720" rIns="91440" bIns="45720" rtlCol="0" anchor="ctr"/>
          <a:lstStyle>
            <a:lvl1pPr algn="ctr" fontAlgn="auto">
              <a:spcBef>
                <a:spcPts val="0"/>
              </a:spcBef>
              <a:spcAft>
                <a:spcPts val="0"/>
              </a:spcAft>
              <a:defRPr sz="1280">
                <a:solidFill>
                  <a:schemeClr val="tx1">
                    <a:tint val="75000"/>
                  </a:schemeClr>
                </a:solidFill>
                <a:latin typeface="+mn-lt"/>
                <a:ea typeface="+mn-ea"/>
                <a:cs typeface="+mn-cs"/>
              </a:defRPr>
            </a:lvl1pPr>
          </a:lstStyle>
          <a:p>
            <a:pPr defTabSz="487695">
              <a:defRPr/>
            </a:pPr>
            <a:endParaRPr lang="en-US">
              <a:solidFill>
                <a:prstClr val="black">
                  <a:tint val="75000"/>
                </a:prstClr>
              </a:solidFill>
            </a:endParaRPr>
          </a:p>
        </p:txBody>
      </p:sp>
      <p:sp>
        <p:nvSpPr>
          <p:cNvPr id="6" name="Slide Number Placeholder 5"/>
          <p:cNvSpPr>
            <a:spLocks noGrp="1"/>
          </p:cNvSpPr>
          <p:nvPr>
            <p:ph type="sldNum" sz="quarter" idx="4"/>
          </p:nvPr>
        </p:nvSpPr>
        <p:spPr>
          <a:xfrm>
            <a:off x="7885457" y="6780107"/>
            <a:ext cx="2567358" cy="389467"/>
          </a:xfrm>
          <a:prstGeom prst="rect">
            <a:avLst/>
          </a:prstGeom>
        </p:spPr>
        <p:txBody>
          <a:bodyPr vert="horz" wrap="square" lIns="91440" tIns="45720" rIns="91440" bIns="45720" numCol="1" anchor="ctr" anchorCtr="0" compatLnSpc="1">
            <a:prstTxWarp prst="textNoShape">
              <a:avLst/>
            </a:prstTxWarp>
          </a:bodyPr>
          <a:lstStyle>
            <a:lvl1pPr algn="r">
              <a:defRPr sz="1280">
                <a:solidFill>
                  <a:srgbClr val="898989"/>
                </a:solidFill>
              </a:defRPr>
            </a:lvl1pPr>
          </a:lstStyle>
          <a:p>
            <a:pPr defTabSz="487695" fontAlgn="base">
              <a:spcBef>
                <a:spcPct val="0"/>
              </a:spcBef>
              <a:spcAft>
                <a:spcPct val="0"/>
              </a:spcAft>
            </a:pPr>
            <a:fld id="{44D505B7-B647-D54E-B803-6EB5E20EB050}" type="slidenum">
              <a:rPr lang="en-US" altLang="x-none" smtClean="0">
                <a:ea typeface="ＭＳ Ｐゴシック" charset="-128"/>
              </a:rPr>
              <a:pPr defTabSz="487695" fontAlgn="base">
                <a:spcBef>
                  <a:spcPct val="0"/>
                </a:spcBef>
                <a:spcAft>
                  <a:spcPct val="0"/>
                </a:spcAft>
              </a:pPr>
              <a:t>‹#›</a:t>
            </a:fld>
            <a:endParaRPr lang="en-US" altLang="x-none">
              <a:ea typeface="ＭＳ Ｐゴシック" charset="-128"/>
            </a:endParaRPr>
          </a:p>
        </p:txBody>
      </p:sp>
    </p:spTree>
    <p:extLst>
      <p:ext uri="{BB962C8B-B14F-4D97-AF65-F5344CB8AC3E}">
        <p14:creationId xmlns:p14="http://schemas.microsoft.com/office/powerpoint/2010/main" val="2540466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87695" rtl="0" eaLnBrk="0" fontAlgn="base" hangingPunct="0">
        <a:spcBef>
          <a:spcPct val="0"/>
        </a:spcBef>
        <a:spcAft>
          <a:spcPct val="0"/>
        </a:spcAft>
        <a:defRPr sz="4693" kern="1200">
          <a:solidFill>
            <a:schemeClr val="tx1"/>
          </a:solidFill>
          <a:latin typeface="+mj-lt"/>
          <a:ea typeface="ＭＳ Ｐゴシック" charset="0"/>
          <a:cs typeface="ＭＳ Ｐゴシック" charset="0"/>
        </a:defRPr>
      </a:lvl1pPr>
      <a:lvl2pPr algn="ctr" defTabSz="487695" rtl="0" eaLnBrk="0" fontAlgn="base" hangingPunct="0">
        <a:spcBef>
          <a:spcPct val="0"/>
        </a:spcBef>
        <a:spcAft>
          <a:spcPct val="0"/>
        </a:spcAft>
        <a:defRPr sz="4693">
          <a:solidFill>
            <a:schemeClr val="tx1"/>
          </a:solidFill>
          <a:latin typeface="Calibri" charset="0"/>
          <a:ea typeface="ＭＳ Ｐゴシック" charset="0"/>
          <a:cs typeface="ＭＳ Ｐゴシック" charset="0"/>
        </a:defRPr>
      </a:lvl2pPr>
      <a:lvl3pPr algn="ctr" defTabSz="487695" rtl="0" eaLnBrk="0" fontAlgn="base" hangingPunct="0">
        <a:spcBef>
          <a:spcPct val="0"/>
        </a:spcBef>
        <a:spcAft>
          <a:spcPct val="0"/>
        </a:spcAft>
        <a:defRPr sz="4693">
          <a:solidFill>
            <a:schemeClr val="tx1"/>
          </a:solidFill>
          <a:latin typeface="Calibri" charset="0"/>
          <a:ea typeface="ＭＳ Ｐゴシック" charset="0"/>
          <a:cs typeface="ＭＳ Ｐゴシック" charset="0"/>
        </a:defRPr>
      </a:lvl3pPr>
      <a:lvl4pPr algn="ctr" defTabSz="487695" rtl="0" eaLnBrk="0" fontAlgn="base" hangingPunct="0">
        <a:spcBef>
          <a:spcPct val="0"/>
        </a:spcBef>
        <a:spcAft>
          <a:spcPct val="0"/>
        </a:spcAft>
        <a:defRPr sz="4693">
          <a:solidFill>
            <a:schemeClr val="tx1"/>
          </a:solidFill>
          <a:latin typeface="Calibri" charset="0"/>
          <a:ea typeface="ＭＳ Ｐゴシック" charset="0"/>
          <a:cs typeface="ＭＳ Ｐゴシック" charset="0"/>
        </a:defRPr>
      </a:lvl4pPr>
      <a:lvl5pPr algn="ctr" defTabSz="487695" rtl="0" eaLnBrk="0" fontAlgn="base" hangingPunct="0">
        <a:spcBef>
          <a:spcPct val="0"/>
        </a:spcBef>
        <a:spcAft>
          <a:spcPct val="0"/>
        </a:spcAft>
        <a:defRPr sz="4693">
          <a:solidFill>
            <a:schemeClr val="tx1"/>
          </a:solidFill>
          <a:latin typeface="Calibri" charset="0"/>
          <a:ea typeface="ＭＳ Ｐゴシック" charset="0"/>
          <a:cs typeface="ＭＳ Ｐゴシック" charset="0"/>
        </a:defRPr>
      </a:lvl5pPr>
      <a:lvl6pPr marL="487695" algn="ctr" defTabSz="487695" rtl="0" fontAlgn="base">
        <a:spcBef>
          <a:spcPct val="0"/>
        </a:spcBef>
        <a:spcAft>
          <a:spcPct val="0"/>
        </a:spcAft>
        <a:defRPr sz="4693">
          <a:solidFill>
            <a:schemeClr val="tx1"/>
          </a:solidFill>
          <a:latin typeface="Calibri" charset="0"/>
          <a:ea typeface="ＭＳ Ｐゴシック" charset="0"/>
          <a:cs typeface="ＭＳ Ｐゴシック" charset="0"/>
        </a:defRPr>
      </a:lvl6pPr>
      <a:lvl7pPr marL="975390" algn="ctr" defTabSz="487695" rtl="0" fontAlgn="base">
        <a:spcBef>
          <a:spcPct val="0"/>
        </a:spcBef>
        <a:spcAft>
          <a:spcPct val="0"/>
        </a:spcAft>
        <a:defRPr sz="4693">
          <a:solidFill>
            <a:schemeClr val="tx1"/>
          </a:solidFill>
          <a:latin typeface="Calibri" charset="0"/>
          <a:ea typeface="ＭＳ Ｐゴシック" charset="0"/>
          <a:cs typeface="ＭＳ Ｐゴシック" charset="0"/>
        </a:defRPr>
      </a:lvl7pPr>
      <a:lvl8pPr marL="1463086" algn="ctr" defTabSz="487695" rtl="0" fontAlgn="base">
        <a:spcBef>
          <a:spcPct val="0"/>
        </a:spcBef>
        <a:spcAft>
          <a:spcPct val="0"/>
        </a:spcAft>
        <a:defRPr sz="4693">
          <a:solidFill>
            <a:schemeClr val="tx1"/>
          </a:solidFill>
          <a:latin typeface="Calibri" charset="0"/>
          <a:ea typeface="ＭＳ Ｐゴシック" charset="0"/>
          <a:cs typeface="ＭＳ Ｐゴシック" charset="0"/>
        </a:defRPr>
      </a:lvl8pPr>
      <a:lvl9pPr marL="1950781" algn="ctr" defTabSz="487695" rtl="0" fontAlgn="base">
        <a:spcBef>
          <a:spcPct val="0"/>
        </a:spcBef>
        <a:spcAft>
          <a:spcPct val="0"/>
        </a:spcAft>
        <a:defRPr sz="4693">
          <a:solidFill>
            <a:schemeClr val="tx1"/>
          </a:solidFill>
          <a:latin typeface="Calibri" charset="0"/>
          <a:ea typeface="ＭＳ Ｐゴシック" charset="0"/>
          <a:cs typeface="ＭＳ Ｐゴシック" charset="0"/>
        </a:defRPr>
      </a:lvl9pPr>
    </p:titleStyle>
    <p:bodyStyle>
      <a:lvl1pPr marL="365771" indent="-365771" algn="l" defTabSz="487695" rtl="0" eaLnBrk="0" fontAlgn="base" hangingPunct="0">
        <a:spcBef>
          <a:spcPct val="20000"/>
        </a:spcBef>
        <a:spcAft>
          <a:spcPct val="0"/>
        </a:spcAft>
        <a:buFont typeface="Arial" charset="0"/>
        <a:buChar char="•"/>
        <a:defRPr sz="3413" kern="1200">
          <a:solidFill>
            <a:schemeClr val="tx1"/>
          </a:solidFill>
          <a:latin typeface="+mn-lt"/>
          <a:ea typeface="ＭＳ Ｐゴシック" charset="0"/>
          <a:cs typeface="ＭＳ Ｐゴシック" charset="0"/>
        </a:defRPr>
      </a:lvl1pPr>
      <a:lvl2pPr marL="792505" indent="-304810" algn="l" defTabSz="487695" rtl="0" eaLnBrk="0" fontAlgn="base" hangingPunct="0">
        <a:spcBef>
          <a:spcPct val="20000"/>
        </a:spcBef>
        <a:spcAft>
          <a:spcPct val="0"/>
        </a:spcAft>
        <a:buFont typeface="Arial" charset="0"/>
        <a:buChar char="–"/>
        <a:defRPr sz="2987" kern="1200">
          <a:solidFill>
            <a:schemeClr val="tx1"/>
          </a:solidFill>
          <a:latin typeface="+mn-lt"/>
          <a:ea typeface="ＭＳ Ｐゴシック" charset="0"/>
          <a:cs typeface="+mn-cs"/>
        </a:defRPr>
      </a:lvl2pPr>
      <a:lvl3pPr marL="1219238" indent="-243848" algn="l" defTabSz="487695" rtl="0" eaLnBrk="0" fontAlgn="base" hangingPunct="0">
        <a:spcBef>
          <a:spcPct val="20000"/>
        </a:spcBef>
        <a:spcAft>
          <a:spcPct val="0"/>
        </a:spcAft>
        <a:buFont typeface="Arial" charset="0"/>
        <a:buChar char="•"/>
        <a:defRPr sz="2560" kern="1200">
          <a:solidFill>
            <a:schemeClr val="tx1"/>
          </a:solidFill>
          <a:latin typeface="+mn-lt"/>
          <a:ea typeface="ＭＳ Ｐゴシック" charset="0"/>
          <a:cs typeface="+mn-cs"/>
        </a:defRPr>
      </a:lvl3pPr>
      <a:lvl4pPr marL="1706933" indent="-243848" algn="l" defTabSz="487695" rtl="0" eaLnBrk="0" fontAlgn="base" hangingPunct="0">
        <a:spcBef>
          <a:spcPct val="20000"/>
        </a:spcBef>
        <a:spcAft>
          <a:spcPct val="0"/>
        </a:spcAft>
        <a:buFont typeface="Arial" charset="0"/>
        <a:buChar char="–"/>
        <a:defRPr sz="2133" kern="1200">
          <a:solidFill>
            <a:schemeClr val="tx1"/>
          </a:solidFill>
          <a:latin typeface="+mn-lt"/>
          <a:ea typeface="ＭＳ Ｐゴシック" charset="0"/>
          <a:cs typeface="+mn-cs"/>
        </a:defRPr>
      </a:lvl4pPr>
      <a:lvl5pPr marL="2194629" indent="-243848" algn="l" defTabSz="487695" rtl="0" eaLnBrk="0" fontAlgn="base" hangingPunct="0">
        <a:spcBef>
          <a:spcPct val="20000"/>
        </a:spcBef>
        <a:spcAft>
          <a:spcPct val="0"/>
        </a:spcAft>
        <a:buFont typeface="Arial" charset="0"/>
        <a:buChar char="»"/>
        <a:defRPr sz="2133" kern="1200">
          <a:solidFill>
            <a:schemeClr val="tx1"/>
          </a:solidFill>
          <a:latin typeface="+mn-lt"/>
          <a:ea typeface="ＭＳ Ｐゴシック" charset="0"/>
          <a:cs typeface="+mn-cs"/>
        </a:defRPr>
      </a:lvl5pPr>
      <a:lvl6pPr marL="2682324" indent="-243848" algn="l" defTabSz="487695" rtl="0" eaLnBrk="1" latinLnBrk="0" hangingPunct="1">
        <a:spcBef>
          <a:spcPct val="20000"/>
        </a:spcBef>
        <a:buFont typeface="Arial"/>
        <a:buChar char="•"/>
        <a:defRPr sz="2133" kern="1200">
          <a:solidFill>
            <a:schemeClr val="tx1"/>
          </a:solidFill>
          <a:latin typeface="+mn-lt"/>
          <a:ea typeface="+mn-ea"/>
          <a:cs typeface="+mn-cs"/>
        </a:defRPr>
      </a:lvl6pPr>
      <a:lvl7pPr marL="3170019" indent="-243848" algn="l" defTabSz="487695" rtl="0" eaLnBrk="1" latinLnBrk="0" hangingPunct="1">
        <a:spcBef>
          <a:spcPct val="20000"/>
        </a:spcBef>
        <a:buFont typeface="Arial"/>
        <a:buChar char="•"/>
        <a:defRPr sz="2133" kern="1200">
          <a:solidFill>
            <a:schemeClr val="tx1"/>
          </a:solidFill>
          <a:latin typeface="+mn-lt"/>
          <a:ea typeface="+mn-ea"/>
          <a:cs typeface="+mn-cs"/>
        </a:defRPr>
      </a:lvl7pPr>
      <a:lvl8pPr marL="3657714" indent="-243848" algn="l" defTabSz="487695" rtl="0" eaLnBrk="1" latinLnBrk="0" hangingPunct="1">
        <a:spcBef>
          <a:spcPct val="20000"/>
        </a:spcBef>
        <a:buFont typeface="Arial"/>
        <a:buChar char="•"/>
        <a:defRPr sz="2133" kern="1200">
          <a:solidFill>
            <a:schemeClr val="tx1"/>
          </a:solidFill>
          <a:latin typeface="+mn-lt"/>
          <a:ea typeface="+mn-ea"/>
          <a:cs typeface="+mn-cs"/>
        </a:defRPr>
      </a:lvl8pPr>
      <a:lvl9pPr marL="4145410" indent="-243848" algn="l" defTabSz="487695" rtl="0" eaLnBrk="1" latinLnBrk="0" hangingPunct="1">
        <a:spcBef>
          <a:spcPct val="20000"/>
        </a:spcBef>
        <a:buFont typeface="Arial"/>
        <a:buChar char="•"/>
        <a:defRPr sz="2133" kern="1200">
          <a:solidFill>
            <a:schemeClr val="tx1"/>
          </a:solidFill>
          <a:latin typeface="+mn-lt"/>
          <a:ea typeface="+mn-ea"/>
          <a:cs typeface="+mn-cs"/>
        </a:defRPr>
      </a:lvl9pPr>
    </p:bodyStyle>
    <p:otherStyle>
      <a:defPPr>
        <a:defRPr lang="en-US"/>
      </a:defPPr>
      <a:lvl1pPr marL="0" algn="l" defTabSz="487695" rtl="0" eaLnBrk="1" latinLnBrk="0" hangingPunct="1">
        <a:defRPr sz="1920" kern="1200">
          <a:solidFill>
            <a:schemeClr val="tx1"/>
          </a:solidFill>
          <a:latin typeface="+mn-lt"/>
          <a:ea typeface="+mn-ea"/>
          <a:cs typeface="+mn-cs"/>
        </a:defRPr>
      </a:lvl1pPr>
      <a:lvl2pPr marL="487695" algn="l" defTabSz="487695" rtl="0" eaLnBrk="1" latinLnBrk="0" hangingPunct="1">
        <a:defRPr sz="1920" kern="1200">
          <a:solidFill>
            <a:schemeClr val="tx1"/>
          </a:solidFill>
          <a:latin typeface="+mn-lt"/>
          <a:ea typeface="+mn-ea"/>
          <a:cs typeface="+mn-cs"/>
        </a:defRPr>
      </a:lvl2pPr>
      <a:lvl3pPr marL="975390" algn="l" defTabSz="487695" rtl="0" eaLnBrk="1" latinLnBrk="0" hangingPunct="1">
        <a:defRPr sz="1920" kern="1200">
          <a:solidFill>
            <a:schemeClr val="tx1"/>
          </a:solidFill>
          <a:latin typeface="+mn-lt"/>
          <a:ea typeface="+mn-ea"/>
          <a:cs typeface="+mn-cs"/>
        </a:defRPr>
      </a:lvl3pPr>
      <a:lvl4pPr marL="1463086" algn="l" defTabSz="487695" rtl="0" eaLnBrk="1" latinLnBrk="0" hangingPunct="1">
        <a:defRPr sz="1920" kern="1200">
          <a:solidFill>
            <a:schemeClr val="tx1"/>
          </a:solidFill>
          <a:latin typeface="+mn-lt"/>
          <a:ea typeface="+mn-ea"/>
          <a:cs typeface="+mn-cs"/>
        </a:defRPr>
      </a:lvl4pPr>
      <a:lvl5pPr marL="1950781" algn="l" defTabSz="487695" rtl="0" eaLnBrk="1" latinLnBrk="0" hangingPunct="1">
        <a:defRPr sz="1920" kern="1200">
          <a:solidFill>
            <a:schemeClr val="tx1"/>
          </a:solidFill>
          <a:latin typeface="+mn-lt"/>
          <a:ea typeface="+mn-ea"/>
          <a:cs typeface="+mn-cs"/>
        </a:defRPr>
      </a:lvl5pPr>
      <a:lvl6pPr marL="2438476" algn="l" defTabSz="487695" rtl="0" eaLnBrk="1" latinLnBrk="0" hangingPunct="1">
        <a:defRPr sz="1920" kern="1200">
          <a:solidFill>
            <a:schemeClr val="tx1"/>
          </a:solidFill>
          <a:latin typeface="+mn-lt"/>
          <a:ea typeface="+mn-ea"/>
          <a:cs typeface="+mn-cs"/>
        </a:defRPr>
      </a:lvl6pPr>
      <a:lvl7pPr marL="2926171" algn="l" defTabSz="487695" rtl="0" eaLnBrk="1" latinLnBrk="0" hangingPunct="1">
        <a:defRPr sz="1920" kern="1200">
          <a:solidFill>
            <a:schemeClr val="tx1"/>
          </a:solidFill>
          <a:latin typeface="+mn-lt"/>
          <a:ea typeface="+mn-ea"/>
          <a:cs typeface="+mn-cs"/>
        </a:defRPr>
      </a:lvl7pPr>
      <a:lvl8pPr marL="3413867" algn="l" defTabSz="487695" rtl="0" eaLnBrk="1" latinLnBrk="0" hangingPunct="1">
        <a:defRPr sz="1920" kern="1200">
          <a:solidFill>
            <a:schemeClr val="tx1"/>
          </a:solidFill>
          <a:latin typeface="+mn-lt"/>
          <a:ea typeface="+mn-ea"/>
          <a:cs typeface="+mn-cs"/>
        </a:defRPr>
      </a:lvl8pPr>
      <a:lvl9pPr marL="3901562" algn="l" defTabSz="487695" rtl="0" eaLnBrk="1" latinLnBrk="0" hangingPunct="1">
        <a:defRPr sz="192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550148" y="292947"/>
            <a:ext cx="9902667"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ltLang="x-none"/>
              <a:t>Click to edit Master title style</a:t>
            </a:r>
          </a:p>
        </p:txBody>
      </p:sp>
      <p:sp>
        <p:nvSpPr>
          <p:cNvPr id="1027" name="Text Placeholder 2"/>
          <p:cNvSpPr>
            <a:spLocks noGrp="1"/>
          </p:cNvSpPr>
          <p:nvPr>
            <p:ph type="body" idx="1"/>
          </p:nvPr>
        </p:nvSpPr>
        <p:spPr bwMode="auto">
          <a:xfrm>
            <a:off x="550148" y="1706880"/>
            <a:ext cx="9902667" cy="4827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4" name="Date Placeholder 3"/>
          <p:cNvSpPr>
            <a:spLocks noGrp="1"/>
          </p:cNvSpPr>
          <p:nvPr>
            <p:ph type="dt" sz="half" idx="2"/>
          </p:nvPr>
        </p:nvSpPr>
        <p:spPr>
          <a:xfrm>
            <a:off x="550148" y="6780107"/>
            <a:ext cx="2567358" cy="389467"/>
          </a:xfrm>
          <a:prstGeom prst="rect">
            <a:avLst/>
          </a:prstGeom>
        </p:spPr>
        <p:txBody>
          <a:bodyPr vert="horz" wrap="square" lIns="91440" tIns="45720" rIns="91440" bIns="45720" numCol="1" anchor="ctr" anchorCtr="0" compatLnSpc="1">
            <a:prstTxWarp prst="textNoShape">
              <a:avLst/>
            </a:prstTxWarp>
          </a:bodyPr>
          <a:lstStyle>
            <a:lvl1pPr>
              <a:defRPr sz="1280">
                <a:solidFill>
                  <a:srgbClr val="898989"/>
                </a:solidFill>
              </a:defRPr>
            </a:lvl1pPr>
          </a:lstStyle>
          <a:p>
            <a:pPr defTabSz="487695" fontAlgn="base">
              <a:spcBef>
                <a:spcPct val="0"/>
              </a:spcBef>
              <a:spcAft>
                <a:spcPct val="0"/>
              </a:spcAft>
            </a:pPr>
            <a:fld id="{D1470D09-71EA-8F47-A960-8E55AC73FAD3}" type="datetimeFigureOut">
              <a:rPr lang="en-US" altLang="x-none" smtClean="0">
                <a:ea typeface="ＭＳ Ｐゴシック" charset="-128"/>
              </a:rPr>
              <a:pPr defTabSz="487695" fontAlgn="base">
                <a:spcBef>
                  <a:spcPct val="0"/>
                </a:spcBef>
                <a:spcAft>
                  <a:spcPct val="0"/>
                </a:spcAft>
              </a:pPr>
              <a:t>4/9/17</a:t>
            </a:fld>
            <a:endParaRPr lang="en-US" altLang="x-none" smtClean="0">
              <a:ea typeface="ＭＳ Ｐゴシック" charset="-128"/>
            </a:endParaRPr>
          </a:p>
        </p:txBody>
      </p:sp>
      <p:sp>
        <p:nvSpPr>
          <p:cNvPr id="5" name="Footer Placeholder 4"/>
          <p:cNvSpPr>
            <a:spLocks noGrp="1"/>
          </p:cNvSpPr>
          <p:nvPr>
            <p:ph type="ftr" sz="quarter" idx="3"/>
          </p:nvPr>
        </p:nvSpPr>
        <p:spPr>
          <a:xfrm>
            <a:off x="3759346" y="6780107"/>
            <a:ext cx="3484272" cy="389467"/>
          </a:xfrm>
          <a:prstGeom prst="rect">
            <a:avLst/>
          </a:prstGeom>
        </p:spPr>
        <p:txBody>
          <a:bodyPr vert="horz" lIns="91440" tIns="45720" rIns="91440" bIns="45720" rtlCol="0" anchor="ctr"/>
          <a:lstStyle>
            <a:lvl1pPr algn="ctr" fontAlgn="auto">
              <a:spcBef>
                <a:spcPts val="0"/>
              </a:spcBef>
              <a:spcAft>
                <a:spcPts val="0"/>
              </a:spcAft>
              <a:defRPr sz="1280">
                <a:solidFill>
                  <a:schemeClr val="tx1">
                    <a:tint val="75000"/>
                  </a:schemeClr>
                </a:solidFill>
                <a:latin typeface="+mn-lt"/>
                <a:ea typeface="+mn-ea"/>
                <a:cs typeface="+mn-cs"/>
              </a:defRPr>
            </a:lvl1pPr>
          </a:lstStyle>
          <a:p>
            <a:pPr defTabSz="487695">
              <a:defRPr/>
            </a:pPr>
            <a:endParaRPr lang="en-US">
              <a:solidFill>
                <a:prstClr val="black">
                  <a:tint val="75000"/>
                </a:prstClr>
              </a:solidFill>
            </a:endParaRPr>
          </a:p>
        </p:txBody>
      </p:sp>
      <p:sp>
        <p:nvSpPr>
          <p:cNvPr id="6" name="Slide Number Placeholder 5"/>
          <p:cNvSpPr>
            <a:spLocks noGrp="1"/>
          </p:cNvSpPr>
          <p:nvPr>
            <p:ph type="sldNum" sz="quarter" idx="4"/>
          </p:nvPr>
        </p:nvSpPr>
        <p:spPr>
          <a:xfrm>
            <a:off x="7885457" y="6780107"/>
            <a:ext cx="2567358" cy="389467"/>
          </a:xfrm>
          <a:prstGeom prst="rect">
            <a:avLst/>
          </a:prstGeom>
        </p:spPr>
        <p:txBody>
          <a:bodyPr vert="horz" wrap="square" lIns="91440" tIns="45720" rIns="91440" bIns="45720" numCol="1" anchor="ctr" anchorCtr="0" compatLnSpc="1">
            <a:prstTxWarp prst="textNoShape">
              <a:avLst/>
            </a:prstTxWarp>
          </a:bodyPr>
          <a:lstStyle>
            <a:lvl1pPr algn="r">
              <a:defRPr sz="1280">
                <a:solidFill>
                  <a:srgbClr val="898989"/>
                </a:solidFill>
              </a:defRPr>
            </a:lvl1pPr>
          </a:lstStyle>
          <a:p>
            <a:pPr defTabSz="487695" fontAlgn="base">
              <a:spcBef>
                <a:spcPct val="0"/>
              </a:spcBef>
              <a:spcAft>
                <a:spcPct val="0"/>
              </a:spcAft>
            </a:pPr>
            <a:fld id="{9B68EC6E-7DA5-3447-84D0-F81E374805F6}" type="slidenum">
              <a:rPr lang="en-US" altLang="x-none" smtClean="0">
                <a:ea typeface="ＭＳ Ｐゴシック" charset="-128"/>
              </a:rPr>
              <a:pPr defTabSz="487695" fontAlgn="base">
                <a:spcBef>
                  <a:spcPct val="0"/>
                </a:spcBef>
                <a:spcAft>
                  <a:spcPct val="0"/>
                </a:spcAft>
              </a:pPr>
              <a:t>‹#›</a:t>
            </a:fld>
            <a:endParaRPr lang="en-US" altLang="x-none" smtClean="0">
              <a:ea typeface="ＭＳ Ｐゴシック" charset="-128"/>
            </a:endParaRPr>
          </a:p>
        </p:txBody>
      </p:sp>
    </p:spTree>
    <p:extLst>
      <p:ext uri="{BB962C8B-B14F-4D97-AF65-F5344CB8AC3E}">
        <p14:creationId xmlns:p14="http://schemas.microsoft.com/office/powerpoint/2010/main" val="57490314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487695" rtl="0" eaLnBrk="0" fontAlgn="base" hangingPunct="0">
        <a:spcBef>
          <a:spcPct val="0"/>
        </a:spcBef>
        <a:spcAft>
          <a:spcPct val="0"/>
        </a:spcAft>
        <a:defRPr sz="4693" kern="1200">
          <a:solidFill>
            <a:schemeClr val="tx1"/>
          </a:solidFill>
          <a:latin typeface="+mj-lt"/>
          <a:ea typeface="ＭＳ Ｐゴシック" charset="0"/>
          <a:cs typeface="ＭＳ Ｐゴシック" charset="0"/>
        </a:defRPr>
      </a:lvl1pPr>
      <a:lvl2pPr algn="ctr" defTabSz="487695" rtl="0" eaLnBrk="0" fontAlgn="base" hangingPunct="0">
        <a:spcBef>
          <a:spcPct val="0"/>
        </a:spcBef>
        <a:spcAft>
          <a:spcPct val="0"/>
        </a:spcAft>
        <a:defRPr sz="4693">
          <a:solidFill>
            <a:schemeClr val="tx1"/>
          </a:solidFill>
          <a:latin typeface="Calibri" charset="0"/>
          <a:ea typeface="ＭＳ Ｐゴシック" charset="0"/>
          <a:cs typeface="ＭＳ Ｐゴシック" charset="0"/>
        </a:defRPr>
      </a:lvl2pPr>
      <a:lvl3pPr algn="ctr" defTabSz="487695" rtl="0" eaLnBrk="0" fontAlgn="base" hangingPunct="0">
        <a:spcBef>
          <a:spcPct val="0"/>
        </a:spcBef>
        <a:spcAft>
          <a:spcPct val="0"/>
        </a:spcAft>
        <a:defRPr sz="4693">
          <a:solidFill>
            <a:schemeClr val="tx1"/>
          </a:solidFill>
          <a:latin typeface="Calibri" charset="0"/>
          <a:ea typeface="ＭＳ Ｐゴシック" charset="0"/>
          <a:cs typeface="ＭＳ Ｐゴシック" charset="0"/>
        </a:defRPr>
      </a:lvl3pPr>
      <a:lvl4pPr algn="ctr" defTabSz="487695" rtl="0" eaLnBrk="0" fontAlgn="base" hangingPunct="0">
        <a:spcBef>
          <a:spcPct val="0"/>
        </a:spcBef>
        <a:spcAft>
          <a:spcPct val="0"/>
        </a:spcAft>
        <a:defRPr sz="4693">
          <a:solidFill>
            <a:schemeClr val="tx1"/>
          </a:solidFill>
          <a:latin typeface="Calibri" charset="0"/>
          <a:ea typeface="ＭＳ Ｐゴシック" charset="0"/>
          <a:cs typeface="ＭＳ Ｐゴシック" charset="0"/>
        </a:defRPr>
      </a:lvl4pPr>
      <a:lvl5pPr algn="ctr" defTabSz="487695" rtl="0" eaLnBrk="0" fontAlgn="base" hangingPunct="0">
        <a:spcBef>
          <a:spcPct val="0"/>
        </a:spcBef>
        <a:spcAft>
          <a:spcPct val="0"/>
        </a:spcAft>
        <a:defRPr sz="4693">
          <a:solidFill>
            <a:schemeClr val="tx1"/>
          </a:solidFill>
          <a:latin typeface="Calibri" charset="0"/>
          <a:ea typeface="ＭＳ Ｐゴシック" charset="0"/>
          <a:cs typeface="ＭＳ Ｐゴシック" charset="0"/>
        </a:defRPr>
      </a:lvl5pPr>
      <a:lvl6pPr marL="487695" algn="ctr" defTabSz="487695" rtl="0" fontAlgn="base">
        <a:spcBef>
          <a:spcPct val="0"/>
        </a:spcBef>
        <a:spcAft>
          <a:spcPct val="0"/>
        </a:spcAft>
        <a:defRPr sz="4693">
          <a:solidFill>
            <a:schemeClr val="tx1"/>
          </a:solidFill>
          <a:latin typeface="Calibri" charset="0"/>
          <a:ea typeface="ＭＳ Ｐゴシック" charset="0"/>
          <a:cs typeface="ＭＳ Ｐゴシック" charset="0"/>
        </a:defRPr>
      </a:lvl6pPr>
      <a:lvl7pPr marL="975390" algn="ctr" defTabSz="487695" rtl="0" fontAlgn="base">
        <a:spcBef>
          <a:spcPct val="0"/>
        </a:spcBef>
        <a:spcAft>
          <a:spcPct val="0"/>
        </a:spcAft>
        <a:defRPr sz="4693">
          <a:solidFill>
            <a:schemeClr val="tx1"/>
          </a:solidFill>
          <a:latin typeface="Calibri" charset="0"/>
          <a:ea typeface="ＭＳ Ｐゴシック" charset="0"/>
          <a:cs typeface="ＭＳ Ｐゴシック" charset="0"/>
        </a:defRPr>
      </a:lvl7pPr>
      <a:lvl8pPr marL="1463086" algn="ctr" defTabSz="487695" rtl="0" fontAlgn="base">
        <a:spcBef>
          <a:spcPct val="0"/>
        </a:spcBef>
        <a:spcAft>
          <a:spcPct val="0"/>
        </a:spcAft>
        <a:defRPr sz="4693">
          <a:solidFill>
            <a:schemeClr val="tx1"/>
          </a:solidFill>
          <a:latin typeface="Calibri" charset="0"/>
          <a:ea typeface="ＭＳ Ｐゴシック" charset="0"/>
          <a:cs typeface="ＭＳ Ｐゴシック" charset="0"/>
        </a:defRPr>
      </a:lvl8pPr>
      <a:lvl9pPr marL="1950781" algn="ctr" defTabSz="487695" rtl="0" fontAlgn="base">
        <a:spcBef>
          <a:spcPct val="0"/>
        </a:spcBef>
        <a:spcAft>
          <a:spcPct val="0"/>
        </a:spcAft>
        <a:defRPr sz="4693">
          <a:solidFill>
            <a:schemeClr val="tx1"/>
          </a:solidFill>
          <a:latin typeface="Calibri" charset="0"/>
          <a:ea typeface="ＭＳ Ｐゴシック" charset="0"/>
          <a:cs typeface="ＭＳ Ｐゴシック" charset="0"/>
        </a:defRPr>
      </a:lvl9pPr>
    </p:titleStyle>
    <p:bodyStyle>
      <a:lvl1pPr marL="365771" indent="-365771" algn="l" defTabSz="487695" rtl="0" eaLnBrk="0" fontAlgn="base" hangingPunct="0">
        <a:spcBef>
          <a:spcPct val="20000"/>
        </a:spcBef>
        <a:spcAft>
          <a:spcPct val="0"/>
        </a:spcAft>
        <a:buFont typeface="Arial" charset="0"/>
        <a:buChar char="•"/>
        <a:defRPr sz="3413" kern="1200">
          <a:solidFill>
            <a:schemeClr val="tx1"/>
          </a:solidFill>
          <a:latin typeface="+mn-lt"/>
          <a:ea typeface="ＭＳ Ｐゴシック" charset="0"/>
          <a:cs typeface="ＭＳ Ｐゴシック" charset="0"/>
        </a:defRPr>
      </a:lvl1pPr>
      <a:lvl2pPr marL="792505" indent="-304810" algn="l" defTabSz="487695" rtl="0" eaLnBrk="0" fontAlgn="base" hangingPunct="0">
        <a:spcBef>
          <a:spcPct val="20000"/>
        </a:spcBef>
        <a:spcAft>
          <a:spcPct val="0"/>
        </a:spcAft>
        <a:buFont typeface="Arial" charset="0"/>
        <a:buChar char="–"/>
        <a:defRPr sz="2987" kern="1200">
          <a:solidFill>
            <a:schemeClr val="tx1"/>
          </a:solidFill>
          <a:latin typeface="+mn-lt"/>
          <a:ea typeface="ＭＳ Ｐゴシック" charset="0"/>
          <a:cs typeface="+mn-cs"/>
        </a:defRPr>
      </a:lvl2pPr>
      <a:lvl3pPr marL="1219238" indent="-243848" algn="l" defTabSz="487695" rtl="0" eaLnBrk="0" fontAlgn="base" hangingPunct="0">
        <a:spcBef>
          <a:spcPct val="20000"/>
        </a:spcBef>
        <a:spcAft>
          <a:spcPct val="0"/>
        </a:spcAft>
        <a:buFont typeface="Arial" charset="0"/>
        <a:buChar char="•"/>
        <a:defRPr sz="2560" kern="1200">
          <a:solidFill>
            <a:schemeClr val="tx1"/>
          </a:solidFill>
          <a:latin typeface="+mn-lt"/>
          <a:ea typeface="ＭＳ Ｐゴシック" charset="0"/>
          <a:cs typeface="+mn-cs"/>
        </a:defRPr>
      </a:lvl3pPr>
      <a:lvl4pPr marL="1706933" indent="-243848" algn="l" defTabSz="487695" rtl="0" eaLnBrk="0" fontAlgn="base" hangingPunct="0">
        <a:spcBef>
          <a:spcPct val="20000"/>
        </a:spcBef>
        <a:spcAft>
          <a:spcPct val="0"/>
        </a:spcAft>
        <a:buFont typeface="Arial" charset="0"/>
        <a:buChar char="–"/>
        <a:defRPr sz="2133" kern="1200">
          <a:solidFill>
            <a:schemeClr val="tx1"/>
          </a:solidFill>
          <a:latin typeface="+mn-lt"/>
          <a:ea typeface="ＭＳ Ｐゴシック" charset="0"/>
          <a:cs typeface="+mn-cs"/>
        </a:defRPr>
      </a:lvl4pPr>
      <a:lvl5pPr marL="2194629" indent="-243848" algn="l" defTabSz="487695" rtl="0" eaLnBrk="0" fontAlgn="base" hangingPunct="0">
        <a:spcBef>
          <a:spcPct val="20000"/>
        </a:spcBef>
        <a:spcAft>
          <a:spcPct val="0"/>
        </a:spcAft>
        <a:buFont typeface="Arial" charset="0"/>
        <a:buChar char="»"/>
        <a:defRPr sz="2133" kern="1200">
          <a:solidFill>
            <a:schemeClr val="tx1"/>
          </a:solidFill>
          <a:latin typeface="+mn-lt"/>
          <a:ea typeface="ＭＳ Ｐゴシック" charset="0"/>
          <a:cs typeface="+mn-cs"/>
        </a:defRPr>
      </a:lvl5pPr>
      <a:lvl6pPr marL="2682324" indent="-243848" algn="l" defTabSz="487695" rtl="0" eaLnBrk="1" latinLnBrk="0" hangingPunct="1">
        <a:spcBef>
          <a:spcPct val="20000"/>
        </a:spcBef>
        <a:buFont typeface="Arial"/>
        <a:buChar char="•"/>
        <a:defRPr sz="2133" kern="1200">
          <a:solidFill>
            <a:schemeClr val="tx1"/>
          </a:solidFill>
          <a:latin typeface="+mn-lt"/>
          <a:ea typeface="+mn-ea"/>
          <a:cs typeface="+mn-cs"/>
        </a:defRPr>
      </a:lvl6pPr>
      <a:lvl7pPr marL="3170019" indent="-243848" algn="l" defTabSz="487695" rtl="0" eaLnBrk="1" latinLnBrk="0" hangingPunct="1">
        <a:spcBef>
          <a:spcPct val="20000"/>
        </a:spcBef>
        <a:buFont typeface="Arial"/>
        <a:buChar char="•"/>
        <a:defRPr sz="2133" kern="1200">
          <a:solidFill>
            <a:schemeClr val="tx1"/>
          </a:solidFill>
          <a:latin typeface="+mn-lt"/>
          <a:ea typeface="+mn-ea"/>
          <a:cs typeface="+mn-cs"/>
        </a:defRPr>
      </a:lvl7pPr>
      <a:lvl8pPr marL="3657714" indent="-243848" algn="l" defTabSz="487695" rtl="0" eaLnBrk="1" latinLnBrk="0" hangingPunct="1">
        <a:spcBef>
          <a:spcPct val="20000"/>
        </a:spcBef>
        <a:buFont typeface="Arial"/>
        <a:buChar char="•"/>
        <a:defRPr sz="2133" kern="1200">
          <a:solidFill>
            <a:schemeClr val="tx1"/>
          </a:solidFill>
          <a:latin typeface="+mn-lt"/>
          <a:ea typeface="+mn-ea"/>
          <a:cs typeface="+mn-cs"/>
        </a:defRPr>
      </a:lvl8pPr>
      <a:lvl9pPr marL="4145410" indent="-243848" algn="l" defTabSz="487695" rtl="0" eaLnBrk="1" latinLnBrk="0" hangingPunct="1">
        <a:spcBef>
          <a:spcPct val="20000"/>
        </a:spcBef>
        <a:buFont typeface="Arial"/>
        <a:buChar char="•"/>
        <a:defRPr sz="2133" kern="1200">
          <a:solidFill>
            <a:schemeClr val="tx1"/>
          </a:solidFill>
          <a:latin typeface="+mn-lt"/>
          <a:ea typeface="+mn-ea"/>
          <a:cs typeface="+mn-cs"/>
        </a:defRPr>
      </a:lvl9pPr>
    </p:bodyStyle>
    <p:otherStyle>
      <a:defPPr>
        <a:defRPr lang="en-US"/>
      </a:defPPr>
      <a:lvl1pPr marL="0" algn="l" defTabSz="487695" rtl="0" eaLnBrk="1" latinLnBrk="0" hangingPunct="1">
        <a:defRPr sz="1920" kern="1200">
          <a:solidFill>
            <a:schemeClr val="tx1"/>
          </a:solidFill>
          <a:latin typeface="+mn-lt"/>
          <a:ea typeface="+mn-ea"/>
          <a:cs typeface="+mn-cs"/>
        </a:defRPr>
      </a:lvl1pPr>
      <a:lvl2pPr marL="487695" algn="l" defTabSz="487695" rtl="0" eaLnBrk="1" latinLnBrk="0" hangingPunct="1">
        <a:defRPr sz="1920" kern="1200">
          <a:solidFill>
            <a:schemeClr val="tx1"/>
          </a:solidFill>
          <a:latin typeface="+mn-lt"/>
          <a:ea typeface="+mn-ea"/>
          <a:cs typeface="+mn-cs"/>
        </a:defRPr>
      </a:lvl2pPr>
      <a:lvl3pPr marL="975390" algn="l" defTabSz="487695" rtl="0" eaLnBrk="1" latinLnBrk="0" hangingPunct="1">
        <a:defRPr sz="1920" kern="1200">
          <a:solidFill>
            <a:schemeClr val="tx1"/>
          </a:solidFill>
          <a:latin typeface="+mn-lt"/>
          <a:ea typeface="+mn-ea"/>
          <a:cs typeface="+mn-cs"/>
        </a:defRPr>
      </a:lvl3pPr>
      <a:lvl4pPr marL="1463086" algn="l" defTabSz="487695" rtl="0" eaLnBrk="1" latinLnBrk="0" hangingPunct="1">
        <a:defRPr sz="1920" kern="1200">
          <a:solidFill>
            <a:schemeClr val="tx1"/>
          </a:solidFill>
          <a:latin typeface="+mn-lt"/>
          <a:ea typeface="+mn-ea"/>
          <a:cs typeface="+mn-cs"/>
        </a:defRPr>
      </a:lvl4pPr>
      <a:lvl5pPr marL="1950781" algn="l" defTabSz="487695" rtl="0" eaLnBrk="1" latinLnBrk="0" hangingPunct="1">
        <a:defRPr sz="1920" kern="1200">
          <a:solidFill>
            <a:schemeClr val="tx1"/>
          </a:solidFill>
          <a:latin typeface="+mn-lt"/>
          <a:ea typeface="+mn-ea"/>
          <a:cs typeface="+mn-cs"/>
        </a:defRPr>
      </a:lvl5pPr>
      <a:lvl6pPr marL="2438476" algn="l" defTabSz="487695" rtl="0" eaLnBrk="1" latinLnBrk="0" hangingPunct="1">
        <a:defRPr sz="1920" kern="1200">
          <a:solidFill>
            <a:schemeClr val="tx1"/>
          </a:solidFill>
          <a:latin typeface="+mn-lt"/>
          <a:ea typeface="+mn-ea"/>
          <a:cs typeface="+mn-cs"/>
        </a:defRPr>
      </a:lvl6pPr>
      <a:lvl7pPr marL="2926171" algn="l" defTabSz="487695" rtl="0" eaLnBrk="1" latinLnBrk="0" hangingPunct="1">
        <a:defRPr sz="1920" kern="1200">
          <a:solidFill>
            <a:schemeClr val="tx1"/>
          </a:solidFill>
          <a:latin typeface="+mn-lt"/>
          <a:ea typeface="+mn-ea"/>
          <a:cs typeface="+mn-cs"/>
        </a:defRPr>
      </a:lvl7pPr>
      <a:lvl8pPr marL="3413867" algn="l" defTabSz="487695" rtl="0" eaLnBrk="1" latinLnBrk="0" hangingPunct="1">
        <a:defRPr sz="1920" kern="1200">
          <a:solidFill>
            <a:schemeClr val="tx1"/>
          </a:solidFill>
          <a:latin typeface="+mn-lt"/>
          <a:ea typeface="+mn-ea"/>
          <a:cs typeface="+mn-cs"/>
        </a:defRPr>
      </a:lvl8pPr>
      <a:lvl9pPr marL="3901562" algn="l" defTabSz="487695" rtl="0" eaLnBrk="1" latinLnBrk="0" hangingPunct="1">
        <a:defRPr sz="192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000099"/>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825222" y="650240"/>
            <a:ext cx="9352519" cy="1219200"/>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0488" tIns="44450" rIns="90488" bIns="4445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825222" y="2113280"/>
            <a:ext cx="9352519" cy="4389120"/>
          </a:xfrm>
          <a:prstGeom prst="rect">
            <a:avLst/>
          </a:prstGeom>
          <a:noFill/>
          <a:ln>
            <a:noFill/>
          </a:ln>
          <a:effectLst/>
          <a:extLst>
            <a:ext uri="{FAA26D3D-D897-4be2-8F04-BA451C77F1D7}">
              <ma14:placeholderFlag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0488" tIns="44450" rIns="90488" bIns="4445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818538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rtl="0" eaLnBrk="0" fontAlgn="base" hangingPunct="0">
        <a:spcBef>
          <a:spcPct val="0"/>
        </a:spcBef>
        <a:spcAft>
          <a:spcPct val="0"/>
        </a:spcAft>
        <a:defRPr sz="4693">
          <a:solidFill>
            <a:schemeClr val="tx2"/>
          </a:solidFill>
          <a:latin typeface="+mj-lt"/>
          <a:ea typeface="+mj-ea"/>
          <a:cs typeface="ＭＳ Ｐゴシック" charset="0"/>
        </a:defRPr>
      </a:lvl1pPr>
      <a:lvl2pPr algn="ctr" rtl="0" eaLnBrk="0" fontAlgn="base" hangingPunct="0">
        <a:spcBef>
          <a:spcPct val="0"/>
        </a:spcBef>
        <a:spcAft>
          <a:spcPct val="0"/>
        </a:spcAft>
        <a:defRPr sz="4693">
          <a:solidFill>
            <a:schemeClr val="tx2"/>
          </a:solidFill>
          <a:latin typeface="Times New Roman" charset="0"/>
          <a:ea typeface="ＭＳ Ｐゴシック" charset="0"/>
          <a:cs typeface="ＭＳ Ｐゴシック" charset="0"/>
        </a:defRPr>
      </a:lvl2pPr>
      <a:lvl3pPr algn="ctr" rtl="0" eaLnBrk="0" fontAlgn="base" hangingPunct="0">
        <a:spcBef>
          <a:spcPct val="0"/>
        </a:spcBef>
        <a:spcAft>
          <a:spcPct val="0"/>
        </a:spcAft>
        <a:defRPr sz="4693">
          <a:solidFill>
            <a:schemeClr val="tx2"/>
          </a:solidFill>
          <a:latin typeface="Times New Roman" charset="0"/>
          <a:ea typeface="ＭＳ Ｐゴシック" charset="0"/>
          <a:cs typeface="ＭＳ Ｐゴシック" charset="0"/>
        </a:defRPr>
      </a:lvl3pPr>
      <a:lvl4pPr algn="ctr" rtl="0" eaLnBrk="0" fontAlgn="base" hangingPunct="0">
        <a:spcBef>
          <a:spcPct val="0"/>
        </a:spcBef>
        <a:spcAft>
          <a:spcPct val="0"/>
        </a:spcAft>
        <a:defRPr sz="4693">
          <a:solidFill>
            <a:schemeClr val="tx2"/>
          </a:solidFill>
          <a:latin typeface="Times New Roman" charset="0"/>
          <a:ea typeface="ＭＳ Ｐゴシック" charset="0"/>
          <a:cs typeface="ＭＳ Ｐゴシック" charset="0"/>
        </a:defRPr>
      </a:lvl4pPr>
      <a:lvl5pPr algn="ctr" rtl="0" eaLnBrk="0" fontAlgn="base" hangingPunct="0">
        <a:spcBef>
          <a:spcPct val="0"/>
        </a:spcBef>
        <a:spcAft>
          <a:spcPct val="0"/>
        </a:spcAft>
        <a:defRPr sz="4693">
          <a:solidFill>
            <a:schemeClr val="tx2"/>
          </a:solidFill>
          <a:latin typeface="Times New Roman" charset="0"/>
          <a:ea typeface="ＭＳ Ｐゴシック" charset="0"/>
          <a:cs typeface="ＭＳ Ｐゴシック" charset="0"/>
        </a:defRPr>
      </a:lvl5pPr>
      <a:lvl6pPr marL="487695" algn="ctr" rtl="0" eaLnBrk="0" fontAlgn="base" hangingPunct="0">
        <a:spcBef>
          <a:spcPct val="0"/>
        </a:spcBef>
        <a:spcAft>
          <a:spcPct val="0"/>
        </a:spcAft>
        <a:defRPr sz="4693">
          <a:solidFill>
            <a:schemeClr val="tx2"/>
          </a:solidFill>
          <a:latin typeface="Times New Roman" charset="0"/>
          <a:ea typeface="ＭＳ Ｐゴシック" charset="0"/>
        </a:defRPr>
      </a:lvl6pPr>
      <a:lvl7pPr marL="975390" algn="ctr" rtl="0" eaLnBrk="0" fontAlgn="base" hangingPunct="0">
        <a:spcBef>
          <a:spcPct val="0"/>
        </a:spcBef>
        <a:spcAft>
          <a:spcPct val="0"/>
        </a:spcAft>
        <a:defRPr sz="4693">
          <a:solidFill>
            <a:schemeClr val="tx2"/>
          </a:solidFill>
          <a:latin typeface="Times New Roman" charset="0"/>
          <a:ea typeface="ＭＳ Ｐゴシック" charset="0"/>
        </a:defRPr>
      </a:lvl7pPr>
      <a:lvl8pPr marL="1463086" algn="ctr" rtl="0" eaLnBrk="0" fontAlgn="base" hangingPunct="0">
        <a:spcBef>
          <a:spcPct val="0"/>
        </a:spcBef>
        <a:spcAft>
          <a:spcPct val="0"/>
        </a:spcAft>
        <a:defRPr sz="4693">
          <a:solidFill>
            <a:schemeClr val="tx2"/>
          </a:solidFill>
          <a:latin typeface="Times New Roman" charset="0"/>
          <a:ea typeface="ＭＳ Ｐゴシック" charset="0"/>
        </a:defRPr>
      </a:lvl8pPr>
      <a:lvl9pPr marL="1950781" algn="ctr" rtl="0" eaLnBrk="0" fontAlgn="base" hangingPunct="0">
        <a:spcBef>
          <a:spcPct val="0"/>
        </a:spcBef>
        <a:spcAft>
          <a:spcPct val="0"/>
        </a:spcAft>
        <a:defRPr sz="4693">
          <a:solidFill>
            <a:schemeClr val="tx2"/>
          </a:solidFill>
          <a:latin typeface="Times New Roman" charset="0"/>
          <a:ea typeface="ＭＳ Ｐゴシック" charset="0"/>
        </a:defRPr>
      </a:lvl9pPr>
    </p:titleStyle>
    <p:bodyStyle>
      <a:lvl1pPr marL="365771" indent="-365771" algn="l" rtl="0" eaLnBrk="0" fontAlgn="base" hangingPunct="0">
        <a:spcBef>
          <a:spcPct val="20000"/>
        </a:spcBef>
        <a:spcAft>
          <a:spcPct val="0"/>
        </a:spcAft>
        <a:buSzPct val="100000"/>
        <a:buChar char="•"/>
        <a:defRPr sz="3413">
          <a:solidFill>
            <a:schemeClr val="tx1"/>
          </a:solidFill>
          <a:latin typeface="+mn-lt"/>
          <a:ea typeface="+mn-ea"/>
          <a:cs typeface="ＭＳ Ｐゴシック" charset="0"/>
        </a:defRPr>
      </a:lvl1pPr>
      <a:lvl2pPr marL="792505" indent="-304810" algn="l" rtl="0" eaLnBrk="0" fontAlgn="base" hangingPunct="0">
        <a:spcBef>
          <a:spcPct val="20000"/>
        </a:spcBef>
        <a:spcAft>
          <a:spcPct val="0"/>
        </a:spcAft>
        <a:buSzPct val="100000"/>
        <a:buChar char="–"/>
        <a:defRPr sz="2987">
          <a:solidFill>
            <a:schemeClr val="tx1"/>
          </a:solidFill>
          <a:latin typeface="+mn-lt"/>
          <a:ea typeface="+mn-ea"/>
        </a:defRPr>
      </a:lvl2pPr>
      <a:lvl3pPr marL="1219238" indent="-243848" algn="l" rtl="0" eaLnBrk="0" fontAlgn="base" hangingPunct="0">
        <a:spcBef>
          <a:spcPct val="20000"/>
        </a:spcBef>
        <a:spcAft>
          <a:spcPct val="0"/>
        </a:spcAft>
        <a:buSzPct val="100000"/>
        <a:buChar char="•"/>
        <a:defRPr sz="2560">
          <a:solidFill>
            <a:schemeClr val="tx1"/>
          </a:solidFill>
          <a:latin typeface="+mn-lt"/>
          <a:ea typeface="+mn-ea"/>
        </a:defRPr>
      </a:lvl3pPr>
      <a:lvl4pPr marL="1706933" indent="-243848" algn="l" rtl="0" eaLnBrk="0" fontAlgn="base" hangingPunct="0">
        <a:spcBef>
          <a:spcPct val="20000"/>
        </a:spcBef>
        <a:spcAft>
          <a:spcPct val="0"/>
        </a:spcAft>
        <a:buSzPct val="100000"/>
        <a:buChar char="–"/>
        <a:defRPr sz="2133">
          <a:solidFill>
            <a:schemeClr val="tx1"/>
          </a:solidFill>
          <a:latin typeface="+mn-lt"/>
          <a:ea typeface="+mn-ea"/>
        </a:defRPr>
      </a:lvl4pPr>
      <a:lvl5pPr marL="2194629" indent="-243848" algn="l" rtl="0" eaLnBrk="0" fontAlgn="base" hangingPunct="0">
        <a:spcBef>
          <a:spcPct val="20000"/>
        </a:spcBef>
        <a:spcAft>
          <a:spcPct val="0"/>
        </a:spcAft>
        <a:buSzPct val="100000"/>
        <a:buChar char="•"/>
        <a:defRPr sz="2133">
          <a:solidFill>
            <a:schemeClr val="tx1"/>
          </a:solidFill>
          <a:latin typeface="+mn-lt"/>
          <a:ea typeface="+mn-ea"/>
        </a:defRPr>
      </a:lvl5pPr>
      <a:lvl6pPr marL="2682324" indent="-243848" algn="l" rtl="0" eaLnBrk="0" fontAlgn="base" hangingPunct="0">
        <a:spcBef>
          <a:spcPct val="20000"/>
        </a:spcBef>
        <a:spcAft>
          <a:spcPct val="0"/>
        </a:spcAft>
        <a:buSzPct val="100000"/>
        <a:buChar char="•"/>
        <a:defRPr sz="2133">
          <a:solidFill>
            <a:schemeClr val="tx1"/>
          </a:solidFill>
          <a:latin typeface="+mn-lt"/>
          <a:ea typeface="+mn-ea"/>
        </a:defRPr>
      </a:lvl6pPr>
      <a:lvl7pPr marL="3170019" indent="-243848" algn="l" rtl="0" eaLnBrk="0" fontAlgn="base" hangingPunct="0">
        <a:spcBef>
          <a:spcPct val="20000"/>
        </a:spcBef>
        <a:spcAft>
          <a:spcPct val="0"/>
        </a:spcAft>
        <a:buSzPct val="100000"/>
        <a:buChar char="•"/>
        <a:defRPr sz="2133">
          <a:solidFill>
            <a:schemeClr val="tx1"/>
          </a:solidFill>
          <a:latin typeface="+mn-lt"/>
          <a:ea typeface="+mn-ea"/>
        </a:defRPr>
      </a:lvl7pPr>
      <a:lvl8pPr marL="3657714" indent="-243848" algn="l" rtl="0" eaLnBrk="0" fontAlgn="base" hangingPunct="0">
        <a:spcBef>
          <a:spcPct val="20000"/>
        </a:spcBef>
        <a:spcAft>
          <a:spcPct val="0"/>
        </a:spcAft>
        <a:buSzPct val="100000"/>
        <a:buChar char="•"/>
        <a:defRPr sz="2133">
          <a:solidFill>
            <a:schemeClr val="tx1"/>
          </a:solidFill>
          <a:latin typeface="+mn-lt"/>
          <a:ea typeface="+mn-ea"/>
        </a:defRPr>
      </a:lvl8pPr>
      <a:lvl9pPr marL="4145410" indent="-243848" algn="l" rtl="0" eaLnBrk="0" fontAlgn="base" hangingPunct="0">
        <a:spcBef>
          <a:spcPct val="20000"/>
        </a:spcBef>
        <a:spcAft>
          <a:spcPct val="0"/>
        </a:spcAft>
        <a:buSzPct val="100000"/>
        <a:buChar char="•"/>
        <a:defRPr sz="2133">
          <a:solidFill>
            <a:schemeClr val="tx1"/>
          </a:solidFill>
          <a:latin typeface="+mn-lt"/>
          <a:ea typeface="+mn-ea"/>
        </a:defRPr>
      </a:lvl9pPr>
    </p:bodyStyle>
    <p:otherStyle>
      <a:defPPr>
        <a:defRPr lang="en-US"/>
      </a:defPPr>
      <a:lvl1pPr marL="0" algn="l" defTabSz="487695" rtl="0" eaLnBrk="1" latinLnBrk="0" hangingPunct="1">
        <a:defRPr sz="1920" kern="1200">
          <a:solidFill>
            <a:schemeClr val="tx1"/>
          </a:solidFill>
          <a:latin typeface="+mn-lt"/>
          <a:ea typeface="+mn-ea"/>
          <a:cs typeface="+mn-cs"/>
        </a:defRPr>
      </a:lvl1pPr>
      <a:lvl2pPr marL="487695" algn="l" defTabSz="487695" rtl="0" eaLnBrk="1" latinLnBrk="0" hangingPunct="1">
        <a:defRPr sz="1920" kern="1200">
          <a:solidFill>
            <a:schemeClr val="tx1"/>
          </a:solidFill>
          <a:latin typeface="+mn-lt"/>
          <a:ea typeface="+mn-ea"/>
          <a:cs typeface="+mn-cs"/>
        </a:defRPr>
      </a:lvl2pPr>
      <a:lvl3pPr marL="975390" algn="l" defTabSz="487695" rtl="0" eaLnBrk="1" latinLnBrk="0" hangingPunct="1">
        <a:defRPr sz="1920" kern="1200">
          <a:solidFill>
            <a:schemeClr val="tx1"/>
          </a:solidFill>
          <a:latin typeface="+mn-lt"/>
          <a:ea typeface="+mn-ea"/>
          <a:cs typeface="+mn-cs"/>
        </a:defRPr>
      </a:lvl3pPr>
      <a:lvl4pPr marL="1463086" algn="l" defTabSz="487695" rtl="0" eaLnBrk="1" latinLnBrk="0" hangingPunct="1">
        <a:defRPr sz="1920" kern="1200">
          <a:solidFill>
            <a:schemeClr val="tx1"/>
          </a:solidFill>
          <a:latin typeface="+mn-lt"/>
          <a:ea typeface="+mn-ea"/>
          <a:cs typeface="+mn-cs"/>
        </a:defRPr>
      </a:lvl4pPr>
      <a:lvl5pPr marL="1950781" algn="l" defTabSz="487695" rtl="0" eaLnBrk="1" latinLnBrk="0" hangingPunct="1">
        <a:defRPr sz="1920" kern="1200">
          <a:solidFill>
            <a:schemeClr val="tx1"/>
          </a:solidFill>
          <a:latin typeface="+mn-lt"/>
          <a:ea typeface="+mn-ea"/>
          <a:cs typeface="+mn-cs"/>
        </a:defRPr>
      </a:lvl5pPr>
      <a:lvl6pPr marL="2438476" algn="l" defTabSz="487695" rtl="0" eaLnBrk="1" latinLnBrk="0" hangingPunct="1">
        <a:defRPr sz="1920" kern="1200">
          <a:solidFill>
            <a:schemeClr val="tx1"/>
          </a:solidFill>
          <a:latin typeface="+mn-lt"/>
          <a:ea typeface="+mn-ea"/>
          <a:cs typeface="+mn-cs"/>
        </a:defRPr>
      </a:lvl6pPr>
      <a:lvl7pPr marL="2926171" algn="l" defTabSz="487695" rtl="0" eaLnBrk="1" latinLnBrk="0" hangingPunct="1">
        <a:defRPr sz="1920" kern="1200">
          <a:solidFill>
            <a:schemeClr val="tx1"/>
          </a:solidFill>
          <a:latin typeface="+mn-lt"/>
          <a:ea typeface="+mn-ea"/>
          <a:cs typeface="+mn-cs"/>
        </a:defRPr>
      </a:lvl7pPr>
      <a:lvl8pPr marL="3413867" algn="l" defTabSz="487695" rtl="0" eaLnBrk="1" latinLnBrk="0" hangingPunct="1">
        <a:defRPr sz="1920" kern="1200">
          <a:solidFill>
            <a:schemeClr val="tx1"/>
          </a:solidFill>
          <a:latin typeface="+mn-lt"/>
          <a:ea typeface="+mn-ea"/>
          <a:cs typeface="+mn-cs"/>
        </a:defRPr>
      </a:lvl8pPr>
      <a:lvl9pPr marL="3901562" algn="l" defTabSz="487695"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en.wikipedia.org/wiki/Graph_(discrete_mathematics)#Undirected_graph"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14.emf"/></Relationships>
</file>

<file path=ppt/slides/_rels/slide19.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6" Type="http://schemas.openxmlformats.org/officeDocument/2006/relationships/image" Target="../media/image18.emf"/><Relationship Id="rId1" Type="http://schemas.openxmlformats.org/officeDocument/2006/relationships/slideLayout" Target="../slideLayouts/slideLayout29.xml"/><Relationship Id="rId2" Type="http://schemas.openxmlformats.org/officeDocument/2006/relationships/image" Target="../media/image1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23.xml.rels><?xml version="1.0" encoding="UTF-8" standalone="yes"?>
<Relationships xmlns="http://schemas.openxmlformats.org/package/2006/relationships"><Relationship Id="rId3" Type="http://schemas.openxmlformats.org/officeDocument/2006/relationships/hyperlink" Target="http://www.plosone.org/article/info:doi/10.1371/journal.pone.0050411" TargetMode="External"/><Relationship Id="rId4" Type="http://schemas.openxmlformats.org/officeDocument/2006/relationships/image" Target="../media/image20.png"/><Relationship Id="rId1" Type="http://schemas.openxmlformats.org/officeDocument/2006/relationships/slideLayout" Target="../slideLayouts/slideLayout18.xml"/><Relationship Id="rId2"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1.png"/><Relationship Id="rId1" Type="http://schemas.openxmlformats.org/officeDocument/2006/relationships/slideLayout" Target="../slideLayouts/slideLayout29.xml"/><Relationship Id="rId2"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2.png"/><Relationship Id="rId1" Type="http://schemas.openxmlformats.org/officeDocument/2006/relationships/slideLayout" Target="../slideLayouts/slideLayout40.xml"/><Relationship Id="rId2" Type="http://schemas.openxmlformats.org/officeDocument/2006/relationships/image" Target="../media/image24.png"/></Relationships>
</file>

<file path=ppt/slides/_rels/slide27.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27.emf"/><Relationship Id="rId1" Type="http://schemas.openxmlformats.org/officeDocument/2006/relationships/slideLayout" Target="../slideLayouts/slideLayout18.xml"/><Relationship Id="rId2" Type="http://schemas.openxmlformats.org/officeDocument/2006/relationships/image" Target="../media/image2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Gene" TargetMode="External"/><Relationship Id="rId4" Type="http://schemas.openxmlformats.org/officeDocument/2006/relationships/hyperlink" Target="https://en.wikipedia.org/wiki/Gene_expression" TargetMode="External"/><Relationship Id="rId1" Type="http://schemas.openxmlformats.org/officeDocument/2006/relationships/slideLayout" Target="../slideLayouts/slideLayout7.xml"/><Relationship Id="rId2" Type="http://schemas.openxmlformats.org/officeDocument/2006/relationships/hyperlink" Target="https://en.wikipedia.org/wiki/Graph_%28discrete_mathematics%29#Undirected_graph"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image" Target="../media/image31.png"/><Relationship Id="rId1" Type="http://schemas.openxmlformats.org/officeDocument/2006/relationships/slideLayout" Target="../slideLayouts/slideLayout18.xml"/><Relationship Id="rId2"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3.xml"/><Relationship Id="rId3" Type="http://schemas.openxmlformats.org/officeDocument/2006/relationships/image" Target="../media/image3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4.xml"/><Relationship Id="rId3" Type="http://schemas.openxmlformats.org/officeDocument/2006/relationships/image" Target="../media/image3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image" Target="../media/image34.png"/><Relationship Id="rId3" Type="http://schemas.openxmlformats.org/officeDocument/2006/relationships/image" Target="../media/image3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image" Target="../media/image3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37.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33461" y="926623"/>
            <a:ext cx="9963561" cy="1142942"/>
          </a:xfrm>
          <a:prstGeom prst="rect">
            <a:avLst/>
          </a:prstGeom>
          <a:noFill/>
        </p:spPr>
        <p:txBody>
          <a:bodyPr wrap="none" rtlCol="0">
            <a:spAutoFit/>
          </a:bodyPr>
          <a:lstStyle/>
          <a:p>
            <a:r>
              <a:rPr lang="en-US" sz="2987" b="1" dirty="0"/>
              <a:t> </a:t>
            </a:r>
            <a:r>
              <a:rPr lang="en-US" sz="3840" b="1" dirty="0"/>
              <a:t>Coexpression </a:t>
            </a:r>
            <a:r>
              <a:rPr lang="en-US" sz="3840" b="1" dirty="0" smtClean="0"/>
              <a:t>and </a:t>
            </a:r>
            <a:r>
              <a:rPr lang="en-US" sz="3840" b="1" dirty="0"/>
              <a:t>Collaborative </a:t>
            </a:r>
            <a:r>
              <a:rPr lang="en-US" sz="3840" b="1" dirty="0" smtClean="0"/>
              <a:t>Gene Networks</a:t>
            </a:r>
            <a:endParaRPr lang="en-US" sz="3840" b="1" dirty="0"/>
          </a:p>
          <a:p>
            <a:endParaRPr lang="en-US" sz="2987" b="1" dirty="0"/>
          </a:p>
        </p:txBody>
      </p:sp>
      <p:sp>
        <p:nvSpPr>
          <p:cNvPr id="5" name="TextBox 4"/>
          <p:cNvSpPr txBox="1"/>
          <p:nvPr/>
        </p:nvSpPr>
        <p:spPr>
          <a:xfrm>
            <a:off x="2600252" y="4671461"/>
            <a:ext cx="4694426" cy="1274195"/>
          </a:xfrm>
          <a:prstGeom prst="rect">
            <a:avLst/>
          </a:prstGeom>
          <a:noFill/>
        </p:spPr>
        <p:txBody>
          <a:bodyPr wrap="none" rtlCol="0">
            <a:spAutoFit/>
          </a:bodyPr>
          <a:lstStyle/>
          <a:p>
            <a:pPr algn="ctr"/>
            <a:r>
              <a:rPr lang="en-US" sz="2560" dirty="0"/>
              <a:t>Hairong Wei</a:t>
            </a:r>
          </a:p>
          <a:p>
            <a:pPr algn="ctr"/>
            <a:endParaRPr lang="en-US" sz="2560" dirty="0"/>
          </a:p>
          <a:p>
            <a:pPr algn="ctr"/>
            <a:r>
              <a:rPr lang="en-US" sz="2560" dirty="0"/>
              <a:t>Michigan Technological University</a:t>
            </a:r>
          </a:p>
        </p:txBody>
      </p:sp>
    </p:spTree>
    <p:extLst>
      <p:ext uri="{BB962C8B-B14F-4D97-AF65-F5344CB8AC3E}">
        <p14:creationId xmlns:p14="http://schemas.microsoft.com/office/powerpoint/2010/main" val="16112032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897" name="Picture 2" descr="Figure_S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5043" y="186267"/>
            <a:ext cx="9057639" cy="69358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953652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r5g54690"/>
          <p:cNvPicPr>
            <a:picLocks noChangeAspect="1" noChangeArrowheads="1"/>
          </p:cNvPicPr>
          <p:nvPr/>
        </p:nvPicPr>
        <p:blipFill rotWithShape="1">
          <a:blip r:embed="rId3">
            <a:extLst>
              <a:ext uri="{28A0092B-C50C-407E-A947-70E740481C1C}">
                <a14:useLocalDpi xmlns:a14="http://schemas.microsoft.com/office/drawing/2010/main" val="0"/>
              </a:ext>
            </a:extLst>
          </a:blip>
          <a:srcRect l="-2102" t="19581" r="-1122" b="33478"/>
          <a:stretch/>
        </p:blipFill>
        <p:spPr bwMode="auto">
          <a:xfrm>
            <a:off x="184412" y="1567543"/>
            <a:ext cx="9264387" cy="5747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2945" name="Picture 2" descr="Ar5g54690"/>
          <p:cNvPicPr>
            <a:picLocks noChangeAspect="1" noChangeArrowheads="1"/>
          </p:cNvPicPr>
          <p:nvPr/>
        </p:nvPicPr>
        <p:blipFill rotWithShape="1">
          <a:blip r:embed="rId3">
            <a:extLst>
              <a:ext uri="{28A0092B-C50C-407E-A947-70E740481C1C}">
                <a14:useLocalDpi xmlns:a14="http://schemas.microsoft.com/office/drawing/2010/main" val="0"/>
              </a:ext>
            </a:extLst>
          </a:blip>
          <a:srcRect l="25940" r="27246" b="80723"/>
          <a:stretch/>
        </p:blipFill>
        <p:spPr bwMode="auto">
          <a:xfrm>
            <a:off x="567131" y="2104572"/>
            <a:ext cx="4380565" cy="26018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2061028" y="653143"/>
            <a:ext cx="6916702" cy="646331"/>
          </a:xfrm>
          <a:prstGeom prst="rect">
            <a:avLst/>
          </a:prstGeom>
          <a:noFill/>
        </p:spPr>
        <p:txBody>
          <a:bodyPr wrap="none" rtlCol="0">
            <a:spAutoFit/>
          </a:bodyPr>
          <a:lstStyle/>
          <a:p>
            <a:r>
              <a:rPr lang="en-US" sz="3600" dirty="0" smtClean="0"/>
              <a:t>Phenotypic changes in mutant lines </a:t>
            </a:r>
            <a:endParaRPr lang="en-US" sz="3600" dirty="0"/>
          </a:p>
        </p:txBody>
      </p:sp>
    </p:spTree>
    <p:extLst>
      <p:ext uri="{BB962C8B-B14F-4D97-AF65-F5344CB8AC3E}">
        <p14:creationId xmlns:p14="http://schemas.microsoft.com/office/powerpoint/2010/main" val="12065545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8" name="Picture 4" descr="http://www.pnas.org/content/suppl/2005/05/29/0503392102.DC1/03392Fig7.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0"/>
            <a:ext cx="5232400" cy="73152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5631543" y="2754370"/>
            <a:ext cx="4702628" cy="3970318"/>
          </a:xfrm>
          <a:prstGeom prst="rect">
            <a:avLst/>
          </a:prstGeom>
          <a:noFill/>
        </p:spPr>
        <p:txBody>
          <a:bodyPr wrap="square" rtlCol="0">
            <a:spAutoFit/>
          </a:bodyPr>
          <a:lstStyle/>
          <a:p>
            <a:r>
              <a:rPr lang="en-US" dirty="0" smtClean="0"/>
              <a:t>Cell wall analyses by FTIR. (</a:t>
            </a:r>
            <a:r>
              <a:rPr lang="en-US" i="1" dirty="0" smtClean="0"/>
              <a:t>A</a:t>
            </a:r>
            <a:r>
              <a:rPr lang="en-US" dirty="0" smtClean="0"/>
              <a:t>-</a:t>
            </a:r>
            <a:r>
              <a:rPr lang="en-US" i="1" dirty="0" smtClean="0"/>
              <a:t>F</a:t>
            </a:r>
            <a:r>
              <a:rPr lang="en-US" dirty="0" smtClean="0"/>
              <a:t>) Principal components plots for mutant [</a:t>
            </a:r>
            <a:r>
              <a:rPr lang="en-US" i="1" dirty="0" smtClean="0"/>
              <a:t>irx1 (CESA4 mutant)</a:t>
            </a:r>
            <a:r>
              <a:rPr lang="en-US" dirty="0" smtClean="0"/>
              <a:t>, </a:t>
            </a:r>
            <a:r>
              <a:rPr lang="en-US" i="1" dirty="0" smtClean="0"/>
              <a:t>irx8</a:t>
            </a:r>
            <a:r>
              <a:rPr lang="en-US" dirty="0" smtClean="0"/>
              <a:t> (SALK_014026, </a:t>
            </a:r>
            <a:r>
              <a:rPr lang="en-US" dirty="0" smtClean="0">
                <a:latin typeface="Times New Roman" charset="0"/>
                <a:ea typeface="ＭＳ Ｐゴシック" charset="0"/>
              </a:rPr>
              <a:t>At5g54690</a:t>
            </a:r>
            <a:r>
              <a:rPr lang="en-US" dirty="0" smtClean="0"/>
              <a:t>), </a:t>
            </a:r>
            <a:r>
              <a:rPr lang="en-US" i="1" dirty="0" smtClean="0"/>
              <a:t>irx13</a:t>
            </a:r>
            <a:r>
              <a:rPr lang="en-US" dirty="0" smtClean="0"/>
              <a:t> (SALK_046976, </a:t>
            </a:r>
            <a:r>
              <a:rPr lang="en-US" dirty="0" smtClean="0">
                <a:latin typeface="Times New Roman" charset="0"/>
                <a:ea typeface="ＭＳ Ｐゴシック" charset="0"/>
              </a:rPr>
              <a:t>At5g03170</a:t>
            </a:r>
            <a:r>
              <a:rPr lang="en-US" dirty="0" smtClean="0"/>
              <a:t> ), At3g16920 (SALK_055713), and At4g27435 (SALK_137109)] vs. wild-type spectra. </a:t>
            </a:r>
          </a:p>
          <a:p>
            <a:endParaRPr lang="en-US" dirty="0"/>
          </a:p>
          <a:p>
            <a:r>
              <a:rPr lang="en-US" dirty="0" smtClean="0"/>
              <a:t>Spectra for all mutants show a clear separation from wild-type spectra based on principal component (PC) 1. In all cases, the mutant spectra show differences from wild-type spectra in the carbohydrate fingerprint regions that correspond to </a:t>
            </a:r>
            <a:r>
              <a:rPr lang="en-US" dirty="0" err="1" smtClean="0"/>
              <a:t>thedeformations</a:t>
            </a:r>
            <a:r>
              <a:rPr lang="en-US" dirty="0" smtClean="0"/>
              <a:t> of cellulosic and </a:t>
            </a:r>
            <a:r>
              <a:rPr lang="en-US" dirty="0" err="1" smtClean="0"/>
              <a:t>noncellulosic</a:t>
            </a:r>
            <a:r>
              <a:rPr lang="en-US" dirty="0" smtClean="0"/>
              <a:t> polymers.</a:t>
            </a:r>
            <a:endParaRPr lang="en-US" dirty="0"/>
          </a:p>
        </p:txBody>
      </p:sp>
      <p:sp>
        <p:nvSpPr>
          <p:cNvPr id="4" name="TextBox 3"/>
          <p:cNvSpPr txBox="1"/>
          <p:nvPr/>
        </p:nvSpPr>
        <p:spPr>
          <a:xfrm>
            <a:off x="5631543" y="682172"/>
            <a:ext cx="5021943" cy="1477328"/>
          </a:xfrm>
          <a:prstGeom prst="rect">
            <a:avLst/>
          </a:prstGeom>
          <a:noFill/>
        </p:spPr>
        <p:txBody>
          <a:bodyPr wrap="square" rtlCol="0">
            <a:spAutoFit/>
          </a:bodyPr>
          <a:lstStyle/>
          <a:p>
            <a:r>
              <a:rPr lang="en-US" b="1" dirty="0" smtClean="0"/>
              <a:t>FTIR Analysis </a:t>
            </a:r>
          </a:p>
          <a:p>
            <a:r>
              <a:rPr lang="en-US" dirty="0" smtClean="0"/>
              <a:t>Fourier Transform Infrared Spectroscopy </a:t>
            </a:r>
            <a:r>
              <a:rPr lang="en-US" dirty="0" smtClean="0"/>
              <a:t>s a technique which is used to obtain an infrared spectrum of absorption or emission of a solid, liquid or gas.</a:t>
            </a:r>
            <a:endParaRPr lang="en-US" dirty="0"/>
          </a:p>
        </p:txBody>
      </p:sp>
    </p:spTree>
    <p:extLst>
      <p:ext uri="{BB962C8B-B14F-4D97-AF65-F5344CB8AC3E}">
        <p14:creationId xmlns:p14="http://schemas.microsoft.com/office/powerpoint/2010/main" val="1089825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30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9323" y="316654"/>
            <a:ext cx="9133840" cy="620945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sp>
        <p:nvSpPr>
          <p:cNvPr id="683011" name="Text Box 3"/>
          <p:cNvSpPr txBox="1">
            <a:spLocks noChangeArrowheads="1"/>
          </p:cNvSpPr>
          <p:nvPr/>
        </p:nvSpPr>
        <p:spPr bwMode="auto">
          <a:xfrm>
            <a:off x="2879763" y="316654"/>
            <a:ext cx="7999307" cy="486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defRPr/>
            </a:pPr>
            <a:r>
              <a:rPr lang="en-US" sz="2560" dirty="0">
                <a:solidFill>
                  <a:schemeClr val="bg1"/>
                </a:solidFill>
                <a:latin typeface="Times New Roman" charset="0"/>
                <a:ea typeface="ＭＳ Ｐゴシック" charset="0"/>
              </a:rPr>
              <a:t>     </a:t>
            </a:r>
            <a:r>
              <a:rPr lang="en-US" sz="2560" dirty="0">
                <a:latin typeface="Times New Roman" charset="0"/>
                <a:ea typeface="ＭＳ Ｐゴシック" charset="0"/>
              </a:rPr>
              <a:t>wild type                                  CESA4 mutant (</a:t>
            </a:r>
            <a:r>
              <a:rPr lang="en-US" sz="2560" i="1" dirty="0">
                <a:latin typeface="Times New Roman" charset="0"/>
                <a:ea typeface="ＭＳ Ｐゴシック" charset="0"/>
              </a:rPr>
              <a:t>Irx1</a:t>
            </a:r>
            <a:r>
              <a:rPr lang="en-US" sz="2560" dirty="0">
                <a:latin typeface="Times New Roman" charset="0"/>
                <a:ea typeface="ＭＳ Ｐゴシック" charset="0"/>
              </a:rPr>
              <a:t>)</a:t>
            </a:r>
          </a:p>
        </p:txBody>
      </p:sp>
      <p:sp>
        <p:nvSpPr>
          <p:cNvPr id="683012" name="Text Box 4"/>
          <p:cNvSpPr txBox="1">
            <a:spLocks noChangeArrowheads="1"/>
          </p:cNvSpPr>
          <p:nvPr/>
        </p:nvSpPr>
        <p:spPr bwMode="auto">
          <a:xfrm>
            <a:off x="1274922" y="6583681"/>
            <a:ext cx="8550289" cy="486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2560" dirty="0">
                <a:latin typeface="Times New Roman" charset="0"/>
                <a:ea typeface="ＭＳ Ｐゴシック" charset="0"/>
              </a:rPr>
              <a:t>At5g54690  knockout (</a:t>
            </a:r>
            <a:r>
              <a:rPr lang="en-US" sz="2560" i="1" dirty="0">
                <a:latin typeface="Times New Roman" charset="0"/>
                <a:ea typeface="ＭＳ Ｐゴシック" charset="0"/>
              </a:rPr>
              <a:t>Irx8</a:t>
            </a:r>
            <a:r>
              <a:rPr lang="en-US" sz="2560" dirty="0">
                <a:latin typeface="Times New Roman" charset="0"/>
                <a:ea typeface="ＭＳ Ｐゴシック" charset="0"/>
              </a:rPr>
              <a:t>)          At5g03170  knockout (</a:t>
            </a:r>
            <a:r>
              <a:rPr lang="en-US" sz="2560" i="1" dirty="0">
                <a:latin typeface="Times New Roman" charset="0"/>
                <a:ea typeface="ＭＳ Ｐゴシック" charset="0"/>
              </a:rPr>
              <a:t>Irx13</a:t>
            </a:r>
            <a:r>
              <a:rPr lang="en-US" sz="2560" dirty="0">
                <a:latin typeface="Times New Roman" charset="0"/>
                <a:ea typeface="ＭＳ Ｐゴシック" charset="0"/>
              </a:rPr>
              <a:t>)</a:t>
            </a:r>
          </a:p>
        </p:txBody>
      </p:sp>
    </p:spTree>
    <p:extLst>
      <p:ext uri="{BB962C8B-B14F-4D97-AF65-F5344CB8AC3E}">
        <p14:creationId xmlns:p14="http://schemas.microsoft.com/office/powerpoint/2010/main" val="16773420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Text Box 3"/>
          <p:cNvSpPr txBox="1">
            <a:spLocks noChangeArrowheads="1"/>
          </p:cNvSpPr>
          <p:nvPr/>
        </p:nvSpPr>
        <p:spPr bwMode="auto">
          <a:xfrm>
            <a:off x="685800" y="1641787"/>
            <a:ext cx="9471381" cy="5673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marL="457200" indent="-457200"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a:buFontTx/>
              <a:buAutoNum type="arabicPeriod"/>
            </a:pPr>
            <a:r>
              <a:rPr lang="en-US" altLang="x-none" sz="2560" b="1" dirty="0"/>
              <a:t> Among the 25 genes, 16 are the same as those genes identified by Dr. Simon Turner </a:t>
            </a:r>
            <a:r>
              <a:rPr lang="en-US" altLang="x-none" sz="2560" b="1" dirty="0" smtClean="0"/>
              <a:t>via forward genetics</a:t>
            </a:r>
            <a:endParaRPr lang="en-US" altLang="x-none" sz="2560" b="1" dirty="0"/>
          </a:p>
          <a:p>
            <a:endParaRPr lang="en-US" altLang="x-none" sz="2560" dirty="0"/>
          </a:p>
          <a:p>
            <a:r>
              <a:rPr lang="en-US" altLang="x-none" sz="1493" dirty="0"/>
              <a:t>         </a:t>
            </a:r>
            <a:r>
              <a:rPr lang="en-US" altLang="x-none" sz="1707" dirty="0"/>
              <a:t>Brown DM, </a:t>
            </a:r>
            <a:r>
              <a:rPr lang="en-US" altLang="x-none" sz="1707" dirty="0" err="1"/>
              <a:t>Zeef</a:t>
            </a:r>
            <a:r>
              <a:rPr lang="en-US" altLang="x-none" sz="1707" dirty="0"/>
              <a:t> LA, Ellis J, </a:t>
            </a:r>
            <a:r>
              <a:rPr lang="en-US" altLang="x-none" sz="1707" dirty="0" err="1"/>
              <a:t>Goodacre</a:t>
            </a:r>
            <a:r>
              <a:rPr lang="en-US" altLang="x-none" sz="1707" dirty="0"/>
              <a:t> R, Turner SR (2005) Identification of novel genes in Arabidopsis involved in secondary cell wall formation using expression profiling and reverse genetics. </a:t>
            </a:r>
            <a:r>
              <a:rPr lang="en-US" altLang="x-none" sz="1707" i="1" dirty="0"/>
              <a:t>The Plant cell </a:t>
            </a:r>
            <a:r>
              <a:rPr lang="en-US" altLang="x-none" sz="1707" b="1" i="1" dirty="0"/>
              <a:t>17(8): 2281-95. </a:t>
            </a:r>
            <a:endParaRPr lang="en-US" altLang="x-none" sz="1707" b="1" dirty="0">
              <a:solidFill>
                <a:srgbClr val="FFFF00"/>
              </a:solidFill>
            </a:endParaRPr>
          </a:p>
          <a:p>
            <a:endParaRPr lang="en-US" altLang="x-none" sz="2560" b="1" dirty="0">
              <a:solidFill>
                <a:srgbClr val="FFFF00"/>
              </a:solidFill>
            </a:endParaRPr>
          </a:p>
          <a:p>
            <a:r>
              <a:rPr lang="en-US" altLang="x-none" sz="2560" b="1" i="1" dirty="0"/>
              <a:t>2.  Irx8</a:t>
            </a:r>
            <a:r>
              <a:rPr lang="en-US" altLang="x-none" sz="2560" b="1" dirty="0"/>
              <a:t> (</a:t>
            </a:r>
            <a:r>
              <a:rPr lang="en-US" altLang="x-none" sz="2560" dirty="0">
                <a:latin typeface="Times New Roman" charset="0"/>
              </a:rPr>
              <a:t>At5g54690) </a:t>
            </a:r>
            <a:r>
              <a:rPr lang="en-US" altLang="x-none" sz="2560" b="1" dirty="0"/>
              <a:t>protein has been shown to target to Golgi, where </a:t>
            </a:r>
            <a:r>
              <a:rPr lang="en-US" altLang="x-none" sz="2560" b="1" dirty="0" err="1"/>
              <a:t>glucuronoxylans</a:t>
            </a:r>
            <a:r>
              <a:rPr lang="en-US" altLang="x-none" sz="2560" b="1" dirty="0"/>
              <a:t> (GXs) are synthesized.  </a:t>
            </a:r>
            <a:r>
              <a:rPr lang="en-US" altLang="x-none" sz="2560" b="1" i="1" dirty="0"/>
              <a:t>Irx8</a:t>
            </a:r>
            <a:r>
              <a:rPr lang="en-US" altLang="x-none" sz="2560" b="1" dirty="0"/>
              <a:t> is implicated in affecting GX synthesis.  GX, cellulose, and lignin are three major components of secondary cell walls in woody plants. </a:t>
            </a:r>
          </a:p>
          <a:p>
            <a:pPr>
              <a:buFontTx/>
              <a:buAutoNum type="arabicPeriod"/>
            </a:pPr>
            <a:endParaRPr lang="en-US" altLang="x-none" sz="2560" b="1" dirty="0">
              <a:solidFill>
                <a:srgbClr val="FFFF00"/>
              </a:solidFill>
            </a:endParaRPr>
          </a:p>
          <a:p>
            <a:r>
              <a:rPr lang="en-US" altLang="x-none" sz="1493" b="1" dirty="0">
                <a:solidFill>
                  <a:srgbClr val="FFFF00"/>
                </a:solidFill>
              </a:rPr>
              <a:t>         </a:t>
            </a:r>
            <a:r>
              <a:rPr lang="en-US" altLang="x-none" sz="1493" b="1" dirty="0" smtClean="0"/>
              <a:t>Pena </a:t>
            </a:r>
            <a:r>
              <a:rPr lang="en-US" altLang="x-none" sz="1493" b="1" dirty="0"/>
              <a:t>et al, Arabidopsis irregular xylem8 and irregular xylem9: Implications for the Complexity of </a:t>
            </a:r>
            <a:r>
              <a:rPr lang="en-US" altLang="x-none" sz="1493" b="1" dirty="0" err="1"/>
              <a:t>Glucuronoxylan</a:t>
            </a:r>
            <a:r>
              <a:rPr lang="en-US" altLang="x-none" sz="1493" b="1" dirty="0"/>
              <a:t> Biosynthesis The Plant Cell 19:549-563 (2007)</a:t>
            </a:r>
            <a:r>
              <a:rPr lang="en-US" altLang="x-none" sz="2560" b="1" dirty="0">
                <a:solidFill>
                  <a:srgbClr val="FFFF00"/>
                </a:solidFill>
              </a:rPr>
              <a:t/>
            </a:r>
            <a:br>
              <a:rPr lang="en-US" altLang="x-none" sz="2560" b="1" dirty="0">
                <a:solidFill>
                  <a:srgbClr val="FFFF00"/>
                </a:solidFill>
              </a:rPr>
            </a:br>
            <a:endParaRPr lang="en-US" altLang="x-none" sz="2560" b="1" dirty="0">
              <a:solidFill>
                <a:srgbClr val="FFFF00"/>
              </a:solidFill>
            </a:endParaRPr>
          </a:p>
        </p:txBody>
      </p:sp>
      <p:sp>
        <p:nvSpPr>
          <p:cNvPr id="2" name="TextBox 1"/>
          <p:cNvSpPr txBox="1"/>
          <p:nvPr/>
        </p:nvSpPr>
        <p:spPr>
          <a:xfrm>
            <a:off x="3097162" y="353961"/>
            <a:ext cx="3675109" cy="769441"/>
          </a:xfrm>
          <a:prstGeom prst="rect">
            <a:avLst/>
          </a:prstGeom>
          <a:noFill/>
        </p:spPr>
        <p:txBody>
          <a:bodyPr wrap="none" rtlCol="0">
            <a:spAutoFit/>
          </a:bodyPr>
          <a:lstStyle/>
          <a:p>
            <a:r>
              <a:rPr lang="en-US" sz="4400" dirty="0" smtClean="0"/>
              <a:t>Related studies</a:t>
            </a:r>
            <a:endParaRPr lang="en-US" sz="4400" dirty="0"/>
          </a:p>
        </p:txBody>
      </p:sp>
    </p:spTree>
    <p:extLst>
      <p:ext uri="{BB962C8B-B14F-4D97-AF65-F5344CB8AC3E}">
        <p14:creationId xmlns:p14="http://schemas.microsoft.com/office/powerpoint/2010/main" val="158806108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710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6814" y="231989"/>
            <a:ext cx="9646640" cy="708321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rgbClr val="0080FF"/>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sp>
        <p:nvSpPr>
          <p:cNvPr id="687108" name="Freeform 4"/>
          <p:cNvSpPr>
            <a:spLocks/>
          </p:cNvSpPr>
          <p:nvPr/>
        </p:nvSpPr>
        <p:spPr bwMode="auto">
          <a:xfrm>
            <a:off x="2712561" y="1036320"/>
            <a:ext cx="792482" cy="187962"/>
          </a:xfrm>
          <a:custGeom>
            <a:avLst/>
            <a:gdLst>
              <a:gd name="T0" fmla="+- 0 10000 10000"/>
              <a:gd name="T1" fmla="*/ T0 w 10000"/>
              <a:gd name="T2" fmla="+- 0 10000 10000"/>
              <a:gd name="T3" fmla="*/ 10000 h 10000"/>
              <a:gd name="T4" fmla="+- 0 20000 10000"/>
              <a:gd name="T5" fmla="*/ T4 w 10000"/>
              <a:gd name="T6" fmla="+- 0 10000 10000"/>
              <a:gd name="T7" fmla="*/ 10000 h 10000"/>
              <a:gd name="T8" fmla="+- 0 20000 10000"/>
              <a:gd name="T9" fmla="*/ T8 w 10000"/>
              <a:gd name="T10" fmla="+- 0 20000 10000"/>
              <a:gd name="T11" fmla="*/ 20000 h 10000"/>
              <a:gd name="T12" fmla="+- 0 10000 10000"/>
              <a:gd name="T13" fmla="*/ T12 w 10000"/>
              <a:gd name="T14" fmla="+- 0 20000 10000"/>
              <a:gd name="T15" fmla="*/ 20000 h 10000"/>
              <a:gd name="T16" fmla="+- 0 10000 10000"/>
              <a:gd name="T17" fmla="*/ T16 w 10000"/>
              <a:gd name="T18" fmla="+- 0 10000 10000"/>
              <a:gd name="T19" fmla="*/ 10000 h 10000"/>
            </a:gdLst>
            <a:ahLst/>
            <a:cxnLst>
              <a:cxn ang="0">
                <a:pos x="T1" y="T3"/>
              </a:cxn>
              <a:cxn ang="0">
                <a:pos x="T5" y="T7"/>
              </a:cxn>
              <a:cxn ang="0">
                <a:pos x="T9" y="T11"/>
              </a:cxn>
              <a:cxn ang="0">
                <a:pos x="T13" y="T15"/>
              </a:cxn>
              <a:cxn ang="0">
                <a:pos x="T17" y="T19"/>
              </a:cxn>
            </a:cxnLst>
            <a:rect l="0" t="0" r="r" b="b"/>
            <a:pathLst>
              <a:path w="10000" h="10000">
                <a:moveTo>
                  <a:pt x="0" y="0"/>
                </a:moveTo>
                <a:lnTo>
                  <a:pt x="10000" y="0"/>
                </a:lnTo>
                <a:lnTo>
                  <a:pt x="10000" y="10000"/>
                </a:lnTo>
                <a:lnTo>
                  <a:pt x="0" y="10000"/>
                </a:lnTo>
                <a:close/>
                <a:moveTo>
                  <a:pt x="0" y="0"/>
                </a:moveTo>
              </a:path>
            </a:pathLst>
          </a:custGeom>
          <a:noFill/>
          <a:ln w="25400">
            <a:solidFill>
              <a:srgbClr val="0080FF"/>
            </a:solidFill>
            <a:prstDash val="solid"/>
            <a:round/>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09" name="Freeform 5"/>
          <p:cNvSpPr>
            <a:spLocks/>
          </p:cNvSpPr>
          <p:nvPr/>
        </p:nvSpPr>
        <p:spPr bwMode="auto">
          <a:xfrm>
            <a:off x="7296414" y="5444068"/>
            <a:ext cx="997372" cy="165947"/>
          </a:xfrm>
          <a:custGeom>
            <a:avLst/>
            <a:gdLst>
              <a:gd name="T0" fmla="+- 0 10000 10000"/>
              <a:gd name="T1" fmla="*/ T0 w 10000"/>
              <a:gd name="T2" fmla="+- 0 10000 10000"/>
              <a:gd name="T3" fmla="*/ 10000 h 10000"/>
              <a:gd name="T4" fmla="+- 0 20000 10000"/>
              <a:gd name="T5" fmla="*/ T4 w 10000"/>
              <a:gd name="T6" fmla="+- 0 10000 10000"/>
              <a:gd name="T7" fmla="*/ 10000 h 10000"/>
              <a:gd name="T8" fmla="+- 0 20000 10000"/>
              <a:gd name="T9" fmla="*/ T8 w 10000"/>
              <a:gd name="T10" fmla="+- 0 20000 10000"/>
              <a:gd name="T11" fmla="*/ 20000 h 10000"/>
              <a:gd name="T12" fmla="+- 0 10000 10000"/>
              <a:gd name="T13" fmla="*/ T12 w 10000"/>
              <a:gd name="T14" fmla="+- 0 20000 10000"/>
              <a:gd name="T15" fmla="*/ 20000 h 10000"/>
              <a:gd name="T16" fmla="+- 0 10000 10000"/>
              <a:gd name="T17" fmla="*/ T16 w 10000"/>
              <a:gd name="T18" fmla="+- 0 10000 10000"/>
              <a:gd name="T19" fmla="*/ 10000 h 10000"/>
            </a:gdLst>
            <a:ahLst/>
            <a:cxnLst>
              <a:cxn ang="0">
                <a:pos x="T1" y="T3"/>
              </a:cxn>
              <a:cxn ang="0">
                <a:pos x="T5" y="T7"/>
              </a:cxn>
              <a:cxn ang="0">
                <a:pos x="T9" y="T11"/>
              </a:cxn>
              <a:cxn ang="0">
                <a:pos x="T13" y="T15"/>
              </a:cxn>
              <a:cxn ang="0">
                <a:pos x="T17" y="T19"/>
              </a:cxn>
            </a:cxnLst>
            <a:rect l="0" t="0" r="r" b="b"/>
            <a:pathLst>
              <a:path w="10000" h="10000">
                <a:moveTo>
                  <a:pt x="0" y="0"/>
                </a:moveTo>
                <a:lnTo>
                  <a:pt x="10000" y="0"/>
                </a:lnTo>
                <a:lnTo>
                  <a:pt x="10000" y="10000"/>
                </a:lnTo>
                <a:lnTo>
                  <a:pt x="0" y="10000"/>
                </a:lnTo>
                <a:close/>
                <a:moveTo>
                  <a:pt x="0" y="0"/>
                </a:moveTo>
              </a:path>
            </a:pathLst>
          </a:custGeom>
          <a:noFill/>
          <a:ln w="25400">
            <a:solidFill>
              <a:srgbClr val="0080FF"/>
            </a:solidFill>
            <a:prstDash val="solid"/>
            <a:round/>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10" name="Line 6"/>
          <p:cNvSpPr>
            <a:spLocks noChangeShapeType="1"/>
          </p:cNvSpPr>
          <p:nvPr/>
        </p:nvSpPr>
        <p:spPr bwMode="auto">
          <a:xfrm>
            <a:off x="3493188" y="1132840"/>
            <a:ext cx="3826932" cy="4340013"/>
          </a:xfrm>
          <a:prstGeom prst="line">
            <a:avLst/>
          </a:prstGeom>
          <a:noFill/>
          <a:ln w="50800">
            <a:solidFill>
              <a:srgbClr val="0080FF"/>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11" name="Freeform 7"/>
          <p:cNvSpPr>
            <a:spLocks/>
          </p:cNvSpPr>
          <p:nvPr/>
        </p:nvSpPr>
        <p:spPr bwMode="auto">
          <a:xfrm>
            <a:off x="2712561" y="1617136"/>
            <a:ext cx="792482" cy="208278"/>
          </a:xfrm>
          <a:custGeom>
            <a:avLst/>
            <a:gdLst>
              <a:gd name="T0" fmla="+- 0 10000 10000"/>
              <a:gd name="T1" fmla="*/ T0 w 10000"/>
              <a:gd name="T2" fmla="+- 0 10000 10000"/>
              <a:gd name="T3" fmla="*/ 10000 h 10000"/>
              <a:gd name="T4" fmla="+- 0 20000 10000"/>
              <a:gd name="T5" fmla="*/ T4 w 10000"/>
              <a:gd name="T6" fmla="+- 0 10000 10000"/>
              <a:gd name="T7" fmla="*/ 10000 h 10000"/>
              <a:gd name="T8" fmla="+- 0 20000 10000"/>
              <a:gd name="T9" fmla="*/ T8 w 10000"/>
              <a:gd name="T10" fmla="+- 0 20000 10000"/>
              <a:gd name="T11" fmla="*/ 20000 h 10000"/>
              <a:gd name="T12" fmla="+- 0 10000 10000"/>
              <a:gd name="T13" fmla="*/ T12 w 10000"/>
              <a:gd name="T14" fmla="+- 0 20000 10000"/>
              <a:gd name="T15" fmla="*/ 20000 h 10000"/>
              <a:gd name="T16" fmla="+- 0 10000 10000"/>
              <a:gd name="T17" fmla="*/ T16 w 10000"/>
              <a:gd name="T18" fmla="+- 0 10000 10000"/>
              <a:gd name="T19" fmla="*/ 10000 h 10000"/>
            </a:gdLst>
            <a:ahLst/>
            <a:cxnLst>
              <a:cxn ang="0">
                <a:pos x="T1" y="T3"/>
              </a:cxn>
              <a:cxn ang="0">
                <a:pos x="T5" y="T7"/>
              </a:cxn>
              <a:cxn ang="0">
                <a:pos x="T9" y="T11"/>
              </a:cxn>
              <a:cxn ang="0">
                <a:pos x="T13" y="T15"/>
              </a:cxn>
              <a:cxn ang="0">
                <a:pos x="T17" y="T19"/>
              </a:cxn>
            </a:cxnLst>
            <a:rect l="0" t="0" r="r" b="b"/>
            <a:pathLst>
              <a:path w="10000" h="10000">
                <a:moveTo>
                  <a:pt x="0" y="0"/>
                </a:moveTo>
                <a:lnTo>
                  <a:pt x="10000" y="0"/>
                </a:lnTo>
                <a:lnTo>
                  <a:pt x="10000" y="10000"/>
                </a:lnTo>
                <a:lnTo>
                  <a:pt x="0" y="10000"/>
                </a:lnTo>
                <a:close/>
                <a:moveTo>
                  <a:pt x="0" y="0"/>
                </a:moveTo>
              </a:path>
            </a:pathLst>
          </a:custGeom>
          <a:noFill/>
          <a:ln w="25400">
            <a:solidFill>
              <a:srgbClr val="008000"/>
            </a:solidFill>
            <a:prstDash val="solid"/>
            <a:round/>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12" name="Freeform 8"/>
          <p:cNvSpPr>
            <a:spLocks/>
          </p:cNvSpPr>
          <p:nvPr/>
        </p:nvSpPr>
        <p:spPr bwMode="auto">
          <a:xfrm>
            <a:off x="4736094" y="231989"/>
            <a:ext cx="960121" cy="221825"/>
          </a:xfrm>
          <a:custGeom>
            <a:avLst/>
            <a:gdLst>
              <a:gd name="T0" fmla="+- 0 10000 10000"/>
              <a:gd name="T1" fmla="*/ T0 w 10000"/>
              <a:gd name="T2" fmla="+- 0 10000 10000"/>
              <a:gd name="T3" fmla="*/ 10000 h 10000"/>
              <a:gd name="T4" fmla="+- 0 20000 10000"/>
              <a:gd name="T5" fmla="*/ T4 w 10000"/>
              <a:gd name="T6" fmla="+- 0 10000 10000"/>
              <a:gd name="T7" fmla="*/ 10000 h 10000"/>
              <a:gd name="T8" fmla="+- 0 20000 10000"/>
              <a:gd name="T9" fmla="*/ T8 w 10000"/>
              <a:gd name="T10" fmla="+- 0 20000 10000"/>
              <a:gd name="T11" fmla="*/ 20000 h 10000"/>
              <a:gd name="T12" fmla="+- 0 10000 10000"/>
              <a:gd name="T13" fmla="*/ T12 w 10000"/>
              <a:gd name="T14" fmla="+- 0 20000 10000"/>
              <a:gd name="T15" fmla="*/ 20000 h 10000"/>
              <a:gd name="T16" fmla="+- 0 10000 10000"/>
              <a:gd name="T17" fmla="*/ T16 w 10000"/>
              <a:gd name="T18" fmla="+- 0 10000 10000"/>
              <a:gd name="T19" fmla="*/ 10000 h 10000"/>
            </a:gdLst>
            <a:ahLst/>
            <a:cxnLst>
              <a:cxn ang="0">
                <a:pos x="T1" y="T3"/>
              </a:cxn>
              <a:cxn ang="0">
                <a:pos x="T5" y="T7"/>
              </a:cxn>
              <a:cxn ang="0">
                <a:pos x="T9" y="T11"/>
              </a:cxn>
              <a:cxn ang="0">
                <a:pos x="T13" y="T15"/>
              </a:cxn>
              <a:cxn ang="0">
                <a:pos x="T17" y="T19"/>
              </a:cxn>
            </a:cxnLst>
            <a:rect l="0" t="0" r="r" b="b"/>
            <a:pathLst>
              <a:path w="10000" h="10000">
                <a:moveTo>
                  <a:pt x="0" y="0"/>
                </a:moveTo>
                <a:lnTo>
                  <a:pt x="10000" y="0"/>
                </a:lnTo>
                <a:lnTo>
                  <a:pt x="10000" y="10000"/>
                </a:lnTo>
                <a:lnTo>
                  <a:pt x="0" y="10000"/>
                </a:lnTo>
                <a:close/>
                <a:moveTo>
                  <a:pt x="0" y="0"/>
                </a:moveTo>
              </a:path>
            </a:pathLst>
          </a:custGeom>
          <a:noFill/>
          <a:ln w="25400">
            <a:solidFill>
              <a:srgbClr val="0080FF"/>
            </a:solidFill>
            <a:prstDash val="solid"/>
            <a:round/>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14" name="Text Box 10"/>
          <p:cNvSpPr txBox="1">
            <a:spLocks noChangeArrowheads="1"/>
          </p:cNvSpPr>
          <p:nvPr/>
        </p:nvSpPr>
        <p:spPr bwMode="auto">
          <a:xfrm>
            <a:off x="6156803" y="1476892"/>
            <a:ext cx="4682066" cy="88639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1920" b="1">
                <a:latin typeface="Gill Sans" charset="0"/>
              </a:rPr>
              <a:t>ICE results for: Tryptophan Biosynthesis, a connection</a:t>
            </a:r>
          </a:p>
          <a:p>
            <a:pPr algn="ctr" eaLnBrk="1" hangingPunct="1">
              <a:defRPr/>
            </a:pPr>
            <a:r>
              <a:rPr lang="en-US" sz="1920" b="1" dirty="0">
                <a:latin typeface="Gill Sans" charset="0"/>
              </a:rPr>
              <a:t> with </a:t>
            </a:r>
            <a:r>
              <a:rPr lang="en-US" sz="1920" b="1" dirty="0" err="1">
                <a:latin typeface="Gill Sans" charset="0"/>
              </a:rPr>
              <a:t>camalexin</a:t>
            </a:r>
            <a:r>
              <a:rPr lang="en-US" sz="1920" b="1" dirty="0">
                <a:latin typeface="Gill Sans" charset="0"/>
              </a:rPr>
              <a:t> biosynthesis</a:t>
            </a:r>
          </a:p>
        </p:txBody>
      </p:sp>
      <p:sp>
        <p:nvSpPr>
          <p:cNvPr id="687115" name="Line 11"/>
          <p:cNvSpPr>
            <a:spLocks noChangeShapeType="1"/>
          </p:cNvSpPr>
          <p:nvPr/>
        </p:nvSpPr>
        <p:spPr bwMode="auto">
          <a:xfrm>
            <a:off x="5382948" y="428414"/>
            <a:ext cx="2072641" cy="5078306"/>
          </a:xfrm>
          <a:prstGeom prst="line">
            <a:avLst/>
          </a:prstGeom>
          <a:noFill/>
          <a:ln w="50800">
            <a:solidFill>
              <a:srgbClr val="0080FF"/>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16" name="Line 12"/>
          <p:cNvSpPr>
            <a:spLocks noChangeShapeType="1"/>
          </p:cNvSpPr>
          <p:nvPr/>
        </p:nvSpPr>
        <p:spPr bwMode="auto">
          <a:xfrm rot="10800000" flipH="1">
            <a:off x="3505042" y="338667"/>
            <a:ext cx="1207346" cy="821267"/>
          </a:xfrm>
          <a:prstGeom prst="line">
            <a:avLst/>
          </a:prstGeom>
          <a:noFill/>
          <a:ln w="50800">
            <a:solidFill>
              <a:srgbClr val="0080FF"/>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17" name="Text Box 13"/>
          <p:cNvSpPr txBox="1">
            <a:spLocks noChangeArrowheads="1"/>
          </p:cNvSpPr>
          <p:nvPr/>
        </p:nvSpPr>
        <p:spPr bwMode="auto">
          <a:xfrm>
            <a:off x="1055357" y="3852334"/>
            <a:ext cx="1339982" cy="328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2133">
                <a:latin typeface="Gill Sans" charset="0"/>
              </a:rPr>
              <a:t>AT3G26830</a:t>
            </a:r>
          </a:p>
        </p:txBody>
      </p:sp>
      <p:sp>
        <p:nvSpPr>
          <p:cNvPr id="687118" name="Text Box 14"/>
          <p:cNvSpPr txBox="1">
            <a:spLocks noChangeArrowheads="1"/>
          </p:cNvSpPr>
          <p:nvPr/>
        </p:nvSpPr>
        <p:spPr bwMode="auto">
          <a:xfrm>
            <a:off x="1039548" y="4121574"/>
            <a:ext cx="3346027" cy="26270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eaLnBrk="1" hangingPunct="1">
              <a:defRPr/>
            </a:pPr>
            <a:r>
              <a:rPr lang="en-US" sz="1707">
                <a:latin typeface="Gill Sans" charset="0"/>
              </a:rPr>
              <a:t>camalexin biosynth.</a:t>
            </a:r>
          </a:p>
        </p:txBody>
      </p:sp>
      <p:sp>
        <p:nvSpPr>
          <p:cNvPr id="687119" name="Line 15"/>
          <p:cNvSpPr>
            <a:spLocks noChangeShapeType="1"/>
          </p:cNvSpPr>
          <p:nvPr/>
        </p:nvSpPr>
        <p:spPr bwMode="auto">
          <a:xfrm rot="10800000">
            <a:off x="2712560" y="4775200"/>
            <a:ext cx="4583853" cy="794174"/>
          </a:xfrm>
          <a:prstGeom prst="line">
            <a:avLst/>
          </a:prstGeom>
          <a:noFill/>
          <a:ln w="50800">
            <a:solidFill>
              <a:srgbClr val="0080FF"/>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20" name="Text Box 16"/>
          <p:cNvSpPr txBox="1">
            <a:spLocks noChangeArrowheads="1"/>
          </p:cNvSpPr>
          <p:nvPr/>
        </p:nvSpPr>
        <p:spPr bwMode="auto">
          <a:xfrm>
            <a:off x="1055357" y="4382347"/>
            <a:ext cx="1339982" cy="328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2133">
                <a:latin typeface="Gill Sans" charset="0"/>
              </a:rPr>
              <a:t>AT2G38860</a:t>
            </a:r>
          </a:p>
        </p:txBody>
      </p:sp>
      <p:sp>
        <p:nvSpPr>
          <p:cNvPr id="687121" name="Text Box 17"/>
          <p:cNvSpPr txBox="1">
            <a:spLocks noChangeArrowheads="1"/>
          </p:cNvSpPr>
          <p:nvPr/>
        </p:nvSpPr>
        <p:spPr bwMode="auto">
          <a:xfrm>
            <a:off x="1076976" y="4930987"/>
            <a:ext cx="1476238" cy="32823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2133">
                <a:latin typeface="Gill Sans" charset="0"/>
              </a:rPr>
              <a:t>AT3G461100</a:t>
            </a:r>
          </a:p>
        </p:txBody>
      </p:sp>
      <p:sp>
        <p:nvSpPr>
          <p:cNvPr id="687122" name="Text Box 18"/>
          <p:cNvSpPr txBox="1">
            <a:spLocks noChangeArrowheads="1"/>
          </p:cNvSpPr>
          <p:nvPr/>
        </p:nvSpPr>
        <p:spPr bwMode="auto">
          <a:xfrm>
            <a:off x="1054788" y="4670214"/>
            <a:ext cx="975360" cy="26270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eaLnBrk="1" hangingPunct="1">
              <a:defRPr/>
            </a:pPr>
            <a:r>
              <a:rPr lang="en-US" sz="1707">
                <a:latin typeface="Gill Sans" charset="0"/>
              </a:rPr>
              <a:t>unknown</a:t>
            </a:r>
          </a:p>
        </p:txBody>
      </p:sp>
      <p:sp>
        <p:nvSpPr>
          <p:cNvPr id="687123" name="Text Box 19"/>
          <p:cNvSpPr txBox="1">
            <a:spLocks noChangeArrowheads="1"/>
          </p:cNvSpPr>
          <p:nvPr/>
        </p:nvSpPr>
        <p:spPr bwMode="auto">
          <a:xfrm>
            <a:off x="1115748" y="5212081"/>
            <a:ext cx="963507" cy="26270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eaLnBrk="1" hangingPunct="1">
              <a:defRPr/>
            </a:pPr>
            <a:r>
              <a:rPr lang="en-US" sz="1707">
                <a:latin typeface="Gill Sans" charset="0"/>
              </a:rPr>
              <a:t>unknown</a:t>
            </a:r>
          </a:p>
        </p:txBody>
      </p:sp>
      <p:sp>
        <p:nvSpPr>
          <p:cNvPr id="687124" name="Freeform 20"/>
          <p:cNvSpPr>
            <a:spLocks/>
          </p:cNvSpPr>
          <p:nvPr/>
        </p:nvSpPr>
        <p:spPr bwMode="auto">
          <a:xfrm>
            <a:off x="865135" y="3737188"/>
            <a:ext cx="1866053" cy="1769533"/>
          </a:xfrm>
          <a:custGeom>
            <a:avLst/>
            <a:gdLst>
              <a:gd name="T0" fmla="+- 0 10000 10000"/>
              <a:gd name="T1" fmla="*/ T0 w 10000"/>
              <a:gd name="T2" fmla="+- 0 10000 10000"/>
              <a:gd name="T3" fmla="*/ 10000 h 10000"/>
              <a:gd name="T4" fmla="+- 0 20000 10000"/>
              <a:gd name="T5" fmla="*/ T4 w 10000"/>
              <a:gd name="T6" fmla="+- 0 10000 10000"/>
              <a:gd name="T7" fmla="*/ 10000 h 10000"/>
              <a:gd name="T8" fmla="+- 0 20000 10000"/>
              <a:gd name="T9" fmla="*/ T8 w 10000"/>
              <a:gd name="T10" fmla="+- 0 20000 10000"/>
              <a:gd name="T11" fmla="*/ 20000 h 10000"/>
              <a:gd name="T12" fmla="+- 0 10000 10000"/>
              <a:gd name="T13" fmla="*/ T12 w 10000"/>
              <a:gd name="T14" fmla="+- 0 20000 10000"/>
              <a:gd name="T15" fmla="*/ 20000 h 10000"/>
              <a:gd name="T16" fmla="+- 0 10000 10000"/>
              <a:gd name="T17" fmla="*/ T16 w 10000"/>
              <a:gd name="T18" fmla="+- 0 10000 10000"/>
              <a:gd name="T19" fmla="*/ 10000 h 10000"/>
            </a:gdLst>
            <a:ahLst/>
            <a:cxnLst>
              <a:cxn ang="0">
                <a:pos x="T1" y="T3"/>
              </a:cxn>
              <a:cxn ang="0">
                <a:pos x="T5" y="T7"/>
              </a:cxn>
              <a:cxn ang="0">
                <a:pos x="T9" y="T11"/>
              </a:cxn>
              <a:cxn ang="0">
                <a:pos x="T13" y="T15"/>
              </a:cxn>
              <a:cxn ang="0">
                <a:pos x="T17" y="T19"/>
              </a:cxn>
            </a:cxnLst>
            <a:rect l="0" t="0" r="r" b="b"/>
            <a:pathLst>
              <a:path w="10000" h="10000">
                <a:moveTo>
                  <a:pt x="0" y="0"/>
                </a:moveTo>
                <a:lnTo>
                  <a:pt x="10000" y="0"/>
                </a:lnTo>
                <a:lnTo>
                  <a:pt x="10000" y="10000"/>
                </a:lnTo>
                <a:lnTo>
                  <a:pt x="0" y="10000"/>
                </a:lnTo>
                <a:close/>
                <a:moveTo>
                  <a:pt x="0" y="0"/>
                </a:moveTo>
              </a:path>
            </a:pathLst>
          </a:custGeom>
          <a:noFill/>
          <a:ln w="38100">
            <a:solidFill>
              <a:srgbClr val="0080FF"/>
            </a:solidFill>
            <a:prstDash val="sysDot"/>
            <a:round/>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27" name="Line 23"/>
          <p:cNvSpPr>
            <a:spLocks noChangeShapeType="1"/>
          </p:cNvSpPr>
          <p:nvPr/>
        </p:nvSpPr>
        <p:spPr bwMode="auto">
          <a:xfrm flipH="1">
            <a:off x="1542467" y="1159934"/>
            <a:ext cx="1188720" cy="2602653"/>
          </a:xfrm>
          <a:prstGeom prst="line">
            <a:avLst/>
          </a:prstGeom>
          <a:noFill/>
          <a:ln w="50800">
            <a:solidFill>
              <a:srgbClr val="0080FF"/>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28" name="Line 24"/>
          <p:cNvSpPr>
            <a:spLocks noChangeShapeType="1"/>
          </p:cNvSpPr>
          <p:nvPr/>
        </p:nvSpPr>
        <p:spPr bwMode="auto">
          <a:xfrm>
            <a:off x="3493188" y="1825413"/>
            <a:ext cx="331892" cy="377614"/>
          </a:xfrm>
          <a:prstGeom prst="line">
            <a:avLst/>
          </a:prstGeom>
          <a:noFill/>
          <a:ln w="50800">
            <a:solidFill>
              <a:srgbClr val="00803F"/>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29" name="Line 25"/>
          <p:cNvSpPr>
            <a:spLocks noChangeShapeType="1"/>
          </p:cNvSpPr>
          <p:nvPr/>
        </p:nvSpPr>
        <p:spPr bwMode="auto">
          <a:xfrm rot="10800000" flipH="1">
            <a:off x="3493188" y="2203026"/>
            <a:ext cx="331891" cy="665478"/>
          </a:xfrm>
          <a:prstGeom prst="line">
            <a:avLst/>
          </a:prstGeom>
          <a:noFill/>
          <a:ln w="50800">
            <a:solidFill>
              <a:srgbClr val="00803F"/>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30" name="Freeform 26"/>
          <p:cNvSpPr>
            <a:spLocks/>
          </p:cNvSpPr>
          <p:nvPr/>
        </p:nvSpPr>
        <p:spPr bwMode="auto">
          <a:xfrm>
            <a:off x="2627895" y="2836335"/>
            <a:ext cx="877148" cy="171025"/>
          </a:xfrm>
          <a:custGeom>
            <a:avLst/>
            <a:gdLst>
              <a:gd name="T0" fmla="+- 0 10000 10000"/>
              <a:gd name="T1" fmla="*/ T0 w 10000"/>
              <a:gd name="T2" fmla="+- 0 10000 10000"/>
              <a:gd name="T3" fmla="*/ 10000 h 10000"/>
              <a:gd name="T4" fmla="+- 0 20000 10000"/>
              <a:gd name="T5" fmla="*/ T4 w 10000"/>
              <a:gd name="T6" fmla="+- 0 10000 10000"/>
              <a:gd name="T7" fmla="*/ 10000 h 10000"/>
              <a:gd name="T8" fmla="+- 0 20000 10000"/>
              <a:gd name="T9" fmla="*/ T8 w 10000"/>
              <a:gd name="T10" fmla="+- 0 20000 10000"/>
              <a:gd name="T11" fmla="*/ 20000 h 10000"/>
              <a:gd name="T12" fmla="+- 0 10000 10000"/>
              <a:gd name="T13" fmla="*/ T12 w 10000"/>
              <a:gd name="T14" fmla="+- 0 20000 10000"/>
              <a:gd name="T15" fmla="*/ 20000 h 10000"/>
              <a:gd name="T16" fmla="+- 0 10000 10000"/>
              <a:gd name="T17" fmla="*/ T16 w 10000"/>
              <a:gd name="T18" fmla="+- 0 10000 10000"/>
              <a:gd name="T19" fmla="*/ 10000 h 10000"/>
            </a:gdLst>
            <a:ahLst/>
            <a:cxnLst>
              <a:cxn ang="0">
                <a:pos x="T1" y="T3"/>
              </a:cxn>
              <a:cxn ang="0">
                <a:pos x="T5" y="T7"/>
              </a:cxn>
              <a:cxn ang="0">
                <a:pos x="T9" y="T11"/>
              </a:cxn>
              <a:cxn ang="0">
                <a:pos x="T13" y="T15"/>
              </a:cxn>
              <a:cxn ang="0">
                <a:pos x="T17" y="T19"/>
              </a:cxn>
            </a:cxnLst>
            <a:rect l="0" t="0" r="r" b="b"/>
            <a:pathLst>
              <a:path w="10000" h="10000">
                <a:moveTo>
                  <a:pt x="0" y="0"/>
                </a:moveTo>
                <a:lnTo>
                  <a:pt x="10000" y="0"/>
                </a:lnTo>
                <a:lnTo>
                  <a:pt x="10000" y="10000"/>
                </a:lnTo>
                <a:lnTo>
                  <a:pt x="0" y="10000"/>
                </a:lnTo>
                <a:close/>
                <a:moveTo>
                  <a:pt x="0" y="0"/>
                </a:moveTo>
              </a:path>
            </a:pathLst>
          </a:custGeom>
          <a:noFill/>
          <a:ln w="25400">
            <a:solidFill>
              <a:srgbClr val="008000"/>
            </a:solidFill>
            <a:prstDash val="solid"/>
            <a:round/>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687132" name="Text Box 28"/>
          <p:cNvSpPr txBox="1">
            <a:spLocks noChangeArrowheads="1"/>
          </p:cNvSpPr>
          <p:nvPr/>
        </p:nvSpPr>
        <p:spPr bwMode="auto">
          <a:xfrm>
            <a:off x="4499028" y="6470228"/>
            <a:ext cx="5108787" cy="65049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Biosynthesis of Camalexin from Tryptophan Pathway Intermediates in Cell-Suspension Cultures of Arabidopsis</a:t>
            </a:r>
          </a:p>
          <a:p>
            <a:r>
              <a:rPr lang="en-US" altLang="x-none" sz="1067" b="1"/>
              <a:t>Plant Physiol. 1998, 118(4): 1389–1393</a:t>
            </a:r>
            <a:r>
              <a:rPr lang="en-US" altLang="x-none" sz="1067" b="1">
                <a:latin typeface="Times New Roman" charset="0"/>
              </a:rPr>
              <a:t>  </a:t>
            </a:r>
          </a:p>
        </p:txBody>
      </p:sp>
      <p:sp>
        <p:nvSpPr>
          <p:cNvPr id="2" name="TextBox 1"/>
          <p:cNvSpPr txBox="1"/>
          <p:nvPr/>
        </p:nvSpPr>
        <p:spPr>
          <a:xfrm>
            <a:off x="165663" y="68663"/>
            <a:ext cx="4184222" cy="830997"/>
          </a:xfrm>
          <a:prstGeom prst="rect">
            <a:avLst/>
          </a:prstGeom>
          <a:noFill/>
        </p:spPr>
        <p:txBody>
          <a:bodyPr wrap="none" rtlCol="0">
            <a:spAutoFit/>
          </a:bodyPr>
          <a:lstStyle/>
          <a:p>
            <a:r>
              <a:rPr lang="en-US" sz="2400" dirty="0" smtClean="0">
                <a:solidFill>
                  <a:srgbClr val="FF0000"/>
                </a:solidFill>
              </a:rPr>
              <a:t>ICE: potential use for predicting </a:t>
            </a:r>
          </a:p>
          <a:p>
            <a:r>
              <a:rPr lang="en-US" sz="2400" dirty="0" smtClean="0">
                <a:solidFill>
                  <a:srgbClr val="FF0000"/>
                </a:solidFill>
              </a:rPr>
              <a:t>pathway genes</a:t>
            </a:r>
            <a:endParaRPr lang="en-US" sz="2400" dirty="0">
              <a:solidFill>
                <a:srgbClr val="FF0000"/>
              </a:solidFill>
            </a:endParaRPr>
          </a:p>
        </p:txBody>
      </p:sp>
    </p:spTree>
    <p:extLst>
      <p:ext uri="{BB962C8B-B14F-4D97-AF65-F5344CB8AC3E}">
        <p14:creationId xmlns:p14="http://schemas.microsoft.com/office/powerpoint/2010/main" val="30682488"/>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64019" y="1713116"/>
            <a:ext cx="9163654" cy="4708981"/>
          </a:xfrm>
          <a:prstGeom prst="rect">
            <a:avLst/>
          </a:prstGeom>
          <a:noFill/>
        </p:spPr>
        <p:txBody>
          <a:bodyPr wrap="square" rtlCol="0">
            <a:spAutoFit/>
          </a:bodyPr>
          <a:lstStyle/>
          <a:p>
            <a:pPr marL="342900" indent="-342900">
              <a:buFont typeface="+mj-lt"/>
              <a:buAutoNum type="arabicPeriod"/>
            </a:pPr>
            <a:r>
              <a:rPr lang="en-US" sz="2400" dirty="0" smtClean="0"/>
              <a:t>Co-expression network can be used to predict genes involved in various pathways and biological processes.  It is especially </a:t>
            </a:r>
            <a:r>
              <a:rPr lang="en-US" sz="2400" dirty="0"/>
              <a:t>s</a:t>
            </a:r>
            <a:r>
              <a:rPr lang="en-US" sz="2400" dirty="0" smtClean="0"/>
              <a:t>uitable for predicting functionally associated genes, metabolic pathway genes, structural genes that are usually located at the low hierarchical terminals of gene regulatory networks.  These genes are often co-regulated, which is why they are often highly correlated.  </a:t>
            </a:r>
          </a:p>
          <a:p>
            <a:pPr marL="342900" indent="-342900">
              <a:buFont typeface="+mj-lt"/>
              <a:buAutoNum type="arabicPeriod"/>
            </a:pPr>
            <a:endParaRPr lang="en-US" sz="2400" dirty="0"/>
          </a:p>
          <a:p>
            <a:pPr marL="342900" indent="-342900">
              <a:buFont typeface="+mj-lt"/>
              <a:buAutoNum type="arabicPeriod"/>
            </a:pPr>
            <a:r>
              <a:rPr lang="en-US" sz="2400" dirty="0" smtClean="0"/>
              <a:t>Due to the large number of terminal genes, the identification of true genes is often interfered by noise.  </a:t>
            </a:r>
            <a:r>
              <a:rPr lang="en-US" sz="2400" dirty="0"/>
              <a:t>T</a:t>
            </a:r>
            <a:r>
              <a:rPr lang="en-US" sz="2400" dirty="0" smtClean="0"/>
              <a:t>he prediction of pathway genes in many cases is not accurate.   However, it indeed works in some cases.</a:t>
            </a:r>
          </a:p>
          <a:p>
            <a:pPr marL="342900" indent="-342900">
              <a:buFont typeface="+mj-lt"/>
              <a:buAutoNum type="arabicPeriod"/>
            </a:pPr>
            <a:endParaRPr lang="en-US" dirty="0"/>
          </a:p>
          <a:p>
            <a:pPr marL="342900" indent="-342900">
              <a:buFont typeface="+mj-lt"/>
              <a:buAutoNum type="arabicPeriod"/>
            </a:pPr>
            <a:endParaRPr lang="en-US" dirty="0"/>
          </a:p>
        </p:txBody>
      </p:sp>
      <p:sp>
        <p:nvSpPr>
          <p:cNvPr id="5" name="TextBox 4"/>
          <p:cNvSpPr txBox="1"/>
          <p:nvPr/>
        </p:nvSpPr>
        <p:spPr>
          <a:xfrm>
            <a:off x="964019" y="678874"/>
            <a:ext cx="5442837" cy="523220"/>
          </a:xfrm>
          <a:prstGeom prst="rect">
            <a:avLst/>
          </a:prstGeom>
          <a:noFill/>
        </p:spPr>
        <p:txBody>
          <a:bodyPr wrap="none" rtlCol="0">
            <a:spAutoFit/>
          </a:bodyPr>
          <a:lstStyle/>
          <a:p>
            <a:r>
              <a:rPr lang="en-US" sz="2800" dirty="0" smtClean="0"/>
              <a:t>Summary for coexpression network:</a:t>
            </a:r>
            <a:endParaRPr lang="en-US" sz="2800" dirty="0"/>
          </a:p>
        </p:txBody>
      </p:sp>
    </p:spTree>
    <p:extLst>
      <p:ext uri="{BB962C8B-B14F-4D97-AF65-F5344CB8AC3E}">
        <p14:creationId xmlns:p14="http://schemas.microsoft.com/office/powerpoint/2010/main" val="20755960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27156" y="1188299"/>
            <a:ext cx="7298921" cy="646331"/>
          </a:xfrm>
          <a:prstGeom prst="rect">
            <a:avLst/>
          </a:prstGeom>
          <a:noFill/>
        </p:spPr>
        <p:txBody>
          <a:bodyPr wrap="none" rtlCol="0">
            <a:spAutoFit/>
          </a:bodyPr>
          <a:lstStyle/>
          <a:p>
            <a:r>
              <a:rPr lang="en-US" sz="3600" b="1" dirty="0" smtClean="0">
                <a:solidFill>
                  <a:srgbClr val="7030A0"/>
                </a:solidFill>
              </a:rPr>
              <a:t>What is gene collaborative network ?</a:t>
            </a:r>
            <a:endParaRPr lang="en-US" sz="3600" b="1" dirty="0">
              <a:solidFill>
                <a:srgbClr val="7030A0"/>
              </a:solidFill>
            </a:endParaRPr>
          </a:p>
        </p:txBody>
      </p:sp>
      <p:sp>
        <p:nvSpPr>
          <p:cNvPr id="3" name="Rectangle 2"/>
          <p:cNvSpPr/>
          <p:nvPr/>
        </p:nvSpPr>
        <p:spPr>
          <a:xfrm>
            <a:off x="1395866" y="3611027"/>
            <a:ext cx="8721528" cy="2554545"/>
          </a:xfrm>
          <a:prstGeom prst="rect">
            <a:avLst/>
          </a:prstGeom>
        </p:spPr>
        <p:txBody>
          <a:bodyPr wrap="square">
            <a:spAutoFit/>
          </a:bodyPr>
          <a:lstStyle/>
          <a:p>
            <a:r>
              <a:rPr lang="en-US" sz="3200" dirty="0" smtClean="0"/>
              <a:t>A </a:t>
            </a:r>
            <a:r>
              <a:rPr lang="en-US" sz="3200" b="1" dirty="0" smtClean="0"/>
              <a:t>gene collaboration network (GCN)</a:t>
            </a:r>
            <a:r>
              <a:rPr lang="en-US" sz="3200" dirty="0" smtClean="0"/>
              <a:t> is an </a:t>
            </a:r>
            <a:r>
              <a:rPr lang="en-US" sz="3200" dirty="0" smtClean="0">
                <a:hlinkClick r:id="rId2" tooltip="Graph (discrete mathematics)"/>
              </a:rPr>
              <a:t>undirected graph</a:t>
            </a:r>
            <a:r>
              <a:rPr lang="en-US" sz="3200" dirty="0" smtClean="0"/>
              <a:t>, where each node corresponds to a </a:t>
            </a:r>
            <a:r>
              <a:rPr lang="en-US" sz="3200" dirty="0" smtClean="0"/>
              <a:t>regulatory gene (e.g. TF)</a:t>
            </a:r>
            <a:r>
              <a:rPr lang="en-US" sz="3200" dirty="0" smtClean="0"/>
              <a:t>, and a pair of nodes is connected with an edge if there is a significant </a:t>
            </a:r>
            <a:r>
              <a:rPr lang="en-US" sz="3200" b="1" dirty="0" smtClean="0">
                <a:solidFill>
                  <a:srgbClr val="140DFB"/>
                </a:solidFill>
              </a:rPr>
              <a:t>collaboration</a:t>
            </a:r>
            <a:r>
              <a:rPr lang="en-US" sz="3200" dirty="0" smtClean="0"/>
              <a:t> relationship between them.</a:t>
            </a:r>
            <a:endParaRPr lang="en-US" sz="3200" dirty="0"/>
          </a:p>
        </p:txBody>
      </p:sp>
    </p:spTree>
    <p:extLst>
      <p:ext uri="{BB962C8B-B14F-4D97-AF65-F5344CB8AC3E}">
        <p14:creationId xmlns:p14="http://schemas.microsoft.com/office/powerpoint/2010/main" val="15561961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146" t="29387" r="63518" b="47435"/>
          <a:stretch/>
        </p:blipFill>
        <p:spPr bwMode="auto">
          <a:xfrm>
            <a:off x="992207" y="1201531"/>
            <a:ext cx="9060954" cy="459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p:cNvSpPr txBox="1"/>
          <p:nvPr/>
        </p:nvSpPr>
        <p:spPr>
          <a:xfrm>
            <a:off x="2236146" y="325120"/>
            <a:ext cx="5867568" cy="683264"/>
          </a:xfrm>
          <a:prstGeom prst="rect">
            <a:avLst/>
          </a:prstGeom>
          <a:noFill/>
        </p:spPr>
        <p:txBody>
          <a:bodyPr wrap="none" rtlCol="0">
            <a:spAutoFit/>
          </a:bodyPr>
          <a:lstStyle/>
          <a:p>
            <a:pPr defTabSz="487695" fontAlgn="base">
              <a:spcBef>
                <a:spcPct val="0"/>
              </a:spcBef>
              <a:spcAft>
                <a:spcPct val="0"/>
              </a:spcAft>
            </a:pPr>
            <a:r>
              <a:rPr lang="en-US" sz="3840" b="1" dirty="0">
                <a:solidFill>
                  <a:prstClr val="black"/>
                </a:solidFill>
                <a:ea typeface="ＭＳ Ｐゴシック" charset="-128"/>
              </a:rPr>
              <a:t>Microarray or RNA-seq data</a:t>
            </a:r>
            <a:endParaRPr lang="en-US" sz="3840" b="1" dirty="0">
              <a:solidFill>
                <a:prstClr val="black"/>
              </a:solidFill>
              <a:ea typeface="ＭＳ Ｐゴシック" charset="-128"/>
            </a:endParaRPr>
          </a:p>
        </p:txBody>
      </p:sp>
      <p:sp>
        <p:nvSpPr>
          <p:cNvPr id="4" name="TextBox 3"/>
          <p:cNvSpPr txBox="1"/>
          <p:nvPr/>
        </p:nvSpPr>
        <p:spPr>
          <a:xfrm>
            <a:off x="992207" y="6149579"/>
            <a:ext cx="9386074" cy="830997"/>
          </a:xfrm>
          <a:prstGeom prst="rect">
            <a:avLst/>
          </a:prstGeom>
          <a:noFill/>
        </p:spPr>
        <p:txBody>
          <a:bodyPr wrap="square" rtlCol="0">
            <a:spAutoFit/>
          </a:bodyPr>
          <a:lstStyle/>
          <a:p>
            <a:pPr defTabSz="487695" fontAlgn="base">
              <a:spcBef>
                <a:spcPct val="0"/>
              </a:spcBef>
              <a:spcAft>
                <a:spcPct val="0"/>
              </a:spcAft>
            </a:pPr>
            <a:r>
              <a:rPr lang="en-US" sz="2400" dirty="0">
                <a:solidFill>
                  <a:prstClr val="black"/>
                </a:solidFill>
                <a:ea typeface="ＭＳ Ｐゴシック" charset="-128"/>
              </a:rPr>
              <a:t>Hypothesis:   Regulatory genes (e.g. TFs) controlling a biological process or complex trait are collaborative.   </a:t>
            </a:r>
          </a:p>
        </p:txBody>
      </p:sp>
    </p:spTree>
    <p:extLst>
      <p:ext uri="{BB962C8B-B14F-4D97-AF65-F5344CB8AC3E}">
        <p14:creationId xmlns:p14="http://schemas.microsoft.com/office/powerpoint/2010/main" val="5647916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ounded Rectangle 6"/>
          <p:cNvSpPr>
            <a:spLocks noChangeArrowheads="1"/>
          </p:cNvSpPr>
          <p:nvPr/>
        </p:nvSpPr>
        <p:spPr bwMode="auto">
          <a:xfrm>
            <a:off x="4499028" y="839893"/>
            <a:ext cx="5662507" cy="6312747"/>
          </a:xfrm>
          <a:prstGeom prst="roundRect">
            <a:avLst>
              <a:gd name="adj" fmla="val 16667"/>
            </a:avLst>
          </a:prstGeom>
          <a:solidFill>
            <a:srgbClr val="1AFFB5"/>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pic>
        <p:nvPicPr>
          <p:cNvPr id="33795" name="Picture 1"/>
          <p:cNvPicPr>
            <a:picLocks noChangeAspect="1"/>
          </p:cNvPicPr>
          <p:nvPr/>
        </p:nvPicPr>
        <p:blipFill>
          <a:blip r:embed="rId2">
            <a:extLst>
              <a:ext uri="{28A0092B-C50C-407E-A947-70E740481C1C}">
                <a14:useLocalDpi xmlns:a14="http://schemas.microsoft.com/office/drawing/2010/main" val="0"/>
              </a:ext>
            </a:extLst>
          </a:blip>
          <a:srcRect l="-1865" t="17323" r="60483" b="-616"/>
          <a:stretch>
            <a:fillRect/>
          </a:stretch>
        </p:blipFill>
        <p:spPr bwMode="auto">
          <a:xfrm>
            <a:off x="773105" y="799253"/>
            <a:ext cx="3427307" cy="6580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6" name="Picture 1" descr="network_cytoscape_04.cys.pdf"/>
          <p:cNvPicPr>
            <a:picLocks noChangeAspect="1"/>
          </p:cNvPicPr>
          <p:nvPr/>
        </p:nvPicPr>
        <p:blipFill>
          <a:blip r:embed="rId3">
            <a:extLst>
              <a:ext uri="{28A0092B-C50C-407E-A947-70E740481C1C}">
                <a14:useLocalDpi xmlns:a14="http://schemas.microsoft.com/office/drawing/2010/main" val="0"/>
              </a:ext>
            </a:extLst>
          </a:blip>
          <a:srcRect l="39066" t="14198" r="40645" b="72838"/>
          <a:stretch>
            <a:fillRect/>
          </a:stretch>
        </p:blipFill>
        <p:spPr bwMode="auto">
          <a:xfrm>
            <a:off x="8110908" y="4668521"/>
            <a:ext cx="1400386" cy="1183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7" name="Picture 2" descr="network_cytoscape_03.cys.pdf"/>
          <p:cNvPicPr>
            <a:picLocks noChangeAspect="1"/>
          </p:cNvPicPr>
          <p:nvPr/>
        </p:nvPicPr>
        <p:blipFill>
          <a:blip r:embed="rId4">
            <a:extLst>
              <a:ext uri="{28A0092B-C50C-407E-A947-70E740481C1C}">
                <a14:useLocalDpi xmlns:a14="http://schemas.microsoft.com/office/drawing/2010/main" val="0"/>
              </a:ext>
            </a:extLst>
          </a:blip>
          <a:srcRect l="14299" t="864" r="8215" b="60246"/>
          <a:stretch>
            <a:fillRect/>
          </a:stretch>
        </p:blipFill>
        <p:spPr bwMode="auto">
          <a:xfrm>
            <a:off x="7518242" y="1652693"/>
            <a:ext cx="2507826" cy="2174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8" name="Picture 3" descr="network_cytoscape_02.cys.pdf"/>
          <p:cNvPicPr>
            <a:picLocks noChangeAspect="1"/>
          </p:cNvPicPr>
          <p:nvPr/>
        </p:nvPicPr>
        <p:blipFill>
          <a:blip r:embed="rId5">
            <a:extLst>
              <a:ext uri="{28A0092B-C50C-407E-A947-70E740481C1C}">
                <a14:useLocalDpi xmlns:a14="http://schemas.microsoft.com/office/drawing/2010/main" val="0"/>
              </a:ext>
            </a:extLst>
          </a:blip>
          <a:srcRect l="14461" t="410" r="7574" b="60275"/>
          <a:stretch>
            <a:fillRect/>
          </a:stretch>
        </p:blipFill>
        <p:spPr bwMode="auto">
          <a:xfrm>
            <a:off x="4648041" y="1652693"/>
            <a:ext cx="2379134" cy="2174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799" name="Picture 4" descr="network_cytoscape_01.cys.pdf"/>
          <p:cNvPicPr>
            <a:picLocks noChangeAspect="1"/>
          </p:cNvPicPr>
          <p:nvPr/>
        </p:nvPicPr>
        <p:blipFill>
          <a:blip r:embed="rId6">
            <a:extLst>
              <a:ext uri="{28A0092B-C50C-407E-A947-70E740481C1C}">
                <a14:useLocalDpi xmlns:a14="http://schemas.microsoft.com/office/drawing/2010/main" val="0"/>
              </a:ext>
            </a:extLst>
          </a:blip>
          <a:srcRect l="12447" r="7190" b="58270"/>
          <a:stretch>
            <a:fillRect/>
          </a:stretch>
        </p:blipFill>
        <p:spPr bwMode="auto">
          <a:xfrm>
            <a:off x="4680216" y="4543214"/>
            <a:ext cx="2473959" cy="2160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ight Arrow 5"/>
          <p:cNvSpPr>
            <a:spLocks noChangeArrowheads="1"/>
          </p:cNvSpPr>
          <p:nvPr/>
        </p:nvSpPr>
        <p:spPr bwMode="auto">
          <a:xfrm>
            <a:off x="3781054" y="5066453"/>
            <a:ext cx="866987" cy="568960"/>
          </a:xfrm>
          <a:prstGeom prst="rightArrow">
            <a:avLst>
              <a:gd name="adj1" fmla="val 50000"/>
              <a:gd name="adj2" fmla="val 49996"/>
            </a:avLst>
          </a:prstGeom>
          <a:solidFill>
            <a:srgbClr val="B928BB"/>
          </a:solidFill>
          <a:ln w="9525">
            <a:solidFill>
              <a:srgbClr val="4A7EBB"/>
            </a:solidFill>
            <a:miter lim="800000"/>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8" name="Right Arrow 7"/>
          <p:cNvSpPr>
            <a:spLocks noChangeArrowheads="1"/>
          </p:cNvSpPr>
          <p:nvPr/>
        </p:nvSpPr>
        <p:spPr bwMode="auto">
          <a:xfrm rot="-5400000">
            <a:off x="5741088" y="4019128"/>
            <a:ext cx="469053" cy="433493"/>
          </a:xfrm>
          <a:prstGeom prst="rightArrow">
            <a:avLst>
              <a:gd name="adj1" fmla="val 50000"/>
              <a:gd name="adj2" fmla="val 49999"/>
            </a:avLst>
          </a:prstGeom>
          <a:solidFill>
            <a:srgbClr val="B928BB"/>
          </a:solidFill>
          <a:ln w="9525">
            <a:solidFill>
              <a:srgbClr val="4A7EBB"/>
            </a:solidFill>
            <a:miter lim="800000"/>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9" name="Right Arrow 8"/>
          <p:cNvSpPr>
            <a:spLocks noChangeArrowheads="1"/>
          </p:cNvSpPr>
          <p:nvPr/>
        </p:nvSpPr>
        <p:spPr bwMode="auto">
          <a:xfrm rot="170269">
            <a:off x="7052574" y="2655147"/>
            <a:ext cx="469054" cy="433493"/>
          </a:xfrm>
          <a:prstGeom prst="rightArrow">
            <a:avLst>
              <a:gd name="adj1" fmla="val 50000"/>
              <a:gd name="adj2" fmla="val 49999"/>
            </a:avLst>
          </a:prstGeom>
          <a:solidFill>
            <a:srgbClr val="B928BB"/>
          </a:solidFill>
          <a:ln w="9525">
            <a:solidFill>
              <a:srgbClr val="4A7EBB"/>
            </a:solidFill>
            <a:miter lim="800000"/>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0" name="Right Arrow 9"/>
          <p:cNvSpPr>
            <a:spLocks noChangeArrowheads="1"/>
          </p:cNvSpPr>
          <p:nvPr/>
        </p:nvSpPr>
        <p:spPr bwMode="auto">
          <a:xfrm rot="5400000">
            <a:off x="8512228" y="4084321"/>
            <a:ext cx="599440" cy="433493"/>
          </a:xfrm>
          <a:prstGeom prst="rightArrow">
            <a:avLst>
              <a:gd name="adj1" fmla="val 50000"/>
              <a:gd name="adj2" fmla="val 49999"/>
            </a:avLst>
          </a:prstGeom>
          <a:solidFill>
            <a:srgbClr val="B928BB"/>
          </a:solidFill>
          <a:ln w="9525">
            <a:solidFill>
              <a:srgbClr val="4A7EBB"/>
            </a:solidFill>
            <a:miter lim="800000"/>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3804" name="TextBox 10"/>
          <p:cNvSpPr txBox="1">
            <a:spLocks noChangeArrowheads="1"/>
          </p:cNvSpPr>
          <p:nvPr/>
        </p:nvSpPr>
        <p:spPr bwMode="auto">
          <a:xfrm>
            <a:off x="7531789" y="6014720"/>
            <a:ext cx="2392679" cy="683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a:solidFill>
                  <a:prstClr val="black"/>
                </a:solidFill>
              </a:rPr>
              <a:t>TFs control a trait or a biological process</a:t>
            </a:r>
          </a:p>
        </p:txBody>
      </p:sp>
      <p:sp>
        <p:nvSpPr>
          <p:cNvPr id="33805" name="TextBox 11"/>
          <p:cNvSpPr txBox="1">
            <a:spLocks noChangeArrowheads="1"/>
          </p:cNvSpPr>
          <p:nvPr/>
        </p:nvSpPr>
        <p:spPr bwMode="auto">
          <a:xfrm>
            <a:off x="5918041" y="839893"/>
            <a:ext cx="3082767" cy="38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b="1">
                <a:solidFill>
                  <a:prstClr val="black"/>
                </a:solidFill>
              </a:rPr>
              <a:t>NETWORK DECOMPOSITION</a:t>
            </a:r>
          </a:p>
        </p:txBody>
      </p:sp>
      <p:sp>
        <p:nvSpPr>
          <p:cNvPr id="33806" name="TextBox 12"/>
          <p:cNvSpPr txBox="1">
            <a:spLocks noChangeArrowheads="1"/>
          </p:cNvSpPr>
          <p:nvPr/>
        </p:nvSpPr>
        <p:spPr bwMode="auto">
          <a:xfrm>
            <a:off x="285510" y="188826"/>
            <a:ext cx="10615278"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2700" dirty="0">
                <a:solidFill>
                  <a:srgbClr val="7030A0"/>
                </a:solidFill>
              </a:rPr>
              <a:t>Identification of </a:t>
            </a:r>
            <a:r>
              <a:rPr lang="en-US" altLang="x-none" sz="2700" dirty="0" smtClean="0">
                <a:solidFill>
                  <a:srgbClr val="7030A0"/>
                </a:solidFill>
              </a:rPr>
              <a:t>Regulatory Genes That Collectively Govern </a:t>
            </a:r>
            <a:r>
              <a:rPr lang="en-US" altLang="x-none" sz="2700" dirty="0">
                <a:solidFill>
                  <a:srgbClr val="7030A0"/>
                </a:solidFill>
              </a:rPr>
              <a:t>Complex Trait?</a:t>
            </a:r>
          </a:p>
        </p:txBody>
      </p:sp>
    </p:spTree>
    <p:extLst>
      <p:ext uri="{BB962C8B-B14F-4D97-AF65-F5344CB8AC3E}">
        <p14:creationId xmlns:p14="http://schemas.microsoft.com/office/powerpoint/2010/main" val="8682133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93738" y="1509383"/>
            <a:ext cx="9119734" cy="5213928"/>
          </a:xfrm>
          <a:prstGeom prst="rect">
            <a:avLst/>
          </a:prstGeom>
        </p:spPr>
        <p:txBody>
          <a:bodyPr wrap="square">
            <a:spAutoFit/>
          </a:bodyPr>
          <a:lstStyle/>
          <a:p>
            <a:pPr marL="342900" marR="0" lvl="0" indent="-342900">
              <a:spcBef>
                <a:spcPts val="0"/>
              </a:spcBef>
              <a:spcAft>
                <a:spcPts val="0"/>
              </a:spcAft>
              <a:buFont typeface="+mj-lt"/>
              <a:buAutoNum type="arabicParenR"/>
            </a:pPr>
            <a:r>
              <a:rPr lang="en-US" sz="2000" dirty="0" err="1" smtClean="0">
                <a:solidFill>
                  <a:srgbClr val="000000"/>
                </a:solidFill>
                <a:effectLst/>
                <a:latin typeface="Times New Roman" charset="0"/>
                <a:ea typeface="Times New Roman" charset="0"/>
                <a:cs typeface="Times New Roman" charset="0"/>
              </a:rPr>
              <a:t>Persson</a:t>
            </a:r>
            <a:r>
              <a:rPr lang="en-US" sz="2000" dirty="0" smtClean="0">
                <a:solidFill>
                  <a:srgbClr val="000000"/>
                </a:solidFill>
                <a:effectLst/>
                <a:latin typeface="Times New Roman" charset="0"/>
                <a:ea typeface="Times New Roman" charset="0"/>
                <a:cs typeface="Times New Roman" charset="0"/>
              </a:rPr>
              <a:t>, S., </a:t>
            </a:r>
            <a:r>
              <a:rPr lang="en-US" sz="2000" b="1" dirty="0" smtClean="0">
                <a:solidFill>
                  <a:srgbClr val="000000"/>
                </a:solidFill>
                <a:effectLst/>
                <a:latin typeface="Times New Roman" charset="0"/>
                <a:ea typeface="Times New Roman" charset="0"/>
                <a:cs typeface="Times New Roman" charset="0"/>
              </a:rPr>
              <a:t>H. Wei</a:t>
            </a:r>
            <a:r>
              <a:rPr lang="en-US" sz="2000" dirty="0" smtClean="0">
                <a:solidFill>
                  <a:srgbClr val="000000"/>
                </a:solidFill>
                <a:effectLst/>
                <a:latin typeface="Times New Roman" charset="0"/>
                <a:ea typeface="Times New Roman" charset="0"/>
                <a:cs typeface="Times New Roman" charset="0"/>
              </a:rPr>
              <a:t>, J. Milne, G. Page, C. Somerville. 2005. Identification of genes required for cellulose synthesis by regression analysis of public microarray data sets. </a:t>
            </a:r>
            <a:r>
              <a:rPr lang="en-US" sz="2000" b="1" i="1" dirty="0" smtClean="0">
                <a:solidFill>
                  <a:srgbClr val="000000"/>
                </a:solidFill>
                <a:effectLst/>
                <a:latin typeface="Times New Roman" charset="0"/>
                <a:ea typeface="Times New Roman" charset="0"/>
                <a:cs typeface="Times New Roman" charset="0"/>
              </a:rPr>
              <a:t>Proc Natl </a:t>
            </a:r>
            <a:r>
              <a:rPr lang="en-US" sz="2000" b="1" i="1" dirty="0" err="1" smtClean="0">
                <a:solidFill>
                  <a:srgbClr val="000000"/>
                </a:solidFill>
                <a:effectLst/>
                <a:latin typeface="Times New Roman" charset="0"/>
                <a:ea typeface="Times New Roman" charset="0"/>
                <a:cs typeface="Times New Roman" charset="0"/>
              </a:rPr>
              <a:t>Acad</a:t>
            </a:r>
            <a:r>
              <a:rPr lang="en-US" sz="2000" b="1" i="1" dirty="0" smtClean="0">
                <a:solidFill>
                  <a:srgbClr val="000000"/>
                </a:solidFill>
                <a:effectLst/>
                <a:latin typeface="Times New Roman" charset="0"/>
                <a:ea typeface="Times New Roman" charset="0"/>
                <a:cs typeface="Times New Roman" charset="0"/>
              </a:rPr>
              <a:t> </a:t>
            </a:r>
            <a:r>
              <a:rPr lang="en-US" sz="2000" b="1" i="1" dirty="0" err="1" smtClean="0">
                <a:solidFill>
                  <a:srgbClr val="000000"/>
                </a:solidFill>
                <a:effectLst/>
                <a:latin typeface="Times New Roman" charset="0"/>
                <a:ea typeface="Times New Roman" charset="0"/>
                <a:cs typeface="Times New Roman" charset="0"/>
              </a:rPr>
              <a:t>Sci</a:t>
            </a:r>
            <a:r>
              <a:rPr lang="en-US" sz="2000" b="1" i="1" dirty="0" smtClean="0">
                <a:solidFill>
                  <a:srgbClr val="000000"/>
                </a:solidFill>
                <a:effectLst/>
                <a:latin typeface="Times New Roman" charset="0"/>
                <a:ea typeface="Times New Roman" charset="0"/>
                <a:cs typeface="Times New Roman" charset="0"/>
              </a:rPr>
              <a:t> USA</a:t>
            </a:r>
            <a:r>
              <a:rPr lang="en-US" sz="2000" dirty="0" smtClean="0">
                <a:solidFill>
                  <a:srgbClr val="000000"/>
                </a:solidFill>
                <a:effectLst/>
                <a:latin typeface="Times New Roman" charset="0"/>
                <a:ea typeface="Times New Roman" charset="0"/>
                <a:cs typeface="Times New Roman" charset="0"/>
              </a:rPr>
              <a:t>, 102: 8633-8638. (Faculty 1000 evaluation)</a:t>
            </a:r>
          </a:p>
          <a:p>
            <a:pPr marL="342900" marR="0" lvl="0" indent="-342900">
              <a:spcBef>
                <a:spcPts val="0"/>
              </a:spcBef>
              <a:spcAft>
                <a:spcPts val="0"/>
              </a:spcAft>
              <a:buFont typeface="+mj-lt"/>
              <a:buAutoNum type="arabicParenR"/>
            </a:pPr>
            <a:endParaRPr lang="en-US" sz="2000" dirty="0" smtClean="0">
              <a:solidFill>
                <a:srgbClr val="000090"/>
              </a:solidFill>
              <a:effectLst/>
              <a:latin typeface="Times New Roman" charset="0"/>
              <a:ea typeface="Times New Roman" charset="0"/>
              <a:cs typeface="Times New Roman" charset="0"/>
            </a:endParaRPr>
          </a:p>
          <a:p>
            <a:pPr marL="342900" indent="-342900">
              <a:buFont typeface="+mj-lt"/>
              <a:buAutoNum type="arabicParenR"/>
            </a:pPr>
            <a:r>
              <a:rPr lang="en-US" sz="2000" b="1" dirty="0">
                <a:latin typeface="Times New Roman" charset="0"/>
                <a:ea typeface="Times New Roman" charset="0"/>
                <a:cs typeface="Times New Roman" charset="0"/>
              </a:rPr>
              <a:t>Wei, H</a:t>
            </a:r>
            <a:r>
              <a:rPr lang="en-US" sz="2000" dirty="0">
                <a:latin typeface="Times New Roman" charset="0"/>
                <a:ea typeface="Times New Roman" charset="0"/>
                <a:cs typeface="Times New Roman" charset="0"/>
              </a:rPr>
              <a:t>, S. </a:t>
            </a:r>
            <a:r>
              <a:rPr lang="en-US" sz="2000" dirty="0" err="1">
                <a:latin typeface="Times New Roman" charset="0"/>
                <a:ea typeface="Times New Roman" charset="0"/>
                <a:cs typeface="Times New Roman" charset="0"/>
              </a:rPr>
              <a:t>Persson</a:t>
            </a:r>
            <a:r>
              <a:rPr lang="en-US" sz="2000" dirty="0">
                <a:latin typeface="Times New Roman" charset="0"/>
                <a:ea typeface="Times New Roman" charset="0"/>
                <a:cs typeface="Times New Roman" charset="0"/>
              </a:rPr>
              <a:t>, T. Mehta, V. </a:t>
            </a:r>
            <a:r>
              <a:rPr lang="en-US" sz="2000" dirty="0" err="1">
                <a:latin typeface="Times New Roman" charset="0"/>
                <a:ea typeface="Times New Roman" charset="0"/>
                <a:cs typeface="Times New Roman" charset="0"/>
              </a:rPr>
              <a:t>Srinivasasainagendra</a:t>
            </a:r>
            <a:r>
              <a:rPr lang="en-US" sz="2000" dirty="0">
                <a:latin typeface="Times New Roman" charset="0"/>
                <a:ea typeface="Times New Roman" charset="0"/>
                <a:cs typeface="Times New Roman" charset="0"/>
              </a:rPr>
              <a:t>, L. Chen, G. Page, C. Somerville, A. Loraine. 2006. Transcriptional coordination of the metabolic network in Arabidopsis thaliana. </a:t>
            </a:r>
            <a:r>
              <a:rPr lang="en-US" sz="2000" b="1" i="1" dirty="0">
                <a:latin typeface="Times New Roman" charset="0"/>
                <a:ea typeface="Times New Roman" charset="0"/>
                <a:cs typeface="Times New Roman" charset="0"/>
              </a:rPr>
              <a:t>Plant Physiology</a:t>
            </a:r>
            <a:r>
              <a:rPr lang="en-US" sz="2000" dirty="0">
                <a:latin typeface="Times New Roman" charset="0"/>
                <a:ea typeface="Times New Roman" charset="0"/>
                <a:cs typeface="Times New Roman" charset="0"/>
              </a:rPr>
              <a:t>. 142(2):762-74. </a:t>
            </a:r>
          </a:p>
          <a:p>
            <a:pPr marL="342900" indent="-342900">
              <a:buFont typeface="+mj-lt"/>
              <a:buAutoNum type="arabicParenR"/>
            </a:pPr>
            <a:endParaRPr lang="en-US" sz="2000" dirty="0" smtClean="0">
              <a:latin typeface="Times New Roman" charset="0"/>
              <a:ea typeface="Times New Roman" charset="0"/>
              <a:cs typeface="Times New Roman" charset="0"/>
            </a:endParaRPr>
          </a:p>
          <a:p>
            <a:pPr marL="342900" indent="-342900">
              <a:buFont typeface="+mj-lt"/>
              <a:buAutoNum type="arabicParenR"/>
            </a:pPr>
            <a:r>
              <a:rPr lang="en-US" sz="2000" dirty="0" err="1" smtClean="0">
                <a:latin typeface="Times New Roman" charset="0"/>
                <a:ea typeface="Times New Roman" charset="0"/>
                <a:cs typeface="Times New Roman" charset="0"/>
              </a:rPr>
              <a:t>Nie</a:t>
            </a:r>
            <a:r>
              <a:rPr lang="en-US" sz="2000" dirty="0">
                <a:latin typeface="Times New Roman" charset="0"/>
                <a:ea typeface="Times New Roman" charset="0"/>
                <a:cs typeface="Times New Roman" charset="0"/>
              </a:rPr>
              <a:t>, J., R. Stewart, F. </a:t>
            </a:r>
            <a:r>
              <a:rPr lang="en-US" sz="2000" dirty="0" err="1">
                <a:latin typeface="Times New Roman" charset="0"/>
                <a:ea typeface="Times New Roman" charset="0"/>
                <a:cs typeface="Times New Roman" charset="0"/>
              </a:rPr>
              <a:t>Ruan</a:t>
            </a:r>
            <a:r>
              <a:rPr lang="en-US" sz="2000" dirty="0">
                <a:latin typeface="Times New Roman" charset="0"/>
                <a:ea typeface="Times New Roman" charset="0"/>
                <a:cs typeface="Times New Roman" charset="0"/>
              </a:rPr>
              <a:t>, J. Thomson, H. Zhang, X. Cui and </a:t>
            </a:r>
            <a:r>
              <a:rPr lang="en-US" sz="2000" b="1" dirty="0">
                <a:latin typeface="Times New Roman" charset="0"/>
                <a:ea typeface="Times New Roman" charset="0"/>
                <a:cs typeface="Times New Roman" charset="0"/>
              </a:rPr>
              <a:t>H. </a:t>
            </a:r>
            <a:r>
              <a:rPr lang="en-US" sz="2000" b="1" dirty="0" smtClean="0">
                <a:latin typeface="Times New Roman" charset="0"/>
                <a:ea typeface="Times New Roman" charset="0"/>
                <a:cs typeface="Times New Roman" charset="0"/>
              </a:rPr>
              <a:t>We</a:t>
            </a:r>
            <a:r>
              <a:rPr lang="en-US" sz="2000" dirty="0" smtClean="0">
                <a:latin typeface="Times New Roman" charset="0"/>
                <a:ea typeface="Times New Roman" charset="0"/>
                <a:cs typeface="Times New Roman" charset="0"/>
              </a:rPr>
              <a:t>i.</a:t>
            </a:r>
            <a:r>
              <a:rPr lang="en-US" sz="2000" b="1" dirty="0" smtClean="0">
                <a:latin typeface="Times New Roman" charset="0"/>
                <a:ea typeface="Times New Roman" charset="0"/>
                <a:cs typeface="Times New Roman" charset="0"/>
              </a:rPr>
              <a:t> </a:t>
            </a:r>
            <a:r>
              <a:rPr lang="en-US" sz="2000" dirty="0">
                <a:latin typeface="Times New Roman" charset="0"/>
                <a:ea typeface="Times New Roman" charset="0"/>
                <a:cs typeface="Times New Roman" charset="0"/>
              </a:rPr>
              <a:t>2011.</a:t>
            </a:r>
            <a:r>
              <a:rPr lang="en-US" sz="2000" b="1" dirty="0">
                <a:latin typeface="Times New Roman" charset="0"/>
                <a:ea typeface="Times New Roman" charset="0"/>
                <a:cs typeface="Times New Roman" charset="0"/>
              </a:rPr>
              <a:t> </a:t>
            </a:r>
            <a:r>
              <a:rPr lang="en-US" sz="2000" dirty="0">
                <a:latin typeface="Times New Roman" charset="0"/>
                <a:ea typeface="Times New Roman" charset="0"/>
                <a:cs typeface="Times New Roman" charset="0"/>
              </a:rPr>
              <a:t>TF-Cluster: a pipeline for identifying functionally coordinated transcription factors via network decomposition of the shared coexpression connectivity matrix (SCCM). </a:t>
            </a:r>
            <a:r>
              <a:rPr lang="en-US" sz="2000" b="1" i="1" dirty="0">
                <a:latin typeface="Times New Roman" charset="0"/>
                <a:ea typeface="Times New Roman" charset="0"/>
                <a:cs typeface="Times New Roman" charset="0"/>
              </a:rPr>
              <a:t>BMC Systems Biology,</a:t>
            </a:r>
            <a:r>
              <a:rPr lang="en-US" sz="2000" dirty="0">
                <a:latin typeface="Times New Roman" charset="0"/>
                <a:ea typeface="Times New Roman" charset="0"/>
                <a:cs typeface="Times New Roman" charset="0"/>
              </a:rPr>
              <a:t> 5:53. </a:t>
            </a:r>
            <a:endParaRPr lang="en-US" sz="2000" dirty="0" smtClean="0">
              <a:latin typeface="Times New Roman" charset="0"/>
              <a:ea typeface="Times New Roman" charset="0"/>
              <a:cs typeface="Times New Roman" charset="0"/>
            </a:endParaRPr>
          </a:p>
          <a:p>
            <a:pPr marL="342900" indent="-342900">
              <a:buFont typeface="+mj-lt"/>
              <a:buAutoNum type="arabicParenR"/>
            </a:pPr>
            <a:endParaRPr lang="en-US" sz="2000" dirty="0">
              <a:latin typeface="Times New Roman" charset="0"/>
              <a:ea typeface="Times New Roman" charset="0"/>
              <a:cs typeface="Times New Roman" charset="0"/>
            </a:endParaRPr>
          </a:p>
          <a:p>
            <a:pPr marL="342900" lvl="0" indent="-342900">
              <a:buFont typeface="+mj-lt"/>
              <a:buAutoNum type="arabicParenR"/>
            </a:pPr>
            <a:r>
              <a:rPr lang="en-US" sz="2000" dirty="0" smtClean="0">
                <a:latin typeface="Times New Roman" charset="0"/>
                <a:ea typeface="Times New Roman" charset="0"/>
                <a:cs typeface="Times New Roman" charset="0"/>
              </a:rPr>
              <a:t>Ji</a:t>
            </a:r>
            <a:r>
              <a:rPr lang="en-US" sz="2000" dirty="0">
                <a:latin typeface="Times New Roman" charset="0"/>
                <a:ea typeface="Times New Roman" charset="0"/>
                <a:cs typeface="Times New Roman" charset="0"/>
              </a:rPr>
              <a:t>, X. S. Chen, J. Li, W. Deng, Z. Wei and </a:t>
            </a:r>
            <a:r>
              <a:rPr lang="en-US" sz="2000" b="1" dirty="0">
                <a:latin typeface="Times New Roman" charset="0"/>
                <a:ea typeface="Times New Roman" charset="0"/>
                <a:cs typeface="Times New Roman" charset="0"/>
              </a:rPr>
              <a:t>H. </a:t>
            </a:r>
            <a:r>
              <a:rPr lang="en-US" sz="2000" b="1" dirty="0" smtClean="0">
                <a:latin typeface="Times New Roman" charset="0"/>
                <a:ea typeface="Times New Roman" charset="0"/>
                <a:cs typeface="Times New Roman" charset="0"/>
              </a:rPr>
              <a:t>Wei</a:t>
            </a:r>
            <a:r>
              <a:rPr lang="en-US" sz="2000" dirty="0" smtClean="0">
                <a:latin typeface="Times New Roman" charset="0"/>
                <a:ea typeface="Times New Roman" charset="0"/>
                <a:cs typeface="Times New Roman" charset="0"/>
              </a:rPr>
              <a:t>.  </a:t>
            </a:r>
            <a:r>
              <a:rPr lang="en-US" sz="2000" dirty="0">
                <a:latin typeface="Times New Roman" charset="0"/>
                <a:ea typeface="Times New Roman" charset="0"/>
                <a:cs typeface="Times New Roman" charset="0"/>
              </a:rPr>
              <a:t>2017.  SSGA and MSGA: two seed-growing algorithms for constructing collaborative subnetworks. </a:t>
            </a:r>
            <a:r>
              <a:rPr lang="en-US" sz="2000" b="1" i="1" dirty="0">
                <a:latin typeface="Times New Roman" charset="0"/>
                <a:ea typeface="Times New Roman" charset="0"/>
                <a:cs typeface="Times New Roman" charset="0"/>
              </a:rPr>
              <a:t>Scientific Reports. </a:t>
            </a:r>
            <a:r>
              <a:rPr lang="en-US" sz="2000" dirty="0" smtClean="0">
                <a:latin typeface="Times New Roman" charset="0"/>
                <a:ea typeface="Times New Roman" charset="0"/>
                <a:cs typeface="Times New Roman" charset="0"/>
              </a:rPr>
              <a:t>(in press)</a:t>
            </a:r>
            <a:endParaRPr lang="en-US" sz="2000" dirty="0">
              <a:latin typeface="Times New Roman" charset="0"/>
              <a:ea typeface="Times New Roman" charset="0"/>
              <a:cs typeface="Times New Roman" charset="0"/>
            </a:endParaRPr>
          </a:p>
          <a:p>
            <a:pPr marL="342900" marR="0" lvl="0" indent="-342900">
              <a:lnSpc>
                <a:spcPts val="1300"/>
              </a:lnSpc>
              <a:spcBef>
                <a:spcPts val="0"/>
              </a:spcBef>
              <a:spcAft>
                <a:spcPts val="0"/>
              </a:spcAft>
              <a:buFont typeface="+mj-lt"/>
              <a:buAutoNum type="arabicParenR"/>
            </a:pPr>
            <a:endParaRPr lang="en-US" sz="2400" dirty="0">
              <a:solidFill>
                <a:srgbClr val="000000"/>
              </a:solidFill>
              <a:effectLst/>
              <a:latin typeface="Times New Roman" charset="0"/>
              <a:ea typeface="宋体" charset="-122"/>
            </a:endParaRPr>
          </a:p>
        </p:txBody>
      </p:sp>
      <p:sp>
        <p:nvSpPr>
          <p:cNvPr id="3" name="TextBox 2"/>
          <p:cNvSpPr txBox="1"/>
          <p:nvPr/>
        </p:nvSpPr>
        <p:spPr>
          <a:xfrm>
            <a:off x="3902528" y="587829"/>
            <a:ext cx="2013885" cy="584775"/>
          </a:xfrm>
          <a:prstGeom prst="rect">
            <a:avLst/>
          </a:prstGeom>
          <a:noFill/>
        </p:spPr>
        <p:txBody>
          <a:bodyPr wrap="none" rtlCol="0">
            <a:spAutoFit/>
          </a:bodyPr>
          <a:lstStyle/>
          <a:p>
            <a:r>
              <a:rPr lang="en-US" sz="3200" dirty="0" smtClean="0"/>
              <a:t>References</a:t>
            </a:r>
            <a:endParaRPr lang="en-US" sz="3200" dirty="0"/>
          </a:p>
        </p:txBody>
      </p:sp>
    </p:spTree>
    <p:extLst>
      <p:ext uri="{BB962C8B-B14F-4D97-AF65-F5344CB8AC3E}">
        <p14:creationId xmlns:p14="http://schemas.microsoft.com/office/powerpoint/2010/main" val="13736960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411" name="TextBox 1"/>
          <p:cNvSpPr txBox="1">
            <a:spLocks noChangeArrowheads="1"/>
          </p:cNvSpPr>
          <p:nvPr/>
        </p:nvSpPr>
        <p:spPr bwMode="auto">
          <a:xfrm>
            <a:off x="1251972" y="906192"/>
            <a:ext cx="8669867" cy="5082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en-US" altLang="x-none" sz="3413" dirty="0">
              <a:solidFill>
                <a:srgbClr val="FFFFFF"/>
              </a:solidFill>
            </a:endParaRPr>
          </a:p>
          <a:p>
            <a:pPr algn="ctr" defTabSz="487695" eaLnBrk="1" fontAlgn="base" hangingPunct="1">
              <a:spcBef>
                <a:spcPct val="0"/>
              </a:spcBef>
              <a:spcAft>
                <a:spcPct val="0"/>
              </a:spcAft>
            </a:pPr>
            <a:r>
              <a:rPr lang="en-US" altLang="x-none" sz="3413" dirty="0">
                <a:solidFill>
                  <a:srgbClr val="7030A0"/>
                </a:solidFill>
              </a:rPr>
              <a:t>Hypothesis</a:t>
            </a:r>
            <a:r>
              <a:rPr lang="en-US" altLang="x-none" sz="3840" dirty="0">
                <a:solidFill>
                  <a:srgbClr val="7030A0"/>
                </a:solidFill>
              </a:rPr>
              <a:t>   </a:t>
            </a:r>
          </a:p>
          <a:p>
            <a:pPr algn="ctr" defTabSz="487695" eaLnBrk="1" fontAlgn="base" hangingPunct="1">
              <a:spcBef>
                <a:spcPct val="0"/>
              </a:spcBef>
              <a:spcAft>
                <a:spcPct val="0"/>
              </a:spcAft>
            </a:pPr>
            <a:endParaRPr lang="en-US" altLang="x-none" sz="2987" dirty="0">
              <a:solidFill>
                <a:srgbClr val="7030A0"/>
              </a:solidFill>
            </a:endParaRPr>
          </a:p>
          <a:p>
            <a:pPr defTabSz="487695" eaLnBrk="1" fontAlgn="base" hangingPunct="1">
              <a:spcBef>
                <a:spcPct val="0"/>
              </a:spcBef>
              <a:spcAft>
                <a:spcPct val="0"/>
              </a:spcAft>
            </a:pPr>
            <a:r>
              <a:rPr lang="en-US" altLang="x-none" sz="2560" dirty="0">
                <a:solidFill>
                  <a:srgbClr val="7030A0"/>
                </a:solidFill>
              </a:rPr>
              <a:t>Regulatory genes that collaboratively control the same complex trait are </a:t>
            </a:r>
            <a:r>
              <a:rPr lang="en-US" altLang="x-none" sz="2560" b="1" dirty="0">
                <a:solidFill>
                  <a:srgbClr val="7030A0"/>
                </a:solidFill>
              </a:rPr>
              <a:t>coordinated in gene expression profiles</a:t>
            </a:r>
            <a:r>
              <a:rPr lang="en-US" altLang="x-none" sz="2560" dirty="0">
                <a:solidFill>
                  <a:srgbClr val="7030A0"/>
                </a:solidFill>
              </a:rPr>
              <a:t>.</a:t>
            </a:r>
          </a:p>
          <a:p>
            <a:pPr defTabSz="487695" eaLnBrk="1" fontAlgn="base" hangingPunct="1">
              <a:spcBef>
                <a:spcPct val="0"/>
              </a:spcBef>
              <a:spcAft>
                <a:spcPct val="0"/>
              </a:spcAft>
            </a:pPr>
            <a:endParaRPr lang="en-US" altLang="x-none" sz="2560" dirty="0">
              <a:solidFill>
                <a:srgbClr val="7030A0"/>
              </a:solidFill>
            </a:endParaRPr>
          </a:p>
          <a:p>
            <a:pPr defTabSz="487695" eaLnBrk="1" fontAlgn="base" hangingPunct="1">
              <a:spcBef>
                <a:spcPct val="0"/>
              </a:spcBef>
              <a:spcAft>
                <a:spcPct val="0"/>
              </a:spcAft>
            </a:pPr>
            <a:r>
              <a:rPr lang="en-US" altLang="x-none" sz="2560" dirty="0">
                <a:solidFill>
                  <a:srgbClr val="7030A0"/>
                </a:solidFill>
              </a:rPr>
              <a:t>Coexpressed genes refer to those that have </a:t>
            </a:r>
            <a:r>
              <a:rPr lang="en-US" altLang="x-none" sz="2560" dirty="0" smtClean="0">
                <a:solidFill>
                  <a:srgbClr val="7030A0"/>
                </a:solidFill>
              </a:rPr>
              <a:t>higher </a:t>
            </a:r>
            <a:r>
              <a:rPr lang="en-US" altLang="x-none" sz="2560" dirty="0">
                <a:solidFill>
                  <a:srgbClr val="7030A0"/>
                </a:solidFill>
              </a:rPr>
              <a:t>concordance in expression profiles, whereas coordinated genes refer to those that have </a:t>
            </a:r>
            <a:r>
              <a:rPr lang="en-US" altLang="x-none" sz="2560" dirty="0" smtClean="0">
                <a:solidFill>
                  <a:srgbClr val="7030A0"/>
                </a:solidFill>
              </a:rPr>
              <a:t>relatively looser </a:t>
            </a:r>
            <a:r>
              <a:rPr lang="en-US" altLang="x-none" sz="2560" dirty="0">
                <a:solidFill>
                  <a:srgbClr val="7030A0"/>
                </a:solidFill>
              </a:rPr>
              <a:t>concordance in expression profiles.  </a:t>
            </a:r>
          </a:p>
          <a:p>
            <a:pPr defTabSz="487695" eaLnBrk="1" fontAlgn="base" hangingPunct="1">
              <a:spcBef>
                <a:spcPct val="0"/>
              </a:spcBef>
              <a:spcAft>
                <a:spcPct val="0"/>
              </a:spcAft>
            </a:pPr>
            <a:r>
              <a:rPr lang="en-US" altLang="x-none" sz="2987" dirty="0">
                <a:solidFill>
                  <a:prstClr val="black"/>
                </a:solidFill>
              </a:rPr>
              <a:t>.</a:t>
            </a:r>
          </a:p>
          <a:p>
            <a:pPr defTabSz="487695" eaLnBrk="1" fontAlgn="base" hangingPunct="1">
              <a:spcBef>
                <a:spcPct val="0"/>
              </a:spcBef>
              <a:spcAft>
                <a:spcPct val="0"/>
              </a:spcAft>
            </a:pPr>
            <a:endParaRPr lang="en-US" altLang="x-none" sz="1920" dirty="0">
              <a:solidFill>
                <a:prstClr val="black"/>
              </a:solidFill>
            </a:endParaRPr>
          </a:p>
          <a:p>
            <a:pPr defTabSz="487695" eaLnBrk="1" fontAlgn="base" hangingPunct="1">
              <a:spcBef>
                <a:spcPct val="0"/>
              </a:spcBef>
              <a:spcAft>
                <a:spcPct val="0"/>
              </a:spcAft>
            </a:pPr>
            <a:r>
              <a:rPr lang="en-US" altLang="x-none" sz="1920" dirty="0">
                <a:solidFill>
                  <a:prstClr val="black"/>
                </a:solidFill>
              </a:rPr>
              <a:t>  </a:t>
            </a:r>
          </a:p>
        </p:txBody>
      </p:sp>
      <p:sp>
        <p:nvSpPr>
          <p:cNvPr id="17412" name="TextBox 2"/>
          <p:cNvSpPr txBox="1">
            <a:spLocks noChangeArrowheads="1"/>
          </p:cNvSpPr>
          <p:nvPr/>
        </p:nvSpPr>
        <p:spPr bwMode="auto">
          <a:xfrm>
            <a:off x="736013" y="425376"/>
            <a:ext cx="9617633" cy="552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2987" dirty="0">
                <a:solidFill>
                  <a:srgbClr val="002060"/>
                </a:solidFill>
              </a:rPr>
              <a:t>How can we identify regulatory genes that are collaborative?</a:t>
            </a:r>
          </a:p>
        </p:txBody>
      </p:sp>
      <p:grpSp>
        <p:nvGrpSpPr>
          <p:cNvPr id="11" name="Group 10"/>
          <p:cNvGrpSpPr/>
          <p:nvPr/>
        </p:nvGrpSpPr>
        <p:grpSpPr>
          <a:xfrm>
            <a:off x="1760689" y="5254639"/>
            <a:ext cx="2317915" cy="1480252"/>
            <a:chOff x="1065007" y="4926224"/>
            <a:chExt cx="2173045" cy="1387736"/>
          </a:xfrm>
        </p:grpSpPr>
        <p:cxnSp>
          <p:nvCxnSpPr>
            <p:cNvPr id="8" name="Straight Arrow Connector 7"/>
            <p:cNvCxnSpPr/>
            <p:nvPr/>
          </p:nvCxnSpPr>
          <p:spPr>
            <a:xfrm flipV="1">
              <a:off x="1065007" y="4926224"/>
              <a:ext cx="0" cy="138773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1065007" y="6313960"/>
              <a:ext cx="217304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grpSp>
        <p:nvGrpSpPr>
          <p:cNvPr id="14" name="Group 13"/>
          <p:cNvGrpSpPr/>
          <p:nvPr/>
        </p:nvGrpSpPr>
        <p:grpSpPr>
          <a:xfrm>
            <a:off x="5489629" y="5254639"/>
            <a:ext cx="2317915" cy="1480252"/>
            <a:chOff x="1065007" y="4926224"/>
            <a:chExt cx="2173045" cy="1387736"/>
          </a:xfrm>
        </p:grpSpPr>
        <p:cxnSp>
          <p:nvCxnSpPr>
            <p:cNvPr id="15" name="Straight Arrow Connector 14"/>
            <p:cNvCxnSpPr/>
            <p:nvPr/>
          </p:nvCxnSpPr>
          <p:spPr>
            <a:xfrm flipV="1">
              <a:off x="1065007" y="4926224"/>
              <a:ext cx="0" cy="138773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1065007" y="6313960"/>
              <a:ext cx="217304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12" name="Freeform 11"/>
          <p:cNvSpPr/>
          <p:nvPr/>
        </p:nvSpPr>
        <p:spPr>
          <a:xfrm>
            <a:off x="1841013" y="5597016"/>
            <a:ext cx="2088417" cy="772231"/>
          </a:xfrm>
          <a:custGeom>
            <a:avLst/>
            <a:gdLst>
              <a:gd name="connsiteX0" fmla="*/ 0 w 1957891"/>
              <a:gd name="connsiteY0" fmla="*/ 561927 h 723967"/>
              <a:gd name="connsiteX1" fmla="*/ 225910 w 1957891"/>
              <a:gd name="connsiteY1" fmla="*/ 346774 h 723967"/>
              <a:gd name="connsiteX2" fmla="*/ 473336 w 1957891"/>
              <a:gd name="connsiteY2" fmla="*/ 282229 h 723967"/>
              <a:gd name="connsiteX3" fmla="*/ 688489 w 1957891"/>
              <a:gd name="connsiteY3" fmla="*/ 379047 h 723967"/>
              <a:gd name="connsiteX4" fmla="*/ 903642 w 1957891"/>
              <a:gd name="connsiteY4" fmla="*/ 314502 h 723967"/>
              <a:gd name="connsiteX5" fmla="*/ 1118795 w 1957891"/>
              <a:gd name="connsiteY5" fmla="*/ 131622 h 723967"/>
              <a:gd name="connsiteX6" fmla="*/ 1269402 w 1957891"/>
              <a:gd name="connsiteY6" fmla="*/ 2530 h 723967"/>
              <a:gd name="connsiteX7" fmla="*/ 1441524 w 1957891"/>
              <a:gd name="connsiteY7" fmla="*/ 77833 h 723967"/>
              <a:gd name="connsiteX8" fmla="*/ 1645920 w 1957891"/>
              <a:gd name="connsiteY8" fmla="*/ 432836 h 723967"/>
              <a:gd name="connsiteX9" fmla="*/ 1731981 w 1957891"/>
              <a:gd name="connsiteY9" fmla="*/ 691019 h 723967"/>
              <a:gd name="connsiteX10" fmla="*/ 1818042 w 1957891"/>
              <a:gd name="connsiteY10" fmla="*/ 680262 h 723967"/>
              <a:gd name="connsiteX11" fmla="*/ 1957891 w 1957891"/>
              <a:gd name="connsiteY11" fmla="*/ 325259 h 723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7891" h="723967">
                <a:moveTo>
                  <a:pt x="0" y="561927"/>
                </a:moveTo>
                <a:cubicBezTo>
                  <a:pt x="73510" y="477658"/>
                  <a:pt x="147021" y="393390"/>
                  <a:pt x="225910" y="346774"/>
                </a:cubicBezTo>
                <a:cubicBezTo>
                  <a:pt x="304799" y="300158"/>
                  <a:pt x="396240" y="276850"/>
                  <a:pt x="473336" y="282229"/>
                </a:cubicBezTo>
                <a:cubicBezTo>
                  <a:pt x="550433" y="287608"/>
                  <a:pt x="616771" y="373668"/>
                  <a:pt x="688489" y="379047"/>
                </a:cubicBezTo>
                <a:cubicBezTo>
                  <a:pt x="760207" y="384426"/>
                  <a:pt x="831924" y="355739"/>
                  <a:pt x="903642" y="314502"/>
                </a:cubicBezTo>
                <a:cubicBezTo>
                  <a:pt x="975360" y="273264"/>
                  <a:pt x="1118795" y="131622"/>
                  <a:pt x="1118795" y="131622"/>
                </a:cubicBezTo>
                <a:cubicBezTo>
                  <a:pt x="1179755" y="79627"/>
                  <a:pt x="1215614" y="11495"/>
                  <a:pt x="1269402" y="2530"/>
                </a:cubicBezTo>
                <a:cubicBezTo>
                  <a:pt x="1323190" y="-6435"/>
                  <a:pt x="1378771" y="6115"/>
                  <a:pt x="1441524" y="77833"/>
                </a:cubicBezTo>
                <a:cubicBezTo>
                  <a:pt x="1504277" y="149551"/>
                  <a:pt x="1597511" y="330638"/>
                  <a:pt x="1645920" y="432836"/>
                </a:cubicBezTo>
                <a:cubicBezTo>
                  <a:pt x="1694330" y="535034"/>
                  <a:pt x="1703294" y="649781"/>
                  <a:pt x="1731981" y="691019"/>
                </a:cubicBezTo>
                <a:cubicBezTo>
                  <a:pt x="1760668" y="732257"/>
                  <a:pt x="1780390" y="741222"/>
                  <a:pt x="1818042" y="680262"/>
                </a:cubicBezTo>
                <a:cubicBezTo>
                  <a:pt x="1855694" y="619302"/>
                  <a:pt x="1957891" y="325259"/>
                  <a:pt x="1957891" y="325259"/>
                </a:cubicBezTo>
              </a:path>
            </a:pathLst>
          </a:custGeom>
          <a:noFill/>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sp>
        <p:nvSpPr>
          <p:cNvPr id="13" name="Freeform 12"/>
          <p:cNvSpPr/>
          <p:nvPr/>
        </p:nvSpPr>
        <p:spPr>
          <a:xfrm>
            <a:off x="1909861" y="5631811"/>
            <a:ext cx="2162252" cy="633442"/>
          </a:xfrm>
          <a:custGeom>
            <a:avLst/>
            <a:gdLst>
              <a:gd name="connsiteX0" fmla="*/ 0 w 2027111"/>
              <a:gd name="connsiteY0" fmla="*/ 593852 h 593852"/>
              <a:gd name="connsiteX1" fmla="*/ 96819 w 2027111"/>
              <a:gd name="connsiteY1" fmla="*/ 486276 h 593852"/>
              <a:gd name="connsiteX2" fmla="*/ 247426 w 2027111"/>
              <a:gd name="connsiteY2" fmla="*/ 389457 h 593852"/>
              <a:gd name="connsiteX3" fmla="*/ 365760 w 2027111"/>
              <a:gd name="connsiteY3" fmla="*/ 378699 h 593852"/>
              <a:gd name="connsiteX4" fmla="*/ 408791 w 2027111"/>
              <a:gd name="connsiteY4" fmla="*/ 389457 h 593852"/>
              <a:gd name="connsiteX5" fmla="*/ 591671 w 2027111"/>
              <a:gd name="connsiteY5" fmla="*/ 400215 h 593852"/>
              <a:gd name="connsiteX6" fmla="*/ 666975 w 2027111"/>
              <a:gd name="connsiteY6" fmla="*/ 389457 h 593852"/>
              <a:gd name="connsiteX7" fmla="*/ 849855 w 2027111"/>
              <a:gd name="connsiteY7" fmla="*/ 324911 h 593852"/>
              <a:gd name="connsiteX8" fmla="*/ 1065008 w 2027111"/>
              <a:gd name="connsiteY8" fmla="*/ 206577 h 593852"/>
              <a:gd name="connsiteX9" fmla="*/ 1323191 w 2027111"/>
              <a:gd name="connsiteY9" fmla="*/ 2182 h 593852"/>
              <a:gd name="connsiteX10" fmla="*/ 1463040 w 2027111"/>
              <a:gd name="connsiteY10" fmla="*/ 109758 h 593852"/>
              <a:gd name="connsiteX11" fmla="*/ 1570617 w 2027111"/>
              <a:gd name="connsiteY11" fmla="*/ 281881 h 593852"/>
              <a:gd name="connsiteX12" fmla="*/ 1678193 w 2027111"/>
              <a:gd name="connsiteY12" fmla="*/ 454003 h 593852"/>
              <a:gd name="connsiteX13" fmla="*/ 1893346 w 2027111"/>
              <a:gd name="connsiteY13" fmla="*/ 335669 h 593852"/>
              <a:gd name="connsiteX14" fmla="*/ 2022438 w 2027111"/>
              <a:gd name="connsiteY14" fmla="*/ 217335 h 593852"/>
              <a:gd name="connsiteX15" fmla="*/ 2000923 w 2027111"/>
              <a:gd name="connsiteY15" fmla="*/ 238850 h 593852"/>
              <a:gd name="connsiteX16" fmla="*/ 2000923 w 2027111"/>
              <a:gd name="connsiteY16" fmla="*/ 238850 h 593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27111" h="593852">
                <a:moveTo>
                  <a:pt x="0" y="593852"/>
                </a:moveTo>
                <a:cubicBezTo>
                  <a:pt x="27790" y="557097"/>
                  <a:pt x="55581" y="520342"/>
                  <a:pt x="96819" y="486276"/>
                </a:cubicBezTo>
                <a:cubicBezTo>
                  <a:pt x="138057" y="452210"/>
                  <a:pt x="202603" y="407386"/>
                  <a:pt x="247426" y="389457"/>
                </a:cubicBezTo>
                <a:cubicBezTo>
                  <a:pt x="292250" y="371527"/>
                  <a:pt x="338866" y="378699"/>
                  <a:pt x="365760" y="378699"/>
                </a:cubicBezTo>
                <a:cubicBezTo>
                  <a:pt x="392654" y="378699"/>
                  <a:pt x="371139" y="385871"/>
                  <a:pt x="408791" y="389457"/>
                </a:cubicBezTo>
                <a:cubicBezTo>
                  <a:pt x="446443" y="393043"/>
                  <a:pt x="548640" y="400215"/>
                  <a:pt x="591671" y="400215"/>
                </a:cubicBezTo>
                <a:cubicBezTo>
                  <a:pt x="634702" y="400215"/>
                  <a:pt x="623944" y="402008"/>
                  <a:pt x="666975" y="389457"/>
                </a:cubicBezTo>
                <a:cubicBezTo>
                  <a:pt x="710006" y="376906"/>
                  <a:pt x="783516" y="355391"/>
                  <a:pt x="849855" y="324911"/>
                </a:cubicBezTo>
                <a:cubicBezTo>
                  <a:pt x="916194" y="294431"/>
                  <a:pt x="986119" y="260365"/>
                  <a:pt x="1065008" y="206577"/>
                </a:cubicBezTo>
                <a:cubicBezTo>
                  <a:pt x="1143897" y="152789"/>
                  <a:pt x="1256852" y="18318"/>
                  <a:pt x="1323191" y="2182"/>
                </a:cubicBezTo>
                <a:cubicBezTo>
                  <a:pt x="1389530" y="-13954"/>
                  <a:pt x="1421802" y="63141"/>
                  <a:pt x="1463040" y="109758"/>
                </a:cubicBezTo>
                <a:cubicBezTo>
                  <a:pt x="1504278" y="156374"/>
                  <a:pt x="1570617" y="281881"/>
                  <a:pt x="1570617" y="281881"/>
                </a:cubicBezTo>
                <a:cubicBezTo>
                  <a:pt x="1606476" y="339255"/>
                  <a:pt x="1624405" y="445038"/>
                  <a:pt x="1678193" y="454003"/>
                </a:cubicBezTo>
                <a:cubicBezTo>
                  <a:pt x="1731981" y="462968"/>
                  <a:pt x="1835972" y="375114"/>
                  <a:pt x="1893346" y="335669"/>
                </a:cubicBezTo>
                <a:cubicBezTo>
                  <a:pt x="1950720" y="296224"/>
                  <a:pt x="2004508" y="233472"/>
                  <a:pt x="2022438" y="217335"/>
                </a:cubicBezTo>
                <a:cubicBezTo>
                  <a:pt x="2040368" y="201198"/>
                  <a:pt x="2000923" y="238850"/>
                  <a:pt x="2000923" y="238850"/>
                </a:cubicBezTo>
                <a:lnTo>
                  <a:pt x="2000923" y="238850"/>
                </a:lnTo>
              </a:path>
            </a:pathLst>
          </a:custGeom>
          <a:noFill/>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sp>
        <p:nvSpPr>
          <p:cNvPr id="22" name="Freeform 21"/>
          <p:cNvSpPr/>
          <p:nvPr/>
        </p:nvSpPr>
        <p:spPr>
          <a:xfrm>
            <a:off x="5570330" y="5473222"/>
            <a:ext cx="2053994" cy="1044478"/>
          </a:xfrm>
          <a:custGeom>
            <a:avLst/>
            <a:gdLst>
              <a:gd name="connsiteX0" fmla="*/ 0 w 1925619"/>
              <a:gd name="connsiteY0" fmla="*/ 677983 h 979198"/>
              <a:gd name="connsiteX1" fmla="*/ 118334 w 1925619"/>
              <a:gd name="connsiteY1" fmla="*/ 764045 h 979198"/>
              <a:gd name="connsiteX2" fmla="*/ 247426 w 1925619"/>
              <a:gd name="connsiteY2" fmla="*/ 796318 h 979198"/>
              <a:gd name="connsiteX3" fmla="*/ 441063 w 1925619"/>
              <a:gd name="connsiteY3" fmla="*/ 753287 h 979198"/>
              <a:gd name="connsiteX4" fmla="*/ 559398 w 1925619"/>
              <a:gd name="connsiteY4" fmla="*/ 710256 h 979198"/>
              <a:gd name="connsiteX5" fmla="*/ 634701 w 1925619"/>
              <a:gd name="connsiteY5" fmla="*/ 656468 h 979198"/>
              <a:gd name="connsiteX6" fmla="*/ 699247 w 1925619"/>
              <a:gd name="connsiteY6" fmla="*/ 516619 h 979198"/>
              <a:gd name="connsiteX7" fmla="*/ 796066 w 1925619"/>
              <a:gd name="connsiteY7" fmla="*/ 312223 h 979198"/>
              <a:gd name="connsiteX8" fmla="*/ 914400 w 1925619"/>
              <a:gd name="connsiteY8" fmla="*/ 54040 h 979198"/>
              <a:gd name="connsiteX9" fmla="*/ 978946 w 1925619"/>
              <a:gd name="connsiteY9" fmla="*/ 252 h 979198"/>
              <a:gd name="connsiteX10" fmla="*/ 1097280 w 1925619"/>
              <a:gd name="connsiteY10" fmla="*/ 32525 h 979198"/>
              <a:gd name="connsiteX11" fmla="*/ 1194099 w 1925619"/>
              <a:gd name="connsiteY11" fmla="*/ 118586 h 979198"/>
              <a:gd name="connsiteX12" fmla="*/ 1344706 w 1925619"/>
              <a:gd name="connsiteY12" fmla="*/ 333739 h 979198"/>
              <a:gd name="connsiteX13" fmla="*/ 1592132 w 1925619"/>
              <a:gd name="connsiteY13" fmla="*/ 645710 h 979198"/>
              <a:gd name="connsiteX14" fmla="*/ 1807285 w 1925619"/>
              <a:gd name="connsiteY14" fmla="*/ 860863 h 979198"/>
              <a:gd name="connsiteX15" fmla="*/ 1925619 w 1925619"/>
              <a:gd name="connsiteY15" fmla="*/ 979198 h 979198"/>
              <a:gd name="connsiteX16" fmla="*/ 1925619 w 1925619"/>
              <a:gd name="connsiteY16" fmla="*/ 979198 h 979198"/>
              <a:gd name="connsiteX17" fmla="*/ 1925619 w 1925619"/>
              <a:gd name="connsiteY17" fmla="*/ 979198 h 979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25619" h="979198">
                <a:moveTo>
                  <a:pt x="0" y="677983"/>
                </a:moveTo>
                <a:lnTo>
                  <a:pt x="118334" y="764045"/>
                </a:lnTo>
                <a:cubicBezTo>
                  <a:pt x="159572" y="783767"/>
                  <a:pt x="247426" y="796318"/>
                  <a:pt x="247426" y="796318"/>
                </a:cubicBezTo>
                <a:cubicBezTo>
                  <a:pt x="301214" y="794525"/>
                  <a:pt x="441063" y="753287"/>
                  <a:pt x="441063" y="753287"/>
                </a:cubicBezTo>
                <a:cubicBezTo>
                  <a:pt x="493058" y="738943"/>
                  <a:pt x="559398" y="710256"/>
                  <a:pt x="559398" y="710256"/>
                </a:cubicBezTo>
                <a:cubicBezTo>
                  <a:pt x="591671" y="694120"/>
                  <a:pt x="634701" y="656468"/>
                  <a:pt x="634701" y="656468"/>
                </a:cubicBezTo>
                <a:cubicBezTo>
                  <a:pt x="658009" y="624195"/>
                  <a:pt x="699247" y="516619"/>
                  <a:pt x="699247" y="516619"/>
                </a:cubicBezTo>
                <a:cubicBezTo>
                  <a:pt x="726141" y="459245"/>
                  <a:pt x="796066" y="312223"/>
                  <a:pt x="796066" y="312223"/>
                </a:cubicBezTo>
                <a:cubicBezTo>
                  <a:pt x="831925" y="235126"/>
                  <a:pt x="914400" y="54040"/>
                  <a:pt x="914400" y="54040"/>
                </a:cubicBezTo>
                <a:cubicBezTo>
                  <a:pt x="944880" y="2045"/>
                  <a:pt x="978946" y="252"/>
                  <a:pt x="978946" y="252"/>
                </a:cubicBezTo>
                <a:cubicBezTo>
                  <a:pt x="1009426" y="-3334"/>
                  <a:pt x="1097280" y="32525"/>
                  <a:pt x="1097280" y="32525"/>
                </a:cubicBezTo>
                <a:cubicBezTo>
                  <a:pt x="1133139" y="52247"/>
                  <a:pt x="1194099" y="118586"/>
                  <a:pt x="1194099" y="118586"/>
                </a:cubicBezTo>
                <a:cubicBezTo>
                  <a:pt x="1235337" y="168788"/>
                  <a:pt x="1344706" y="333739"/>
                  <a:pt x="1344706" y="333739"/>
                </a:cubicBezTo>
                <a:cubicBezTo>
                  <a:pt x="1411045" y="421593"/>
                  <a:pt x="1592132" y="645710"/>
                  <a:pt x="1592132" y="645710"/>
                </a:cubicBezTo>
                <a:cubicBezTo>
                  <a:pt x="1669229" y="733564"/>
                  <a:pt x="1807285" y="860863"/>
                  <a:pt x="1807285" y="860863"/>
                </a:cubicBezTo>
                <a:lnTo>
                  <a:pt x="1925619" y="979198"/>
                </a:lnTo>
                <a:lnTo>
                  <a:pt x="1925619" y="979198"/>
                </a:lnTo>
                <a:lnTo>
                  <a:pt x="1925619" y="979198"/>
                </a:lnTo>
              </a:path>
            </a:pathLst>
          </a:custGeom>
          <a:noFill/>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sp>
        <p:nvSpPr>
          <p:cNvPr id="25" name="Freeform 24"/>
          <p:cNvSpPr/>
          <p:nvPr/>
        </p:nvSpPr>
        <p:spPr>
          <a:xfrm>
            <a:off x="5696553" y="5685895"/>
            <a:ext cx="2053994" cy="740006"/>
          </a:xfrm>
          <a:custGeom>
            <a:avLst/>
            <a:gdLst>
              <a:gd name="connsiteX0" fmla="*/ 0 w 1925619"/>
              <a:gd name="connsiteY0" fmla="*/ 693756 h 693756"/>
              <a:gd name="connsiteX1" fmla="*/ 64546 w 1925619"/>
              <a:gd name="connsiteY1" fmla="*/ 457088 h 693756"/>
              <a:gd name="connsiteX2" fmla="*/ 139849 w 1925619"/>
              <a:gd name="connsiteY2" fmla="*/ 327996 h 693756"/>
              <a:gd name="connsiteX3" fmla="*/ 268941 w 1925619"/>
              <a:gd name="connsiteY3" fmla="*/ 349512 h 693756"/>
              <a:gd name="connsiteX4" fmla="*/ 387275 w 1925619"/>
              <a:gd name="connsiteY4" fmla="*/ 521634 h 693756"/>
              <a:gd name="connsiteX5" fmla="*/ 527125 w 1925619"/>
              <a:gd name="connsiteY5" fmla="*/ 596938 h 693756"/>
              <a:gd name="connsiteX6" fmla="*/ 656216 w 1925619"/>
              <a:gd name="connsiteY6" fmla="*/ 532392 h 693756"/>
              <a:gd name="connsiteX7" fmla="*/ 785308 w 1925619"/>
              <a:gd name="connsiteY7" fmla="*/ 155874 h 693756"/>
              <a:gd name="connsiteX8" fmla="*/ 871369 w 1925619"/>
              <a:gd name="connsiteY8" fmla="*/ 5267 h 693756"/>
              <a:gd name="connsiteX9" fmla="*/ 946673 w 1925619"/>
              <a:gd name="connsiteY9" fmla="*/ 37540 h 693756"/>
              <a:gd name="connsiteX10" fmla="*/ 957431 w 1925619"/>
              <a:gd name="connsiteY10" fmla="*/ 69813 h 693756"/>
              <a:gd name="connsiteX11" fmla="*/ 1194099 w 1925619"/>
              <a:gd name="connsiteY11" fmla="*/ 241935 h 693756"/>
              <a:gd name="connsiteX12" fmla="*/ 1290918 w 1925619"/>
              <a:gd name="connsiteY12" fmla="*/ 424815 h 693756"/>
              <a:gd name="connsiteX13" fmla="*/ 1473798 w 1925619"/>
              <a:gd name="connsiteY13" fmla="*/ 639968 h 693756"/>
              <a:gd name="connsiteX14" fmla="*/ 1764254 w 1925619"/>
              <a:gd name="connsiteY14" fmla="*/ 543149 h 693756"/>
              <a:gd name="connsiteX15" fmla="*/ 1925619 w 1925619"/>
              <a:gd name="connsiteY15" fmla="*/ 629210 h 693756"/>
              <a:gd name="connsiteX16" fmla="*/ 1925619 w 1925619"/>
              <a:gd name="connsiteY16" fmla="*/ 629210 h 69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25619" h="693756">
                <a:moveTo>
                  <a:pt x="0" y="693756"/>
                </a:moveTo>
                <a:cubicBezTo>
                  <a:pt x="20619" y="605902"/>
                  <a:pt x="41238" y="518048"/>
                  <a:pt x="64546" y="457088"/>
                </a:cubicBezTo>
                <a:cubicBezTo>
                  <a:pt x="87854" y="396128"/>
                  <a:pt x="105783" y="345925"/>
                  <a:pt x="139849" y="327996"/>
                </a:cubicBezTo>
                <a:cubicBezTo>
                  <a:pt x="173915" y="310067"/>
                  <a:pt x="227703" y="317239"/>
                  <a:pt x="268941" y="349512"/>
                </a:cubicBezTo>
                <a:cubicBezTo>
                  <a:pt x="310179" y="381785"/>
                  <a:pt x="344244" y="480396"/>
                  <a:pt x="387275" y="521634"/>
                </a:cubicBezTo>
                <a:cubicBezTo>
                  <a:pt x="430306" y="562872"/>
                  <a:pt x="482302" y="595145"/>
                  <a:pt x="527125" y="596938"/>
                </a:cubicBezTo>
                <a:cubicBezTo>
                  <a:pt x="571948" y="598731"/>
                  <a:pt x="613185" y="605903"/>
                  <a:pt x="656216" y="532392"/>
                </a:cubicBezTo>
                <a:cubicBezTo>
                  <a:pt x="699247" y="458881"/>
                  <a:pt x="749449" y="243728"/>
                  <a:pt x="785308" y="155874"/>
                </a:cubicBezTo>
                <a:cubicBezTo>
                  <a:pt x="821167" y="68020"/>
                  <a:pt x="844475" y="24989"/>
                  <a:pt x="871369" y="5267"/>
                </a:cubicBezTo>
                <a:cubicBezTo>
                  <a:pt x="898263" y="-14455"/>
                  <a:pt x="932329" y="26782"/>
                  <a:pt x="946673" y="37540"/>
                </a:cubicBezTo>
                <a:cubicBezTo>
                  <a:pt x="961017" y="48298"/>
                  <a:pt x="916193" y="35747"/>
                  <a:pt x="957431" y="69813"/>
                </a:cubicBezTo>
                <a:cubicBezTo>
                  <a:pt x="998669" y="103879"/>
                  <a:pt x="1138518" y="182768"/>
                  <a:pt x="1194099" y="241935"/>
                </a:cubicBezTo>
                <a:cubicBezTo>
                  <a:pt x="1249680" y="301102"/>
                  <a:pt x="1244302" y="358476"/>
                  <a:pt x="1290918" y="424815"/>
                </a:cubicBezTo>
                <a:cubicBezTo>
                  <a:pt x="1337535" y="491154"/>
                  <a:pt x="1394909" y="620246"/>
                  <a:pt x="1473798" y="639968"/>
                </a:cubicBezTo>
                <a:cubicBezTo>
                  <a:pt x="1552687" y="659690"/>
                  <a:pt x="1688951" y="544942"/>
                  <a:pt x="1764254" y="543149"/>
                </a:cubicBezTo>
                <a:cubicBezTo>
                  <a:pt x="1839557" y="541356"/>
                  <a:pt x="1925619" y="629210"/>
                  <a:pt x="1925619" y="629210"/>
                </a:cubicBezTo>
                <a:lnTo>
                  <a:pt x="1925619" y="629210"/>
                </a:lnTo>
              </a:path>
            </a:pathLst>
          </a:custGeom>
          <a:noFill/>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sp>
        <p:nvSpPr>
          <p:cNvPr id="26" name="Freeform 25"/>
          <p:cNvSpPr/>
          <p:nvPr/>
        </p:nvSpPr>
        <p:spPr>
          <a:xfrm>
            <a:off x="1841013" y="5713171"/>
            <a:ext cx="2214640" cy="655357"/>
          </a:xfrm>
          <a:custGeom>
            <a:avLst/>
            <a:gdLst>
              <a:gd name="connsiteX0" fmla="*/ 0 w 2076225"/>
              <a:gd name="connsiteY0" fmla="*/ 614397 h 614397"/>
              <a:gd name="connsiteX1" fmla="*/ 150607 w 2076225"/>
              <a:gd name="connsiteY1" fmla="*/ 549851 h 614397"/>
              <a:gd name="connsiteX2" fmla="*/ 344244 w 2076225"/>
              <a:gd name="connsiteY2" fmla="*/ 431517 h 614397"/>
              <a:gd name="connsiteX3" fmla="*/ 527124 w 2076225"/>
              <a:gd name="connsiteY3" fmla="*/ 366971 h 614397"/>
              <a:gd name="connsiteX4" fmla="*/ 785308 w 2076225"/>
              <a:gd name="connsiteY4" fmla="*/ 366971 h 614397"/>
              <a:gd name="connsiteX5" fmla="*/ 1129553 w 2076225"/>
              <a:gd name="connsiteY5" fmla="*/ 205607 h 614397"/>
              <a:gd name="connsiteX6" fmla="*/ 1387736 w 2076225"/>
              <a:gd name="connsiteY6" fmla="*/ 1211 h 614397"/>
              <a:gd name="connsiteX7" fmla="*/ 1506070 w 2076225"/>
              <a:gd name="connsiteY7" fmla="*/ 130303 h 614397"/>
              <a:gd name="connsiteX8" fmla="*/ 1667435 w 2076225"/>
              <a:gd name="connsiteY8" fmla="*/ 323941 h 614397"/>
              <a:gd name="connsiteX9" fmla="*/ 1785769 w 2076225"/>
              <a:gd name="connsiteY9" fmla="*/ 463790 h 614397"/>
              <a:gd name="connsiteX10" fmla="*/ 1947134 w 2076225"/>
              <a:gd name="connsiteY10" fmla="*/ 410002 h 614397"/>
              <a:gd name="connsiteX11" fmla="*/ 2054710 w 2076225"/>
              <a:gd name="connsiteY11" fmla="*/ 270152 h 614397"/>
              <a:gd name="connsiteX12" fmla="*/ 2076225 w 2076225"/>
              <a:gd name="connsiteY12" fmla="*/ 259395 h 614397"/>
              <a:gd name="connsiteX13" fmla="*/ 2076225 w 2076225"/>
              <a:gd name="connsiteY13" fmla="*/ 259395 h 614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76225" h="614397">
                <a:moveTo>
                  <a:pt x="0" y="614397"/>
                </a:moveTo>
                <a:cubicBezTo>
                  <a:pt x="46616" y="597364"/>
                  <a:pt x="93233" y="580331"/>
                  <a:pt x="150607" y="549851"/>
                </a:cubicBezTo>
                <a:cubicBezTo>
                  <a:pt x="207981" y="519371"/>
                  <a:pt x="281491" y="461997"/>
                  <a:pt x="344244" y="431517"/>
                </a:cubicBezTo>
                <a:cubicBezTo>
                  <a:pt x="406997" y="401037"/>
                  <a:pt x="453613" y="377729"/>
                  <a:pt x="527124" y="366971"/>
                </a:cubicBezTo>
                <a:cubicBezTo>
                  <a:pt x="600635" y="356213"/>
                  <a:pt x="684903" y="393865"/>
                  <a:pt x="785308" y="366971"/>
                </a:cubicBezTo>
                <a:cubicBezTo>
                  <a:pt x="885713" y="340077"/>
                  <a:pt x="1029148" y="266567"/>
                  <a:pt x="1129553" y="205607"/>
                </a:cubicBezTo>
                <a:cubicBezTo>
                  <a:pt x="1229958" y="144647"/>
                  <a:pt x="1324983" y="13762"/>
                  <a:pt x="1387736" y="1211"/>
                </a:cubicBezTo>
                <a:cubicBezTo>
                  <a:pt x="1450489" y="-11340"/>
                  <a:pt x="1459454" y="76515"/>
                  <a:pt x="1506070" y="130303"/>
                </a:cubicBezTo>
                <a:cubicBezTo>
                  <a:pt x="1552687" y="184091"/>
                  <a:pt x="1620819" y="268360"/>
                  <a:pt x="1667435" y="323941"/>
                </a:cubicBezTo>
                <a:cubicBezTo>
                  <a:pt x="1714051" y="379522"/>
                  <a:pt x="1739153" y="449447"/>
                  <a:pt x="1785769" y="463790"/>
                </a:cubicBezTo>
                <a:cubicBezTo>
                  <a:pt x="1832385" y="478133"/>
                  <a:pt x="1902311" y="442275"/>
                  <a:pt x="1947134" y="410002"/>
                </a:cubicBezTo>
                <a:cubicBezTo>
                  <a:pt x="1991957" y="377729"/>
                  <a:pt x="2033195" y="295253"/>
                  <a:pt x="2054710" y="270152"/>
                </a:cubicBezTo>
                <a:cubicBezTo>
                  <a:pt x="2076225" y="245051"/>
                  <a:pt x="2076225" y="259395"/>
                  <a:pt x="2076225" y="259395"/>
                </a:cubicBezTo>
                <a:lnTo>
                  <a:pt x="2076225" y="259395"/>
                </a:lnTo>
              </a:path>
            </a:pathLst>
          </a:custGeom>
          <a:noFill/>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sp>
        <p:nvSpPr>
          <p:cNvPr id="27" name="Freeform 26"/>
          <p:cNvSpPr/>
          <p:nvPr/>
        </p:nvSpPr>
        <p:spPr>
          <a:xfrm>
            <a:off x="5547381" y="5595029"/>
            <a:ext cx="2065468" cy="498103"/>
          </a:xfrm>
          <a:custGeom>
            <a:avLst/>
            <a:gdLst>
              <a:gd name="connsiteX0" fmla="*/ 0 w 1936376"/>
              <a:gd name="connsiteY0" fmla="*/ 155000 h 466972"/>
              <a:gd name="connsiteX1" fmla="*/ 215153 w 1936376"/>
              <a:gd name="connsiteY1" fmla="*/ 273334 h 466972"/>
              <a:gd name="connsiteX2" fmla="*/ 451821 w 1936376"/>
              <a:gd name="connsiteY2" fmla="*/ 273334 h 466972"/>
              <a:gd name="connsiteX3" fmla="*/ 634701 w 1936376"/>
              <a:gd name="connsiteY3" fmla="*/ 251819 h 466972"/>
              <a:gd name="connsiteX4" fmla="*/ 839096 w 1936376"/>
              <a:gd name="connsiteY4" fmla="*/ 165757 h 466972"/>
              <a:gd name="connsiteX5" fmla="*/ 1000461 w 1936376"/>
              <a:gd name="connsiteY5" fmla="*/ 15150 h 466972"/>
              <a:gd name="connsiteX6" fmla="*/ 1151068 w 1936376"/>
              <a:gd name="connsiteY6" fmla="*/ 25908 h 466972"/>
              <a:gd name="connsiteX7" fmla="*/ 1441524 w 1936376"/>
              <a:gd name="connsiteY7" fmla="*/ 198030 h 466972"/>
              <a:gd name="connsiteX8" fmla="*/ 1785769 w 1936376"/>
              <a:gd name="connsiteY8" fmla="*/ 294849 h 466972"/>
              <a:gd name="connsiteX9" fmla="*/ 1850315 w 1936376"/>
              <a:gd name="connsiteY9" fmla="*/ 316365 h 466972"/>
              <a:gd name="connsiteX10" fmla="*/ 1850315 w 1936376"/>
              <a:gd name="connsiteY10" fmla="*/ 316365 h 466972"/>
              <a:gd name="connsiteX11" fmla="*/ 1914861 w 1936376"/>
              <a:gd name="connsiteY11" fmla="*/ 423941 h 466972"/>
              <a:gd name="connsiteX12" fmla="*/ 1936376 w 1936376"/>
              <a:gd name="connsiteY12" fmla="*/ 466972 h 466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6376" h="466972">
                <a:moveTo>
                  <a:pt x="0" y="155000"/>
                </a:moveTo>
                <a:cubicBezTo>
                  <a:pt x="69925" y="204306"/>
                  <a:pt x="139850" y="253612"/>
                  <a:pt x="215153" y="273334"/>
                </a:cubicBezTo>
                <a:cubicBezTo>
                  <a:pt x="290457" y="293056"/>
                  <a:pt x="381896" y="276920"/>
                  <a:pt x="451821" y="273334"/>
                </a:cubicBezTo>
                <a:cubicBezTo>
                  <a:pt x="521746" y="269748"/>
                  <a:pt x="570155" y="269748"/>
                  <a:pt x="634701" y="251819"/>
                </a:cubicBezTo>
                <a:cubicBezTo>
                  <a:pt x="699247" y="233890"/>
                  <a:pt x="778136" y="205202"/>
                  <a:pt x="839096" y="165757"/>
                </a:cubicBezTo>
                <a:cubicBezTo>
                  <a:pt x="900056" y="126312"/>
                  <a:pt x="948466" y="38458"/>
                  <a:pt x="1000461" y="15150"/>
                </a:cubicBezTo>
                <a:cubicBezTo>
                  <a:pt x="1052456" y="-8158"/>
                  <a:pt x="1077558" y="-4572"/>
                  <a:pt x="1151068" y="25908"/>
                </a:cubicBezTo>
                <a:cubicBezTo>
                  <a:pt x="1224578" y="56388"/>
                  <a:pt x="1335741" y="153207"/>
                  <a:pt x="1441524" y="198030"/>
                </a:cubicBezTo>
                <a:cubicBezTo>
                  <a:pt x="1547307" y="242853"/>
                  <a:pt x="1717637" y="275126"/>
                  <a:pt x="1785769" y="294849"/>
                </a:cubicBezTo>
                <a:cubicBezTo>
                  <a:pt x="1853901" y="314572"/>
                  <a:pt x="1850315" y="316365"/>
                  <a:pt x="1850315" y="316365"/>
                </a:cubicBezTo>
                <a:lnTo>
                  <a:pt x="1850315" y="316365"/>
                </a:lnTo>
                <a:cubicBezTo>
                  <a:pt x="1861073" y="334294"/>
                  <a:pt x="1900517" y="398840"/>
                  <a:pt x="1914861" y="423941"/>
                </a:cubicBezTo>
                <a:cubicBezTo>
                  <a:pt x="1929205" y="449042"/>
                  <a:pt x="1936376" y="466972"/>
                  <a:pt x="1936376" y="466972"/>
                </a:cubicBezTo>
              </a:path>
            </a:pathLst>
          </a:custGeom>
          <a:noFill/>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sp>
        <p:nvSpPr>
          <p:cNvPr id="28" name="Freeform 27"/>
          <p:cNvSpPr/>
          <p:nvPr/>
        </p:nvSpPr>
        <p:spPr>
          <a:xfrm>
            <a:off x="1898387" y="5700654"/>
            <a:ext cx="2214641" cy="725247"/>
          </a:xfrm>
          <a:custGeom>
            <a:avLst/>
            <a:gdLst>
              <a:gd name="connsiteX0" fmla="*/ 0 w 2076226"/>
              <a:gd name="connsiteY0" fmla="*/ 679919 h 679919"/>
              <a:gd name="connsiteX1" fmla="*/ 161365 w 2076226"/>
              <a:gd name="connsiteY1" fmla="*/ 615373 h 679919"/>
              <a:gd name="connsiteX2" fmla="*/ 527125 w 2076226"/>
              <a:gd name="connsiteY2" fmla="*/ 464766 h 679919"/>
              <a:gd name="connsiteX3" fmla="*/ 785308 w 2076226"/>
              <a:gd name="connsiteY3" fmla="*/ 367948 h 679919"/>
              <a:gd name="connsiteX4" fmla="*/ 1054249 w 2076226"/>
              <a:gd name="connsiteY4" fmla="*/ 228098 h 679919"/>
              <a:gd name="connsiteX5" fmla="*/ 1258645 w 2076226"/>
              <a:gd name="connsiteY5" fmla="*/ 55976 h 679919"/>
              <a:gd name="connsiteX6" fmla="*/ 1333948 w 2076226"/>
              <a:gd name="connsiteY6" fmla="*/ 2188 h 679919"/>
              <a:gd name="connsiteX7" fmla="*/ 1430767 w 2076226"/>
              <a:gd name="connsiteY7" fmla="*/ 23703 h 679919"/>
              <a:gd name="connsiteX8" fmla="*/ 1538343 w 2076226"/>
              <a:gd name="connsiteY8" fmla="*/ 142037 h 679919"/>
              <a:gd name="connsiteX9" fmla="*/ 1570616 w 2076226"/>
              <a:gd name="connsiteY9" fmla="*/ 206583 h 679919"/>
              <a:gd name="connsiteX10" fmla="*/ 1678193 w 2076226"/>
              <a:gd name="connsiteY10" fmla="*/ 346432 h 679919"/>
              <a:gd name="connsiteX11" fmla="*/ 1807285 w 2076226"/>
              <a:gd name="connsiteY11" fmla="*/ 421736 h 679919"/>
              <a:gd name="connsiteX12" fmla="*/ 1871830 w 2076226"/>
              <a:gd name="connsiteY12" fmla="*/ 486282 h 679919"/>
              <a:gd name="connsiteX13" fmla="*/ 2000922 w 2076226"/>
              <a:gd name="connsiteY13" fmla="*/ 324917 h 679919"/>
              <a:gd name="connsiteX14" fmla="*/ 1979407 w 2076226"/>
              <a:gd name="connsiteY14" fmla="*/ 228098 h 679919"/>
              <a:gd name="connsiteX15" fmla="*/ 2076226 w 2076226"/>
              <a:gd name="connsiteY15" fmla="*/ 174310 h 679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76226" h="679919">
                <a:moveTo>
                  <a:pt x="0" y="679919"/>
                </a:moveTo>
                <a:lnTo>
                  <a:pt x="161365" y="615373"/>
                </a:lnTo>
                <a:lnTo>
                  <a:pt x="527125" y="464766"/>
                </a:lnTo>
                <a:cubicBezTo>
                  <a:pt x="631116" y="423528"/>
                  <a:pt x="697454" y="407393"/>
                  <a:pt x="785308" y="367948"/>
                </a:cubicBezTo>
                <a:cubicBezTo>
                  <a:pt x="873162" y="328503"/>
                  <a:pt x="975360" y="280093"/>
                  <a:pt x="1054249" y="228098"/>
                </a:cubicBezTo>
                <a:cubicBezTo>
                  <a:pt x="1133138" y="176103"/>
                  <a:pt x="1212029" y="93628"/>
                  <a:pt x="1258645" y="55976"/>
                </a:cubicBezTo>
                <a:cubicBezTo>
                  <a:pt x="1305261" y="18324"/>
                  <a:pt x="1305261" y="7567"/>
                  <a:pt x="1333948" y="2188"/>
                </a:cubicBezTo>
                <a:cubicBezTo>
                  <a:pt x="1362635" y="-3191"/>
                  <a:pt x="1396701" y="395"/>
                  <a:pt x="1430767" y="23703"/>
                </a:cubicBezTo>
                <a:cubicBezTo>
                  <a:pt x="1464833" y="47011"/>
                  <a:pt x="1515035" y="111557"/>
                  <a:pt x="1538343" y="142037"/>
                </a:cubicBezTo>
                <a:cubicBezTo>
                  <a:pt x="1561651" y="172517"/>
                  <a:pt x="1547308" y="172517"/>
                  <a:pt x="1570616" y="206583"/>
                </a:cubicBezTo>
                <a:cubicBezTo>
                  <a:pt x="1593924" y="240649"/>
                  <a:pt x="1638748" y="310573"/>
                  <a:pt x="1678193" y="346432"/>
                </a:cubicBezTo>
                <a:cubicBezTo>
                  <a:pt x="1717638" y="382291"/>
                  <a:pt x="1775012" y="398428"/>
                  <a:pt x="1807285" y="421736"/>
                </a:cubicBezTo>
                <a:cubicBezTo>
                  <a:pt x="1839558" y="445044"/>
                  <a:pt x="1839557" y="502418"/>
                  <a:pt x="1871830" y="486282"/>
                </a:cubicBezTo>
                <a:cubicBezTo>
                  <a:pt x="1904103" y="470146"/>
                  <a:pt x="1982992" y="367948"/>
                  <a:pt x="2000922" y="324917"/>
                </a:cubicBezTo>
                <a:cubicBezTo>
                  <a:pt x="2018852" y="281886"/>
                  <a:pt x="1966856" y="253199"/>
                  <a:pt x="1979407" y="228098"/>
                </a:cubicBezTo>
                <a:cubicBezTo>
                  <a:pt x="1991958" y="202997"/>
                  <a:pt x="2076226" y="174310"/>
                  <a:pt x="2076226" y="174310"/>
                </a:cubicBezTo>
              </a:path>
            </a:pathLst>
          </a:custGeom>
          <a:noFill/>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sp>
        <p:nvSpPr>
          <p:cNvPr id="29" name="Freeform 28"/>
          <p:cNvSpPr/>
          <p:nvPr/>
        </p:nvSpPr>
        <p:spPr>
          <a:xfrm>
            <a:off x="5673604" y="5542341"/>
            <a:ext cx="1871245" cy="1055683"/>
          </a:xfrm>
          <a:custGeom>
            <a:avLst/>
            <a:gdLst>
              <a:gd name="connsiteX0" fmla="*/ 0 w 1754292"/>
              <a:gd name="connsiteY0" fmla="*/ 989703 h 989703"/>
              <a:gd name="connsiteX1" fmla="*/ 182880 w 1754292"/>
              <a:gd name="connsiteY1" fmla="*/ 903642 h 989703"/>
              <a:gd name="connsiteX2" fmla="*/ 333487 w 1754292"/>
              <a:gd name="connsiteY2" fmla="*/ 634701 h 989703"/>
              <a:gd name="connsiteX3" fmla="*/ 494851 w 1754292"/>
              <a:gd name="connsiteY3" fmla="*/ 441063 h 989703"/>
              <a:gd name="connsiteX4" fmla="*/ 570155 w 1754292"/>
              <a:gd name="connsiteY4" fmla="*/ 204395 h 989703"/>
              <a:gd name="connsiteX5" fmla="*/ 666974 w 1754292"/>
              <a:gd name="connsiteY5" fmla="*/ 43030 h 989703"/>
              <a:gd name="connsiteX6" fmla="*/ 753035 w 1754292"/>
              <a:gd name="connsiteY6" fmla="*/ 0 h 989703"/>
              <a:gd name="connsiteX7" fmla="*/ 892884 w 1754292"/>
              <a:gd name="connsiteY7" fmla="*/ 43030 h 989703"/>
              <a:gd name="connsiteX8" fmla="*/ 1097280 w 1754292"/>
              <a:gd name="connsiteY8" fmla="*/ 86061 h 989703"/>
              <a:gd name="connsiteX9" fmla="*/ 1398494 w 1754292"/>
              <a:gd name="connsiteY9" fmla="*/ 290456 h 989703"/>
              <a:gd name="connsiteX10" fmla="*/ 1570616 w 1754292"/>
              <a:gd name="connsiteY10" fmla="*/ 376517 h 989703"/>
              <a:gd name="connsiteX11" fmla="*/ 1645920 w 1754292"/>
              <a:gd name="connsiteY11" fmla="*/ 441063 h 989703"/>
              <a:gd name="connsiteX12" fmla="*/ 1742739 w 1754292"/>
              <a:gd name="connsiteY12" fmla="*/ 516367 h 989703"/>
              <a:gd name="connsiteX13" fmla="*/ 1753496 w 1754292"/>
              <a:gd name="connsiteY13" fmla="*/ 548640 h 989703"/>
              <a:gd name="connsiteX14" fmla="*/ 1753496 w 1754292"/>
              <a:gd name="connsiteY14" fmla="*/ 559397 h 989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54292" h="989703">
                <a:moveTo>
                  <a:pt x="0" y="989703"/>
                </a:moveTo>
                <a:cubicBezTo>
                  <a:pt x="63649" y="976256"/>
                  <a:pt x="127299" y="962809"/>
                  <a:pt x="182880" y="903642"/>
                </a:cubicBezTo>
                <a:cubicBezTo>
                  <a:pt x="238461" y="844475"/>
                  <a:pt x="281492" y="711797"/>
                  <a:pt x="333487" y="634701"/>
                </a:cubicBezTo>
                <a:cubicBezTo>
                  <a:pt x="385482" y="557604"/>
                  <a:pt x="455406" y="512781"/>
                  <a:pt x="494851" y="441063"/>
                </a:cubicBezTo>
                <a:cubicBezTo>
                  <a:pt x="534296" y="369345"/>
                  <a:pt x="541468" y="270734"/>
                  <a:pt x="570155" y="204395"/>
                </a:cubicBezTo>
                <a:cubicBezTo>
                  <a:pt x="598842" y="138056"/>
                  <a:pt x="636494" y="77096"/>
                  <a:pt x="666974" y="43030"/>
                </a:cubicBezTo>
                <a:cubicBezTo>
                  <a:pt x="697454" y="8964"/>
                  <a:pt x="715383" y="0"/>
                  <a:pt x="753035" y="0"/>
                </a:cubicBezTo>
                <a:cubicBezTo>
                  <a:pt x="790687" y="0"/>
                  <a:pt x="835510" y="28687"/>
                  <a:pt x="892884" y="43030"/>
                </a:cubicBezTo>
                <a:cubicBezTo>
                  <a:pt x="950258" y="57373"/>
                  <a:pt x="1013012" y="44823"/>
                  <a:pt x="1097280" y="86061"/>
                </a:cubicBezTo>
                <a:cubicBezTo>
                  <a:pt x="1181548" y="127299"/>
                  <a:pt x="1319605" y="242047"/>
                  <a:pt x="1398494" y="290456"/>
                </a:cubicBezTo>
                <a:cubicBezTo>
                  <a:pt x="1477383" y="338865"/>
                  <a:pt x="1529378" y="351416"/>
                  <a:pt x="1570616" y="376517"/>
                </a:cubicBezTo>
                <a:cubicBezTo>
                  <a:pt x="1611854" y="401618"/>
                  <a:pt x="1617233" y="417755"/>
                  <a:pt x="1645920" y="441063"/>
                </a:cubicBezTo>
                <a:cubicBezTo>
                  <a:pt x="1674607" y="464371"/>
                  <a:pt x="1724810" y="498438"/>
                  <a:pt x="1742739" y="516367"/>
                </a:cubicBezTo>
                <a:cubicBezTo>
                  <a:pt x="1760668" y="534296"/>
                  <a:pt x="1751703" y="541468"/>
                  <a:pt x="1753496" y="548640"/>
                </a:cubicBezTo>
                <a:cubicBezTo>
                  <a:pt x="1755289" y="555812"/>
                  <a:pt x="1753496" y="559397"/>
                  <a:pt x="1753496" y="559397"/>
                </a:cubicBezTo>
              </a:path>
            </a:pathLst>
          </a:custGeom>
          <a:noFill/>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sp>
        <p:nvSpPr>
          <p:cNvPr id="2" name="TextBox 1"/>
          <p:cNvSpPr txBox="1"/>
          <p:nvPr/>
        </p:nvSpPr>
        <p:spPr>
          <a:xfrm>
            <a:off x="1760689" y="6912334"/>
            <a:ext cx="6010492" cy="387798"/>
          </a:xfrm>
          <a:prstGeom prst="rect">
            <a:avLst/>
          </a:prstGeom>
          <a:noFill/>
        </p:spPr>
        <p:txBody>
          <a:bodyPr wrap="none" rtlCol="0">
            <a:spAutoFit/>
          </a:bodyPr>
          <a:lstStyle/>
          <a:p>
            <a:pPr defTabSz="487695" fontAlgn="base">
              <a:spcBef>
                <a:spcPct val="0"/>
              </a:spcBef>
              <a:spcAft>
                <a:spcPct val="0"/>
              </a:spcAft>
            </a:pPr>
            <a:r>
              <a:rPr lang="en-US" sz="1920" dirty="0">
                <a:solidFill>
                  <a:srgbClr val="002060"/>
                </a:solidFill>
                <a:ea typeface="ＭＳ Ｐゴシック" charset="-128"/>
              </a:rPr>
              <a:t>Coexpressed genes                                  Collaborative  genes</a:t>
            </a:r>
            <a:endParaRPr lang="en-US" sz="1920" dirty="0">
              <a:solidFill>
                <a:srgbClr val="002060"/>
              </a:solidFill>
              <a:ea typeface="ＭＳ Ｐゴシック" charset="-128"/>
            </a:endParaRPr>
          </a:p>
        </p:txBody>
      </p:sp>
    </p:spTree>
    <p:extLst>
      <p:ext uri="{BB962C8B-B14F-4D97-AF65-F5344CB8AC3E}">
        <p14:creationId xmlns:p14="http://schemas.microsoft.com/office/powerpoint/2010/main" val="20579597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 Box 4"/>
          <p:cNvSpPr txBox="1">
            <a:spLocks noChangeArrowheads="1"/>
          </p:cNvSpPr>
          <p:nvPr/>
        </p:nvSpPr>
        <p:spPr bwMode="auto">
          <a:xfrm>
            <a:off x="1618188" y="104624"/>
            <a:ext cx="7346883" cy="5520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fontAlgn="base" hangingPunct="0">
              <a:spcBef>
                <a:spcPct val="0"/>
              </a:spcBef>
              <a:spcAft>
                <a:spcPct val="0"/>
              </a:spcAft>
              <a:defRPr/>
            </a:pPr>
            <a:r>
              <a:rPr lang="en-US" sz="2560" b="1" dirty="0">
                <a:solidFill>
                  <a:srgbClr val="000000"/>
                </a:solidFill>
                <a:latin typeface="Arial" charset="0"/>
                <a:cs typeface="ＭＳ Ｐゴシック" charset="0"/>
              </a:rPr>
              <a:t>     </a:t>
            </a:r>
            <a:r>
              <a:rPr lang="en-US" sz="2987" b="1" dirty="0">
                <a:latin typeface="Arial" charset="0"/>
                <a:cs typeface="ＭＳ Ｐゴシック" charset="0"/>
              </a:rPr>
              <a:t>Genome-wide coexpression analysis</a:t>
            </a:r>
          </a:p>
        </p:txBody>
      </p:sp>
      <p:sp>
        <p:nvSpPr>
          <p:cNvPr id="4" name="Text Box 638"/>
          <p:cNvSpPr txBox="1">
            <a:spLocks noChangeArrowheads="1"/>
          </p:cNvSpPr>
          <p:nvPr/>
        </p:nvSpPr>
        <p:spPr bwMode="auto">
          <a:xfrm>
            <a:off x="8749294" y="5770880"/>
            <a:ext cx="1628972" cy="107702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fontAlgn="base" hangingPunct="0">
              <a:spcBef>
                <a:spcPct val="0"/>
              </a:spcBef>
              <a:spcAft>
                <a:spcPct val="0"/>
              </a:spcAft>
              <a:defRPr/>
            </a:pPr>
            <a:r>
              <a:rPr lang="en-US" sz="2133" dirty="0">
                <a:solidFill>
                  <a:srgbClr val="000000"/>
                </a:solidFill>
                <a:latin typeface="Arial" charset="0"/>
                <a:cs typeface="ＭＳ Ｐゴシック" charset="0"/>
              </a:rPr>
              <a:t>Descending</a:t>
            </a:r>
          </a:p>
          <a:p>
            <a:pPr eaLnBrk="0" fontAlgn="base" hangingPunct="0">
              <a:spcBef>
                <a:spcPct val="0"/>
              </a:spcBef>
              <a:spcAft>
                <a:spcPct val="0"/>
              </a:spcAft>
              <a:defRPr/>
            </a:pPr>
            <a:r>
              <a:rPr lang="en-US" sz="2133" dirty="0">
                <a:solidFill>
                  <a:srgbClr val="000000"/>
                </a:solidFill>
                <a:latin typeface="Arial" charset="0"/>
                <a:cs typeface="ＭＳ Ｐゴシック" charset="0"/>
              </a:rPr>
              <a:t>Association</a:t>
            </a:r>
          </a:p>
          <a:p>
            <a:pPr eaLnBrk="0" fontAlgn="base" hangingPunct="0">
              <a:spcBef>
                <a:spcPct val="0"/>
              </a:spcBef>
              <a:spcAft>
                <a:spcPct val="0"/>
              </a:spcAft>
              <a:defRPr/>
            </a:pPr>
            <a:r>
              <a:rPr lang="en-US" sz="2133" dirty="0">
                <a:solidFill>
                  <a:srgbClr val="000000"/>
                </a:solidFill>
                <a:latin typeface="Arial" charset="0"/>
                <a:cs typeface="ＭＳ Ｐゴシック" charset="0"/>
              </a:rPr>
              <a:t>strength</a:t>
            </a:r>
          </a:p>
        </p:txBody>
      </p:sp>
      <p:sp>
        <p:nvSpPr>
          <p:cNvPr id="5" name="Rectangle 639"/>
          <p:cNvSpPr>
            <a:spLocks noChangeArrowheads="1"/>
          </p:cNvSpPr>
          <p:nvPr/>
        </p:nvSpPr>
        <p:spPr bwMode="auto">
          <a:xfrm>
            <a:off x="1274921" y="972277"/>
            <a:ext cx="8290560" cy="721056"/>
          </a:xfrm>
          <a:prstGeom prst="rect">
            <a:avLst/>
          </a:prstGeom>
          <a:solidFill>
            <a:srgbClr val="FFFF99"/>
          </a:solidFill>
          <a:ln w="127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6" name="Oval 270"/>
          <p:cNvSpPr>
            <a:spLocks noChangeArrowheads="1"/>
          </p:cNvSpPr>
          <p:nvPr/>
        </p:nvSpPr>
        <p:spPr bwMode="auto">
          <a:xfrm>
            <a:off x="2949997"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7" name="Oval 271"/>
          <p:cNvSpPr>
            <a:spLocks noChangeArrowheads="1"/>
          </p:cNvSpPr>
          <p:nvPr/>
        </p:nvSpPr>
        <p:spPr bwMode="auto">
          <a:xfrm>
            <a:off x="3508428" y="1419014"/>
            <a:ext cx="147319"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8" name="Oval 366"/>
          <p:cNvSpPr>
            <a:spLocks noChangeArrowheads="1"/>
          </p:cNvSpPr>
          <p:nvPr/>
        </p:nvSpPr>
        <p:spPr bwMode="auto">
          <a:xfrm>
            <a:off x="4051988" y="1419014"/>
            <a:ext cx="147321"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9" name="Oval 367"/>
          <p:cNvSpPr>
            <a:spLocks noChangeArrowheads="1"/>
          </p:cNvSpPr>
          <p:nvPr/>
        </p:nvSpPr>
        <p:spPr bwMode="auto">
          <a:xfrm>
            <a:off x="4497335" y="1419014"/>
            <a:ext cx="147319"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0" name="Oval 490"/>
          <p:cNvSpPr>
            <a:spLocks noChangeArrowheads="1"/>
          </p:cNvSpPr>
          <p:nvPr/>
        </p:nvSpPr>
        <p:spPr bwMode="auto">
          <a:xfrm>
            <a:off x="4908815"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1" name="Oval 491"/>
          <p:cNvSpPr>
            <a:spLocks noChangeArrowheads="1"/>
          </p:cNvSpPr>
          <p:nvPr/>
        </p:nvSpPr>
        <p:spPr bwMode="auto">
          <a:xfrm>
            <a:off x="5354162" y="1419014"/>
            <a:ext cx="147319"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2" name="Oval 521"/>
          <p:cNvSpPr>
            <a:spLocks noChangeArrowheads="1"/>
          </p:cNvSpPr>
          <p:nvPr/>
        </p:nvSpPr>
        <p:spPr bwMode="auto">
          <a:xfrm>
            <a:off x="5725001" y="1419014"/>
            <a:ext cx="147321"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3" name="Oval 522"/>
          <p:cNvSpPr>
            <a:spLocks noChangeArrowheads="1"/>
          </p:cNvSpPr>
          <p:nvPr/>
        </p:nvSpPr>
        <p:spPr bwMode="auto">
          <a:xfrm>
            <a:off x="6168655"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4" name="Oval 552"/>
          <p:cNvSpPr>
            <a:spLocks noChangeArrowheads="1"/>
          </p:cNvSpPr>
          <p:nvPr/>
        </p:nvSpPr>
        <p:spPr bwMode="auto">
          <a:xfrm>
            <a:off x="6622468"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5" name="Oval 553"/>
          <p:cNvSpPr>
            <a:spLocks noChangeArrowheads="1"/>
          </p:cNvSpPr>
          <p:nvPr/>
        </p:nvSpPr>
        <p:spPr bwMode="auto">
          <a:xfrm>
            <a:off x="7067815" y="1419014"/>
            <a:ext cx="147319"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6" name="Oval 583"/>
          <p:cNvSpPr>
            <a:spLocks noChangeArrowheads="1"/>
          </p:cNvSpPr>
          <p:nvPr/>
        </p:nvSpPr>
        <p:spPr bwMode="auto">
          <a:xfrm>
            <a:off x="7545335"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7" name="Oval 584"/>
          <p:cNvSpPr>
            <a:spLocks noChangeArrowheads="1"/>
          </p:cNvSpPr>
          <p:nvPr/>
        </p:nvSpPr>
        <p:spPr bwMode="auto">
          <a:xfrm>
            <a:off x="7990681" y="1419014"/>
            <a:ext cx="147321"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8" name="Oval 614"/>
          <p:cNvSpPr>
            <a:spLocks noChangeArrowheads="1"/>
          </p:cNvSpPr>
          <p:nvPr/>
        </p:nvSpPr>
        <p:spPr bwMode="auto">
          <a:xfrm>
            <a:off x="8468201"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9" name="Oval 615"/>
          <p:cNvSpPr>
            <a:spLocks noChangeArrowheads="1"/>
          </p:cNvSpPr>
          <p:nvPr/>
        </p:nvSpPr>
        <p:spPr bwMode="auto">
          <a:xfrm>
            <a:off x="8913548" y="1419014"/>
            <a:ext cx="147319"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2" name="Line 636"/>
          <p:cNvSpPr>
            <a:spLocks noChangeShapeType="1"/>
          </p:cNvSpPr>
          <p:nvPr/>
        </p:nvSpPr>
        <p:spPr bwMode="auto">
          <a:xfrm flipH="1">
            <a:off x="9321641" y="1788160"/>
            <a:ext cx="81280" cy="3657600"/>
          </a:xfrm>
          <a:prstGeom prst="line">
            <a:avLst/>
          </a:prstGeom>
          <a:noFill/>
          <a:ln w="762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4" name="Oval 239"/>
          <p:cNvSpPr>
            <a:spLocks noChangeArrowheads="1"/>
          </p:cNvSpPr>
          <p:nvPr/>
        </p:nvSpPr>
        <p:spPr bwMode="auto">
          <a:xfrm>
            <a:off x="2933064" y="178169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5" name="Oval 256"/>
          <p:cNvSpPr>
            <a:spLocks noChangeArrowheads="1"/>
          </p:cNvSpPr>
          <p:nvPr/>
        </p:nvSpPr>
        <p:spPr bwMode="auto">
          <a:xfrm>
            <a:off x="3491495" y="2073231"/>
            <a:ext cx="147321" cy="96237"/>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6" name="Oval 257"/>
          <p:cNvSpPr>
            <a:spLocks noChangeArrowheads="1"/>
          </p:cNvSpPr>
          <p:nvPr/>
        </p:nvSpPr>
        <p:spPr bwMode="auto">
          <a:xfrm>
            <a:off x="2933064" y="20732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7" name="Oval 258"/>
          <p:cNvSpPr>
            <a:spLocks noChangeArrowheads="1"/>
          </p:cNvSpPr>
          <p:nvPr/>
        </p:nvSpPr>
        <p:spPr bwMode="auto">
          <a:xfrm>
            <a:off x="2933064" y="2363357"/>
            <a:ext cx="149013" cy="9623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8" name="Oval 259"/>
          <p:cNvSpPr>
            <a:spLocks noChangeArrowheads="1"/>
          </p:cNvSpPr>
          <p:nvPr/>
        </p:nvSpPr>
        <p:spPr bwMode="auto">
          <a:xfrm>
            <a:off x="3491495" y="2363357"/>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9" name="Oval 260"/>
          <p:cNvSpPr>
            <a:spLocks noChangeArrowheads="1"/>
          </p:cNvSpPr>
          <p:nvPr/>
        </p:nvSpPr>
        <p:spPr bwMode="auto">
          <a:xfrm>
            <a:off x="3491495" y="1781690"/>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0" name="Oval 261"/>
          <p:cNvSpPr>
            <a:spLocks noChangeArrowheads="1"/>
          </p:cNvSpPr>
          <p:nvPr/>
        </p:nvSpPr>
        <p:spPr bwMode="auto">
          <a:xfrm>
            <a:off x="3491495" y="2943610"/>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1" name="Oval 262"/>
          <p:cNvSpPr>
            <a:spLocks noChangeArrowheads="1"/>
          </p:cNvSpPr>
          <p:nvPr/>
        </p:nvSpPr>
        <p:spPr bwMode="auto">
          <a:xfrm>
            <a:off x="2933064" y="2943610"/>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2" name="Oval 263"/>
          <p:cNvSpPr>
            <a:spLocks noChangeArrowheads="1"/>
          </p:cNvSpPr>
          <p:nvPr/>
        </p:nvSpPr>
        <p:spPr bwMode="auto">
          <a:xfrm>
            <a:off x="2933064" y="2652069"/>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3" name="Oval 264"/>
          <p:cNvSpPr>
            <a:spLocks noChangeArrowheads="1"/>
          </p:cNvSpPr>
          <p:nvPr/>
        </p:nvSpPr>
        <p:spPr bwMode="auto">
          <a:xfrm>
            <a:off x="3491495" y="2652069"/>
            <a:ext cx="147321" cy="97652"/>
          </a:xfrm>
          <a:prstGeom prst="ellipse">
            <a:avLst/>
          </a:prstGeom>
          <a:solidFill>
            <a:srgbClr val="1A1795"/>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4" name="Oval 268"/>
          <p:cNvSpPr>
            <a:spLocks noChangeArrowheads="1"/>
          </p:cNvSpPr>
          <p:nvPr/>
        </p:nvSpPr>
        <p:spPr bwMode="auto">
          <a:xfrm>
            <a:off x="2933064" y="3233735"/>
            <a:ext cx="149013" cy="96237"/>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5" name="Oval 269"/>
          <p:cNvSpPr>
            <a:spLocks noChangeArrowheads="1"/>
          </p:cNvSpPr>
          <p:nvPr/>
        </p:nvSpPr>
        <p:spPr bwMode="auto">
          <a:xfrm>
            <a:off x="3491495" y="3233735"/>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6" name="Oval 274"/>
          <p:cNvSpPr>
            <a:spLocks noChangeArrowheads="1"/>
          </p:cNvSpPr>
          <p:nvPr/>
        </p:nvSpPr>
        <p:spPr bwMode="auto">
          <a:xfrm>
            <a:off x="2933064" y="3822479"/>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7" name="Oval 275"/>
          <p:cNvSpPr>
            <a:spLocks noChangeArrowheads="1"/>
          </p:cNvSpPr>
          <p:nvPr/>
        </p:nvSpPr>
        <p:spPr bwMode="auto">
          <a:xfrm>
            <a:off x="3506735" y="5537762"/>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8" name="Oval 276"/>
          <p:cNvSpPr>
            <a:spLocks noChangeArrowheads="1"/>
          </p:cNvSpPr>
          <p:nvPr/>
        </p:nvSpPr>
        <p:spPr bwMode="auto">
          <a:xfrm>
            <a:off x="2933064" y="5537762"/>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9" name="Oval 277"/>
          <p:cNvSpPr>
            <a:spLocks noChangeArrowheads="1"/>
          </p:cNvSpPr>
          <p:nvPr/>
        </p:nvSpPr>
        <p:spPr bwMode="auto">
          <a:xfrm>
            <a:off x="2933064" y="4385749"/>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0" name="Oval 278"/>
          <p:cNvSpPr>
            <a:spLocks noChangeArrowheads="1"/>
          </p:cNvSpPr>
          <p:nvPr/>
        </p:nvSpPr>
        <p:spPr bwMode="auto">
          <a:xfrm>
            <a:off x="3491495" y="438574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1" name="Oval 279"/>
          <p:cNvSpPr>
            <a:spLocks noChangeArrowheads="1"/>
          </p:cNvSpPr>
          <p:nvPr/>
        </p:nvSpPr>
        <p:spPr bwMode="auto">
          <a:xfrm>
            <a:off x="3491495" y="3805496"/>
            <a:ext cx="147321" cy="9623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2" name="Oval 280"/>
          <p:cNvSpPr>
            <a:spLocks noChangeArrowheads="1"/>
          </p:cNvSpPr>
          <p:nvPr/>
        </p:nvSpPr>
        <p:spPr bwMode="auto">
          <a:xfrm>
            <a:off x="3491495" y="4968831"/>
            <a:ext cx="147321" cy="9623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3" name="Oval 281"/>
          <p:cNvSpPr>
            <a:spLocks noChangeArrowheads="1"/>
          </p:cNvSpPr>
          <p:nvPr/>
        </p:nvSpPr>
        <p:spPr bwMode="auto">
          <a:xfrm>
            <a:off x="2933064" y="49688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4" name="Oval 282"/>
          <p:cNvSpPr>
            <a:spLocks noChangeArrowheads="1"/>
          </p:cNvSpPr>
          <p:nvPr/>
        </p:nvSpPr>
        <p:spPr bwMode="auto">
          <a:xfrm>
            <a:off x="2933064" y="4675875"/>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5" name="Oval 283"/>
          <p:cNvSpPr>
            <a:spLocks noChangeArrowheads="1"/>
          </p:cNvSpPr>
          <p:nvPr/>
        </p:nvSpPr>
        <p:spPr bwMode="auto">
          <a:xfrm>
            <a:off x="3491495" y="4675875"/>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6" name="Oval 284"/>
          <p:cNvSpPr>
            <a:spLocks noChangeArrowheads="1"/>
          </p:cNvSpPr>
          <p:nvPr/>
        </p:nvSpPr>
        <p:spPr bwMode="auto">
          <a:xfrm>
            <a:off x="2933064" y="525754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7" name="Oval 285"/>
          <p:cNvSpPr>
            <a:spLocks noChangeArrowheads="1"/>
          </p:cNvSpPr>
          <p:nvPr/>
        </p:nvSpPr>
        <p:spPr bwMode="auto">
          <a:xfrm>
            <a:off x="3491495" y="525754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8" name="Oval 286"/>
          <p:cNvSpPr>
            <a:spLocks noChangeArrowheads="1"/>
          </p:cNvSpPr>
          <p:nvPr/>
        </p:nvSpPr>
        <p:spPr bwMode="auto">
          <a:xfrm>
            <a:off x="2933064" y="351537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9" name="Oval 287"/>
          <p:cNvSpPr>
            <a:spLocks noChangeArrowheads="1"/>
          </p:cNvSpPr>
          <p:nvPr/>
        </p:nvSpPr>
        <p:spPr bwMode="auto">
          <a:xfrm>
            <a:off x="3491495" y="3515370"/>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50" name="Line 288"/>
          <p:cNvSpPr>
            <a:spLocks noChangeShapeType="1"/>
          </p:cNvSpPr>
          <p:nvPr/>
        </p:nvSpPr>
        <p:spPr bwMode="auto">
          <a:xfrm>
            <a:off x="2999104"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51" name="Line 289"/>
          <p:cNvSpPr>
            <a:spLocks noChangeShapeType="1"/>
          </p:cNvSpPr>
          <p:nvPr/>
        </p:nvSpPr>
        <p:spPr bwMode="auto">
          <a:xfrm>
            <a:off x="3572775"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52" name="Oval 354"/>
          <p:cNvSpPr>
            <a:spLocks noChangeArrowheads="1"/>
          </p:cNvSpPr>
          <p:nvPr/>
        </p:nvSpPr>
        <p:spPr bwMode="auto">
          <a:xfrm>
            <a:off x="4035055" y="1781690"/>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53" name="Oval 355"/>
          <p:cNvSpPr>
            <a:spLocks noChangeArrowheads="1"/>
          </p:cNvSpPr>
          <p:nvPr/>
        </p:nvSpPr>
        <p:spPr bwMode="auto">
          <a:xfrm>
            <a:off x="4480402" y="2073231"/>
            <a:ext cx="147321" cy="9623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54" name="Oval 356"/>
          <p:cNvSpPr>
            <a:spLocks noChangeArrowheads="1"/>
          </p:cNvSpPr>
          <p:nvPr/>
        </p:nvSpPr>
        <p:spPr bwMode="auto">
          <a:xfrm>
            <a:off x="4035055" y="20732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55" name="Oval 357"/>
          <p:cNvSpPr>
            <a:spLocks noChangeArrowheads="1"/>
          </p:cNvSpPr>
          <p:nvPr/>
        </p:nvSpPr>
        <p:spPr bwMode="auto">
          <a:xfrm>
            <a:off x="4035055" y="2363357"/>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56" name="Oval 358"/>
          <p:cNvSpPr>
            <a:spLocks noChangeArrowheads="1"/>
          </p:cNvSpPr>
          <p:nvPr/>
        </p:nvSpPr>
        <p:spPr bwMode="auto">
          <a:xfrm>
            <a:off x="4480402" y="2363357"/>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57" name="Oval 359"/>
          <p:cNvSpPr>
            <a:spLocks noChangeArrowheads="1"/>
          </p:cNvSpPr>
          <p:nvPr/>
        </p:nvSpPr>
        <p:spPr bwMode="auto">
          <a:xfrm>
            <a:off x="4480402" y="1781690"/>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58" name="Oval 360"/>
          <p:cNvSpPr>
            <a:spLocks noChangeArrowheads="1"/>
          </p:cNvSpPr>
          <p:nvPr/>
        </p:nvSpPr>
        <p:spPr bwMode="auto">
          <a:xfrm>
            <a:off x="4480402" y="2943610"/>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59" name="Oval 361"/>
          <p:cNvSpPr>
            <a:spLocks noChangeArrowheads="1"/>
          </p:cNvSpPr>
          <p:nvPr/>
        </p:nvSpPr>
        <p:spPr bwMode="auto">
          <a:xfrm>
            <a:off x="4035055" y="2943610"/>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60" name="Oval 362"/>
          <p:cNvSpPr>
            <a:spLocks noChangeArrowheads="1"/>
          </p:cNvSpPr>
          <p:nvPr/>
        </p:nvSpPr>
        <p:spPr bwMode="auto">
          <a:xfrm>
            <a:off x="4035055" y="2652069"/>
            <a:ext cx="147321" cy="97652"/>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61" name="Oval 363"/>
          <p:cNvSpPr>
            <a:spLocks noChangeArrowheads="1"/>
          </p:cNvSpPr>
          <p:nvPr/>
        </p:nvSpPr>
        <p:spPr bwMode="auto">
          <a:xfrm>
            <a:off x="4480402" y="265206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62" name="Oval 364"/>
          <p:cNvSpPr>
            <a:spLocks noChangeArrowheads="1"/>
          </p:cNvSpPr>
          <p:nvPr/>
        </p:nvSpPr>
        <p:spPr bwMode="auto">
          <a:xfrm>
            <a:off x="4035055" y="3233735"/>
            <a:ext cx="147321" cy="96237"/>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63" name="Oval 365"/>
          <p:cNvSpPr>
            <a:spLocks noChangeArrowheads="1"/>
          </p:cNvSpPr>
          <p:nvPr/>
        </p:nvSpPr>
        <p:spPr bwMode="auto">
          <a:xfrm>
            <a:off x="4480402" y="3233735"/>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64" name="Oval 368"/>
          <p:cNvSpPr>
            <a:spLocks noChangeArrowheads="1"/>
          </p:cNvSpPr>
          <p:nvPr/>
        </p:nvSpPr>
        <p:spPr bwMode="auto">
          <a:xfrm>
            <a:off x="4035055" y="3822479"/>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65" name="Oval 369"/>
          <p:cNvSpPr>
            <a:spLocks noChangeArrowheads="1"/>
          </p:cNvSpPr>
          <p:nvPr/>
        </p:nvSpPr>
        <p:spPr bwMode="auto">
          <a:xfrm>
            <a:off x="4495641" y="5537762"/>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66" name="Oval 370"/>
          <p:cNvSpPr>
            <a:spLocks noChangeArrowheads="1"/>
          </p:cNvSpPr>
          <p:nvPr/>
        </p:nvSpPr>
        <p:spPr bwMode="auto">
          <a:xfrm>
            <a:off x="4035055" y="5537762"/>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67" name="Oval 371"/>
          <p:cNvSpPr>
            <a:spLocks noChangeArrowheads="1"/>
          </p:cNvSpPr>
          <p:nvPr/>
        </p:nvSpPr>
        <p:spPr bwMode="auto">
          <a:xfrm>
            <a:off x="4035055" y="438574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68" name="Oval 372"/>
          <p:cNvSpPr>
            <a:spLocks noChangeArrowheads="1"/>
          </p:cNvSpPr>
          <p:nvPr/>
        </p:nvSpPr>
        <p:spPr bwMode="auto">
          <a:xfrm>
            <a:off x="4480402" y="438574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69" name="Oval 373"/>
          <p:cNvSpPr>
            <a:spLocks noChangeArrowheads="1"/>
          </p:cNvSpPr>
          <p:nvPr/>
        </p:nvSpPr>
        <p:spPr bwMode="auto">
          <a:xfrm>
            <a:off x="4480402" y="3805496"/>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70" name="Oval 374"/>
          <p:cNvSpPr>
            <a:spLocks noChangeArrowheads="1"/>
          </p:cNvSpPr>
          <p:nvPr/>
        </p:nvSpPr>
        <p:spPr bwMode="auto">
          <a:xfrm>
            <a:off x="4480402" y="49688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71" name="Oval 375"/>
          <p:cNvSpPr>
            <a:spLocks noChangeArrowheads="1"/>
          </p:cNvSpPr>
          <p:nvPr/>
        </p:nvSpPr>
        <p:spPr bwMode="auto">
          <a:xfrm>
            <a:off x="4035055" y="49688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72" name="Oval 376"/>
          <p:cNvSpPr>
            <a:spLocks noChangeArrowheads="1"/>
          </p:cNvSpPr>
          <p:nvPr/>
        </p:nvSpPr>
        <p:spPr bwMode="auto">
          <a:xfrm>
            <a:off x="4035055" y="4675875"/>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73" name="Oval 377"/>
          <p:cNvSpPr>
            <a:spLocks noChangeArrowheads="1"/>
          </p:cNvSpPr>
          <p:nvPr/>
        </p:nvSpPr>
        <p:spPr bwMode="auto">
          <a:xfrm>
            <a:off x="4480402" y="4675875"/>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74" name="Oval 378"/>
          <p:cNvSpPr>
            <a:spLocks noChangeArrowheads="1"/>
          </p:cNvSpPr>
          <p:nvPr/>
        </p:nvSpPr>
        <p:spPr bwMode="auto">
          <a:xfrm>
            <a:off x="4035055" y="525754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75" name="Oval 379"/>
          <p:cNvSpPr>
            <a:spLocks noChangeArrowheads="1"/>
          </p:cNvSpPr>
          <p:nvPr/>
        </p:nvSpPr>
        <p:spPr bwMode="auto">
          <a:xfrm>
            <a:off x="4480402" y="525754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76" name="Oval 380"/>
          <p:cNvSpPr>
            <a:spLocks noChangeArrowheads="1"/>
          </p:cNvSpPr>
          <p:nvPr/>
        </p:nvSpPr>
        <p:spPr bwMode="auto">
          <a:xfrm>
            <a:off x="4035055" y="3515370"/>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77" name="Oval 381"/>
          <p:cNvSpPr>
            <a:spLocks noChangeArrowheads="1"/>
          </p:cNvSpPr>
          <p:nvPr/>
        </p:nvSpPr>
        <p:spPr bwMode="auto">
          <a:xfrm>
            <a:off x="4480402" y="3515370"/>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78" name="Line 382"/>
          <p:cNvSpPr>
            <a:spLocks noChangeShapeType="1"/>
          </p:cNvSpPr>
          <p:nvPr/>
        </p:nvSpPr>
        <p:spPr bwMode="auto">
          <a:xfrm>
            <a:off x="4101095"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79" name="Line 383"/>
          <p:cNvSpPr>
            <a:spLocks noChangeShapeType="1"/>
          </p:cNvSpPr>
          <p:nvPr/>
        </p:nvSpPr>
        <p:spPr bwMode="auto">
          <a:xfrm>
            <a:off x="4561682"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80" name="Oval 478"/>
          <p:cNvSpPr>
            <a:spLocks noChangeArrowheads="1"/>
          </p:cNvSpPr>
          <p:nvPr/>
        </p:nvSpPr>
        <p:spPr bwMode="auto">
          <a:xfrm>
            <a:off x="4891881" y="178169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81" name="Oval 479"/>
          <p:cNvSpPr>
            <a:spLocks noChangeArrowheads="1"/>
          </p:cNvSpPr>
          <p:nvPr/>
        </p:nvSpPr>
        <p:spPr bwMode="auto">
          <a:xfrm>
            <a:off x="5337229" y="20732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82" name="Oval 480"/>
          <p:cNvSpPr>
            <a:spLocks noChangeArrowheads="1"/>
          </p:cNvSpPr>
          <p:nvPr/>
        </p:nvSpPr>
        <p:spPr bwMode="auto">
          <a:xfrm>
            <a:off x="4891881" y="20732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83" name="Oval 481"/>
          <p:cNvSpPr>
            <a:spLocks noChangeArrowheads="1"/>
          </p:cNvSpPr>
          <p:nvPr/>
        </p:nvSpPr>
        <p:spPr bwMode="auto">
          <a:xfrm>
            <a:off x="4891881" y="2363357"/>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84" name="Oval 482"/>
          <p:cNvSpPr>
            <a:spLocks noChangeArrowheads="1"/>
          </p:cNvSpPr>
          <p:nvPr/>
        </p:nvSpPr>
        <p:spPr bwMode="auto">
          <a:xfrm>
            <a:off x="5337229" y="2363357"/>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85" name="Oval 483"/>
          <p:cNvSpPr>
            <a:spLocks noChangeArrowheads="1"/>
          </p:cNvSpPr>
          <p:nvPr/>
        </p:nvSpPr>
        <p:spPr bwMode="auto">
          <a:xfrm>
            <a:off x="5337229" y="1781690"/>
            <a:ext cx="147321" cy="9623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86" name="Oval 484"/>
          <p:cNvSpPr>
            <a:spLocks noChangeArrowheads="1"/>
          </p:cNvSpPr>
          <p:nvPr/>
        </p:nvSpPr>
        <p:spPr bwMode="auto">
          <a:xfrm>
            <a:off x="5337229" y="2943610"/>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87" name="Oval 485"/>
          <p:cNvSpPr>
            <a:spLocks noChangeArrowheads="1"/>
          </p:cNvSpPr>
          <p:nvPr/>
        </p:nvSpPr>
        <p:spPr bwMode="auto">
          <a:xfrm>
            <a:off x="4891881" y="2943610"/>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88" name="Oval 486"/>
          <p:cNvSpPr>
            <a:spLocks noChangeArrowheads="1"/>
          </p:cNvSpPr>
          <p:nvPr/>
        </p:nvSpPr>
        <p:spPr bwMode="auto">
          <a:xfrm>
            <a:off x="4891881" y="2652069"/>
            <a:ext cx="149013" cy="97652"/>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89" name="Oval 487"/>
          <p:cNvSpPr>
            <a:spLocks noChangeArrowheads="1"/>
          </p:cNvSpPr>
          <p:nvPr/>
        </p:nvSpPr>
        <p:spPr bwMode="auto">
          <a:xfrm>
            <a:off x="5337229" y="265206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90" name="Oval 488"/>
          <p:cNvSpPr>
            <a:spLocks noChangeArrowheads="1"/>
          </p:cNvSpPr>
          <p:nvPr/>
        </p:nvSpPr>
        <p:spPr bwMode="auto">
          <a:xfrm>
            <a:off x="4891881" y="3233735"/>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91" name="Oval 489"/>
          <p:cNvSpPr>
            <a:spLocks noChangeArrowheads="1"/>
          </p:cNvSpPr>
          <p:nvPr/>
        </p:nvSpPr>
        <p:spPr bwMode="auto">
          <a:xfrm>
            <a:off x="5337229" y="3233735"/>
            <a:ext cx="147321" cy="9623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92" name="Oval 492"/>
          <p:cNvSpPr>
            <a:spLocks noChangeArrowheads="1"/>
          </p:cNvSpPr>
          <p:nvPr/>
        </p:nvSpPr>
        <p:spPr bwMode="auto">
          <a:xfrm>
            <a:off x="4891881" y="3822479"/>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93" name="Oval 493"/>
          <p:cNvSpPr>
            <a:spLocks noChangeArrowheads="1"/>
          </p:cNvSpPr>
          <p:nvPr/>
        </p:nvSpPr>
        <p:spPr bwMode="auto">
          <a:xfrm>
            <a:off x="5352468" y="5537762"/>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94" name="Oval 494"/>
          <p:cNvSpPr>
            <a:spLocks noChangeArrowheads="1"/>
          </p:cNvSpPr>
          <p:nvPr/>
        </p:nvSpPr>
        <p:spPr bwMode="auto">
          <a:xfrm>
            <a:off x="4891881" y="5537762"/>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95" name="Oval 495"/>
          <p:cNvSpPr>
            <a:spLocks noChangeArrowheads="1"/>
          </p:cNvSpPr>
          <p:nvPr/>
        </p:nvSpPr>
        <p:spPr bwMode="auto">
          <a:xfrm>
            <a:off x="4891881" y="4385749"/>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96" name="Oval 496"/>
          <p:cNvSpPr>
            <a:spLocks noChangeArrowheads="1"/>
          </p:cNvSpPr>
          <p:nvPr/>
        </p:nvSpPr>
        <p:spPr bwMode="auto">
          <a:xfrm>
            <a:off x="5337229" y="438574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97" name="Oval 497"/>
          <p:cNvSpPr>
            <a:spLocks noChangeArrowheads="1"/>
          </p:cNvSpPr>
          <p:nvPr/>
        </p:nvSpPr>
        <p:spPr bwMode="auto">
          <a:xfrm>
            <a:off x="5337229" y="3805496"/>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98" name="Oval 498"/>
          <p:cNvSpPr>
            <a:spLocks noChangeArrowheads="1"/>
          </p:cNvSpPr>
          <p:nvPr/>
        </p:nvSpPr>
        <p:spPr bwMode="auto">
          <a:xfrm>
            <a:off x="5337229" y="49688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99" name="Oval 499"/>
          <p:cNvSpPr>
            <a:spLocks noChangeArrowheads="1"/>
          </p:cNvSpPr>
          <p:nvPr/>
        </p:nvSpPr>
        <p:spPr bwMode="auto">
          <a:xfrm>
            <a:off x="4891881" y="49688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00" name="Oval 500"/>
          <p:cNvSpPr>
            <a:spLocks noChangeArrowheads="1"/>
          </p:cNvSpPr>
          <p:nvPr/>
        </p:nvSpPr>
        <p:spPr bwMode="auto">
          <a:xfrm>
            <a:off x="4891881" y="4675875"/>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01" name="Oval 501"/>
          <p:cNvSpPr>
            <a:spLocks noChangeArrowheads="1"/>
          </p:cNvSpPr>
          <p:nvPr/>
        </p:nvSpPr>
        <p:spPr bwMode="auto">
          <a:xfrm>
            <a:off x="5337229" y="4675875"/>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02" name="Oval 502"/>
          <p:cNvSpPr>
            <a:spLocks noChangeArrowheads="1"/>
          </p:cNvSpPr>
          <p:nvPr/>
        </p:nvSpPr>
        <p:spPr bwMode="auto">
          <a:xfrm>
            <a:off x="4891881" y="525754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03" name="Oval 503"/>
          <p:cNvSpPr>
            <a:spLocks noChangeArrowheads="1"/>
          </p:cNvSpPr>
          <p:nvPr/>
        </p:nvSpPr>
        <p:spPr bwMode="auto">
          <a:xfrm>
            <a:off x="5337229" y="525754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04" name="Oval 504"/>
          <p:cNvSpPr>
            <a:spLocks noChangeArrowheads="1"/>
          </p:cNvSpPr>
          <p:nvPr/>
        </p:nvSpPr>
        <p:spPr bwMode="auto">
          <a:xfrm>
            <a:off x="4891881" y="351537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05" name="Oval 505"/>
          <p:cNvSpPr>
            <a:spLocks noChangeArrowheads="1"/>
          </p:cNvSpPr>
          <p:nvPr/>
        </p:nvSpPr>
        <p:spPr bwMode="auto">
          <a:xfrm>
            <a:off x="5337229" y="3515370"/>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06" name="Line 506"/>
          <p:cNvSpPr>
            <a:spLocks noChangeShapeType="1"/>
          </p:cNvSpPr>
          <p:nvPr/>
        </p:nvSpPr>
        <p:spPr bwMode="auto">
          <a:xfrm>
            <a:off x="4957922"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07" name="Line 507"/>
          <p:cNvSpPr>
            <a:spLocks noChangeShapeType="1"/>
          </p:cNvSpPr>
          <p:nvPr/>
        </p:nvSpPr>
        <p:spPr bwMode="auto">
          <a:xfrm>
            <a:off x="5418508"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08" name="Oval 509"/>
          <p:cNvSpPr>
            <a:spLocks noChangeArrowheads="1"/>
          </p:cNvSpPr>
          <p:nvPr/>
        </p:nvSpPr>
        <p:spPr bwMode="auto">
          <a:xfrm>
            <a:off x="5708068" y="1781690"/>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09" name="Oval 510"/>
          <p:cNvSpPr>
            <a:spLocks noChangeArrowheads="1"/>
          </p:cNvSpPr>
          <p:nvPr/>
        </p:nvSpPr>
        <p:spPr bwMode="auto">
          <a:xfrm>
            <a:off x="6151721" y="20732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10" name="Oval 511"/>
          <p:cNvSpPr>
            <a:spLocks noChangeArrowheads="1"/>
          </p:cNvSpPr>
          <p:nvPr/>
        </p:nvSpPr>
        <p:spPr bwMode="auto">
          <a:xfrm>
            <a:off x="5708068" y="20732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11" name="Oval 512"/>
          <p:cNvSpPr>
            <a:spLocks noChangeArrowheads="1"/>
          </p:cNvSpPr>
          <p:nvPr/>
        </p:nvSpPr>
        <p:spPr bwMode="auto">
          <a:xfrm>
            <a:off x="5708068" y="2363357"/>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12" name="Oval 513"/>
          <p:cNvSpPr>
            <a:spLocks noChangeArrowheads="1"/>
          </p:cNvSpPr>
          <p:nvPr/>
        </p:nvSpPr>
        <p:spPr bwMode="auto">
          <a:xfrm>
            <a:off x="6151721" y="2363357"/>
            <a:ext cx="149013" cy="9623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13" name="Oval 514"/>
          <p:cNvSpPr>
            <a:spLocks noChangeArrowheads="1"/>
          </p:cNvSpPr>
          <p:nvPr/>
        </p:nvSpPr>
        <p:spPr bwMode="auto">
          <a:xfrm>
            <a:off x="6151721" y="178169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14" name="Oval 515"/>
          <p:cNvSpPr>
            <a:spLocks noChangeArrowheads="1"/>
          </p:cNvSpPr>
          <p:nvPr/>
        </p:nvSpPr>
        <p:spPr bwMode="auto">
          <a:xfrm>
            <a:off x="6151721" y="2943610"/>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15" name="Oval 516"/>
          <p:cNvSpPr>
            <a:spLocks noChangeArrowheads="1"/>
          </p:cNvSpPr>
          <p:nvPr/>
        </p:nvSpPr>
        <p:spPr bwMode="auto">
          <a:xfrm>
            <a:off x="5708068" y="2943610"/>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16" name="Oval 517"/>
          <p:cNvSpPr>
            <a:spLocks noChangeArrowheads="1"/>
          </p:cNvSpPr>
          <p:nvPr/>
        </p:nvSpPr>
        <p:spPr bwMode="auto">
          <a:xfrm>
            <a:off x="5708068" y="2652069"/>
            <a:ext cx="147321" cy="97652"/>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17" name="Oval 518"/>
          <p:cNvSpPr>
            <a:spLocks noChangeArrowheads="1"/>
          </p:cNvSpPr>
          <p:nvPr/>
        </p:nvSpPr>
        <p:spPr bwMode="auto">
          <a:xfrm>
            <a:off x="6151721" y="2652069"/>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18" name="Oval 519"/>
          <p:cNvSpPr>
            <a:spLocks noChangeArrowheads="1"/>
          </p:cNvSpPr>
          <p:nvPr/>
        </p:nvSpPr>
        <p:spPr bwMode="auto">
          <a:xfrm>
            <a:off x="5708068" y="3233735"/>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19" name="Oval 520"/>
          <p:cNvSpPr>
            <a:spLocks noChangeArrowheads="1"/>
          </p:cNvSpPr>
          <p:nvPr/>
        </p:nvSpPr>
        <p:spPr bwMode="auto">
          <a:xfrm>
            <a:off x="6151721" y="3233735"/>
            <a:ext cx="149013" cy="96237"/>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20" name="Oval 523"/>
          <p:cNvSpPr>
            <a:spLocks noChangeArrowheads="1"/>
          </p:cNvSpPr>
          <p:nvPr/>
        </p:nvSpPr>
        <p:spPr bwMode="auto">
          <a:xfrm>
            <a:off x="5708068" y="3822479"/>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21" name="Oval 524"/>
          <p:cNvSpPr>
            <a:spLocks noChangeArrowheads="1"/>
          </p:cNvSpPr>
          <p:nvPr/>
        </p:nvSpPr>
        <p:spPr bwMode="auto">
          <a:xfrm>
            <a:off x="6168655" y="5537762"/>
            <a:ext cx="149013" cy="97652"/>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22" name="Oval 525"/>
          <p:cNvSpPr>
            <a:spLocks noChangeArrowheads="1"/>
          </p:cNvSpPr>
          <p:nvPr/>
        </p:nvSpPr>
        <p:spPr bwMode="auto">
          <a:xfrm>
            <a:off x="5708068" y="5537762"/>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23" name="Oval 526"/>
          <p:cNvSpPr>
            <a:spLocks noChangeArrowheads="1"/>
          </p:cNvSpPr>
          <p:nvPr/>
        </p:nvSpPr>
        <p:spPr bwMode="auto">
          <a:xfrm>
            <a:off x="5708068" y="438574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24" name="Oval 527"/>
          <p:cNvSpPr>
            <a:spLocks noChangeArrowheads="1"/>
          </p:cNvSpPr>
          <p:nvPr/>
        </p:nvSpPr>
        <p:spPr bwMode="auto">
          <a:xfrm>
            <a:off x="6151721" y="4385749"/>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25" name="Oval 528"/>
          <p:cNvSpPr>
            <a:spLocks noChangeArrowheads="1"/>
          </p:cNvSpPr>
          <p:nvPr/>
        </p:nvSpPr>
        <p:spPr bwMode="auto">
          <a:xfrm>
            <a:off x="6151721" y="3805496"/>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26" name="Oval 529"/>
          <p:cNvSpPr>
            <a:spLocks noChangeArrowheads="1"/>
          </p:cNvSpPr>
          <p:nvPr/>
        </p:nvSpPr>
        <p:spPr bwMode="auto">
          <a:xfrm>
            <a:off x="6151721" y="49688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27" name="Oval 530"/>
          <p:cNvSpPr>
            <a:spLocks noChangeArrowheads="1"/>
          </p:cNvSpPr>
          <p:nvPr/>
        </p:nvSpPr>
        <p:spPr bwMode="auto">
          <a:xfrm>
            <a:off x="5708068" y="49688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28" name="Oval 531"/>
          <p:cNvSpPr>
            <a:spLocks noChangeArrowheads="1"/>
          </p:cNvSpPr>
          <p:nvPr/>
        </p:nvSpPr>
        <p:spPr bwMode="auto">
          <a:xfrm>
            <a:off x="5708068" y="4675875"/>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29" name="Oval 532"/>
          <p:cNvSpPr>
            <a:spLocks noChangeArrowheads="1"/>
          </p:cNvSpPr>
          <p:nvPr/>
        </p:nvSpPr>
        <p:spPr bwMode="auto">
          <a:xfrm>
            <a:off x="6151721" y="4675875"/>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30" name="Oval 533"/>
          <p:cNvSpPr>
            <a:spLocks noChangeArrowheads="1"/>
          </p:cNvSpPr>
          <p:nvPr/>
        </p:nvSpPr>
        <p:spPr bwMode="auto">
          <a:xfrm>
            <a:off x="5708068" y="525754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31" name="Oval 534"/>
          <p:cNvSpPr>
            <a:spLocks noChangeArrowheads="1"/>
          </p:cNvSpPr>
          <p:nvPr/>
        </p:nvSpPr>
        <p:spPr bwMode="auto">
          <a:xfrm>
            <a:off x="6151721" y="525754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32" name="Oval 535"/>
          <p:cNvSpPr>
            <a:spLocks noChangeArrowheads="1"/>
          </p:cNvSpPr>
          <p:nvPr/>
        </p:nvSpPr>
        <p:spPr bwMode="auto">
          <a:xfrm>
            <a:off x="5708068" y="3515370"/>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33" name="Oval 536"/>
          <p:cNvSpPr>
            <a:spLocks noChangeArrowheads="1"/>
          </p:cNvSpPr>
          <p:nvPr/>
        </p:nvSpPr>
        <p:spPr bwMode="auto">
          <a:xfrm>
            <a:off x="6151721" y="351537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34" name="Line 537"/>
          <p:cNvSpPr>
            <a:spLocks noChangeShapeType="1"/>
          </p:cNvSpPr>
          <p:nvPr/>
        </p:nvSpPr>
        <p:spPr bwMode="auto">
          <a:xfrm>
            <a:off x="5774108"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35" name="Line 538"/>
          <p:cNvSpPr>
            <a:spLocks noChangeShapeType="1"/>
          </p:cNvSpPr>
          <p:nvPr/>
        </p:nvSpPr>
        <p:spPr bwMode="auto">
          <a:xfrm>
            <a:off x="6234695"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36" name="Oval 540"/>
          <p:cNvSpPr>
            <a:spLocks noChangeArrowheads="1"/>
          </p:cNvSpPr>
          <p:nvPr/>
        </p:nvSpPr>
        <p:spPr bwMode="auto">
          <a:xfrm>
            <a:off x="6605535" y="178169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37" name="Oval 541"/>
          <p:cNvSpPr>
            <a:spLocks noChangeArrowheads="1"/>
          </p:cNvSpPr>
          <p:nvPr/>
        </p:nvSpPr>
        <p:spPr bwMode="auto">
          <a:xfrm>
            <a:off x="7050882" y="2073231"/>
            <a:ext cx="147321" cy="96237"/>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38" name="Oval 542"/>
          <p:cNvSpPr>
            <a:spLocks noChangeArrowheads="1"/>
          </p:cNvSpPr>
          <p:nvPr/>
        </p:nvSpPr>
        <p:spPr bwMode="auto">
          <a:xfrm>
            <a:off x="6605535" y="20732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39" name="Oval 543"/>
          <p:cNvSpPr>
            <a:spLocks noChangeArrowheads="1"/>
          </p:cNvSpPr>
          <p:nvPr/>
        </p:nvSpPr>
        <p:spPr bwMode="auto">
          <a:xfrm>
            <a:off x="6605535" y="2363357"/>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40" name="Oval 544"/>
          <p:cNvSpPr>
            <a:spLocks noChangeArrowheads="1"/>
          </p:cNvSpPr>
          <p:nvPr/>
        </p:nvSpPr>
        <p:spPr bwMode="auto">
          <a:xfrm>
            <a:off x="7050882" y="2363357"/>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41" name="Oval 545"/>
          <p:cNvSpPr>
            <a:spLocks noChangeArrowheads="1"/>
          </p:cNvSpPr>
          <p:nvPr/>
        </p:nvSpPr>
        <p:spPr bwMode="auto">
          <a:xfrm>
            <a:off x="7050882" y="1781690"/>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42" name="Oval 546"/>
          <p:cNvSpPr>
            <a:spLocks noChangeArrowheads="1"/>
          </p:cNvSpPr>
          <p:nvPr/>
        </p:nvSpPr>
        <p:spPr bwMode="auto">
          <a:xfrm>
            <a:off x="7050882" y="2943610"/>
            <a:ext cx="147321" cy="97652"/>
          </a:xfrm>
          <a:prstGeom prst="ellipse">
            <a:avLst/>
          </a:prstGeom>
          <a:solidFill>
            <a:srgbClr val="1A1795"/>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43" name="Oval 547"/>
          <p:cNvSpPr>
            <a:spLocks noChangeArrowheads="1"/>
          </p:cNvSpPr>
          <p:nvPr/>
        </p:nvSpPr>
        <p:spPr bwMode="auto">
          <a:xfrm>
            <a:off x="6605535" y="2943610"/>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44" name="Oval 548"/>
          <p:cNvSpPr>
            <a:spLocks noChangeArrowheads="1"/>
          </p:cNvSpPr>
          <p:nvPr/>
        </p:nvSpPr>
        <p:spPr bwMode="auto">
          <a:xfrm>
            <a:off x="6605535" y="2652069"/>
            <a:ext cx="149013" cy="97652"/>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45" name="Oval 549"/>
          <p:cNvSpPr>
            <a:spLocks noChangeArrowheads="1"/>
          </p:cNvSpPr>
          <p:nvPr/>
        </p:nvSpPr>
        <p:spPr bwMode="auto">
          <a:xfrm>
            <a:off x="7050882" y="265206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46" name="Oval 550"/>
          <p:cNvSpPr>
            <a:spLocks noChangeArrowheads="1"/>
          </p:cNvSpPr>
          <p:nvPr/>
        </p:nvSpPr>
        <p:spPr bwMode="auto">
          <a:xfrm>
            <a:off x="6605535" y="3233735"/>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47" name="Oval 551"/>
          <p:cNvSpPr>
            <a:spLocks noChangeArrowheads="1"/>
          </p:cNvSpPr>
          <p:nvPr/>
        </p:nvSpPr>
        <p:spPr bwMode="auto">
          <a:xfrm>
            <a:off x="7050882" y="3233735"/>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48" name="Oval 554"/>
          <p:cNvSpPr>
            <a:spLocks noChangeArrowheads="1"/>
          </p:cNvSpPr>
          <p:nvPr/>
        </p:nvSpPr>
        <p:spPr bwMode="auto">
          <a:xfrm>
            <a:off x="6605535" y="3822479"/>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49" name="Oval 555"/>
          <p:cNvSpPr>
            <a:spLocks noChangeArrowheads="1"/>
          </p:cNvSpPr>
          <p:nvPr/>
        </p:nvSpPr>
        <p:spPr bwMode="auto">
          <a:xfrm>
            <a:off x="7066121" y="5537762"/>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50" name="Oval 556"/>
          <p:cNvSpPr>
            <a:spLocks noChangeArrowheads="1"/>
          </p:cNvSpPr>
          <p:nvPr/>
        </p:nvSpPr>
        <p:spPr bwMode="auto">
          <a:xfrm>
            <a:off x="6605535" y="5537762"/>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51" name="Oval 557"/>
          <p:cNvSpPr>
            <a:spLocks noChangeArrowheads="1"/>
          </p:cNvSpPr>
          <p:nvPr/>
        </p:nvSpPr>
        <p:spPr bwMode="auto">
          <a:xfrm>
            <a:off x="6605535" y="4385749"/>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52" name="Oval 558"/>
          <p:cNvSpPr>
            <a:spLocks noChangeArrowheads="1"/>
          </p:cNvSpPr>
          <p:nvPr/>
        </p:nvSpPr>
        <p:spPr bwMode="auto">
          <a:xfrm>
            <a:off x="7050882" y="438574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53" name="Oval 559"/>
          <p:cNvSpPr>
            <a:spLocks noChangeArrowheads="1"/>
          </p:cNvSpPr>
          <p:nvPr/>
        </p:nvSpPr>
        <p:spPr bwMode="auto">
          <a:xfrm>
            <a:off x="7050882" y="3805496"/>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54" name="Oval 560"/>
          <p:cNvSpPr>
            <a:spLocks noChangeArrowheads="1"/>
          </p:cNvSpPr>
          <p:nvPr/>
        </p:nvSpPr>
        <p:spPr bwMode="auto">
          <a:xfrm>
            <a:off x="7050882" y="49688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55" name="Oval 561"/>
          <p:cNvSpPr>
            <a:spLocks noChangeArrowheads="1"/>
          </p:cNvSpPr>
          <p:nvPr/>
        </p:nvSpPr>
        <p:spPr bwMode="auto">
          <a:xfrm>
            <a:off x="6605535" y="49688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56" name="Oval 562"/>
          <p:cNvSpPr>
            <a:spLocks noChangeArrowheads="1"/>
          </p:cNvSpPr>
          <p:nvPr/>
        </p:nvSpPr>
        <p:spPr bwMode="auto">
          <a:xfrm>
            <a:off x="6605535" y="4675875"/>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57" name="Oval 563"/>
          <p:cNvSpPr>
            <a:spLocks noChangeArrowheads="1"/>
          </p:cNvSpPr>
          <p:nvPr/>
        </p:nvSpPr>
        <p:spPr bwMode="auto">
          <a:xfrm>
            <a:off x="7050882" y="4675875"/>
            <a:ext cx="147321" cy="97652"/>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58" name="Oval 564"/>
          <p:cNvSpPr>
            <a:spLocks noChangeArrowheads="1"/>
          </p:cNvSpPr>
          <p:nvPr/>
        </p:nvSpPr>
        <p:spPr bwMode="auto">
          <a:xfrm>
            <a:off x="6605535" y="525754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59" name="Oval 565"/>
          <p:cNvSpPr>
            <a:spLocks noChangeArrowheads="1"/>
          </p:cNvSpPr>
          <p:nvPr/>
        </p:nvSpPr>
        <p:spPr bwMode="auto">
          <a:xfrm>
            <a:off x="7050882" y="525754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60" name="Oval 566"/>
          <p:cNvSpPr>
            <a:spLocks noChangeArrowheads="1"/>
          </p:cNvSpPr>
          <p:nvPr/>
        </p:nvSpPr>
        <p:spPr bwMode="auto">
          <a:xfrm>
            <a:off x="6605535" y="351537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61" name="Oval 567"/>
          <p:cNvSpPr>
            <a:spLocks noChangeArrowheads="1"/>
          </p:cNvSpPr>
          <p:nvPr/>
        </p:nvSpPr>
        <p:spPr bwMode="auto">
          <a:xfrm>
            <a:off x="7050882" y="3515370"/>
            <a:ext cx="147321" cy="9623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62" name="Line 568"/>
          <p:cNvSpPr>
            <a:spLocks noChangeShapeType="1"/>
          </p:cNvSpPr>
          <p:nvPr/>
        </p:nvSpPr>
        <p:spPr bwMode="auto">
          <a:xfrm>
            <a:off x="6671575"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63" name="Line 569"/>
          <p:cNvSpPr>
            <a:spLocks noChangeShapeType="1"/>
          </p:cNvSpPr>
          <p:nvPr/>
        </p:nvSpPr>
        <p:spPr bwMode="auto">
          <a:xfrm>
            <a:off x="7132162"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64" name="Oval 571"/>
          <p:cNvSpPr>
            <a:spLocks noChangeArrowheads="1"/>
          </p:cNvSpPr>
          <p:nvPr/>
        </p:nvSpPr>
        <p:spPr bwMode="auto">
          <a:xfrm>
            <a:off x="7528402" y="178169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65" name="Oval 572"/>
          <p:cNvSpPr>
            <a:spLocks noChangeArrowheads="1"/>
          </p:cNvSpPr>
          <p:nvPr/>
        </p:nvSpPr>
        <p:spPr bwMode="auto">
          <a:xfrm>
            <a:off x="7973748" y="20732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66" name="Oval 573"/>
          <p:cNvSpPr>
            <a:spLocks noChangeArrowheads="1"/>
          </p:cNvSpPr>
          <p:nvPr/>
        </p:nvSpPr>
        <p:spPr bwMode="auto">
          <a:xfrm>
            <a:off x="7528402" y="20732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67" name="Oval 574"/>
          <p:cNvSpPr>
            <a:spLocks noChangeArrowheads="1"/>
          </p:cNvSpPr>
          <p:nvPr/>
        </p:nvSpPr>
        <p:spPr bwMode="auto">
          <a:xfrm>
            <a:off x="7528402" y="2363357"/>
            <a:ext cx="149013" cy="96237"/>
          </a:xfrm>
          <a:prstGeom prst="ellipse">
            <a:avLst/>
          </a:prstGeom>
          <a:solidFill>
            <a:srgbClr val="1A1795"/>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68" name="Oval 575"/>
          <p:cNvSpPr>
            <a:spLocks noChangeArrowheads="1"/>
          </p:cNvSpPr>
          <p:nvPr/>
        </p:nvSpPr>
        <p:spPr bwMode="auto">
          <a:xfrm>
            <a:off x="7973748" y="2363357"/>
            <a:ext cx="147321" cy="96237"/>
          </a:xfrm>
          <a:prstGeom prst="ellipse">
            <a:avLst/>
          </a:prstGeom>
          <a:solidFill>
            <a:srgbClr val="1A1795"/>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69" name="Oval 576"/>
          <p:cNvSpPr>
            <a:spLocks noChangeArrowheads="1"/>
          </p:cNvSpPr>
          <p:nvPr/>
        </p:nvSpPr>
        <p:spPr bwMode="auto">
          <a:xfrm>
            <a:off x="7973748" y="1781690"/>
            <a:ext cx="147321" cy="9623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70" name="Oval 577"/>
          <p:cNvSpPr>
            <a:spLocks noChangeArrowheads="1"/>
          </p:cNvSpPr>
          <p:nvPr/>
        </p:nvSpPr>
        <p:spPr bwMode="auto">
          <a:xfrm>
            <a:off x="7973748" y="2943610"/>
            <a:ext cx="147321" cy="97652"/>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71" name="Oval 578"/>
          <p:cNvSpPr>
            <a:spLocks noChangeArrowheads="1"/>
          </p:cNvSpPr>
          <p:nvPr/>
        </p:nvSpPr>
        <p:spPr bwMode="auto">
          <a:xfrm>
            <a:off x="7528402" y="2943610"/>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72" name="Oval 579"/>
          <p:cNvSpPr>
            <a:spLocks noChangeArrowheads="1"/>
          </p:cNvSpPr>
          <p:nvPr/>
        </p:nvSpPr>
        <p:spPr bwMode="auto">
          <a:xfrm>
            <a:off x="7528402" y="2652069"/>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73" name="Oval 580"/>
          <p:cNvSpPr>
            <a:spLocks noChangeArrowheads="1"/>
          </p:cNvSpPr>
          <p:nvPr/>
        </p:nvSpPr>
        <p:spPr bwMode="auto">
          <a:xfrm>
            <a:off x="7973748" y="265206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74" name="Oval 581"/>
          <p:cNvSpPr>
            <a:spLocks noChangeArrowheads="1"/>
          </p:cNvSpPr>
          <p:nvPr/>
        </p:nvSpPr>
        <p:spPr bwMode="auto">
          <a:xfrm>
            <a:off x="7528402" y="3233735"/>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75" name="Oval 582"/>
          <p:cNvSpPr>
            <a:spLocks noChangeArrowheads="1"/>
          </p:cNvSpPr>
          <p:nvPr/>
        </p:nvSpPr>
        <p:spPr bwMode="auto">
          <a:xfrm>
            <a:off x="7973748" y="3233735"/>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76" name="Oval 585"/>
          <p:cNvSpPr>
            <a:spLocks noChangeArrowheads="1"/>
          </p:cNvSpPr>
          <p:nvPr/>
        </p:nvSpPr>
        <p:spPr bwMode="auto">
          <a:xfrm>
            <a:off x="7528402" y="3822479"/>
            <a:ext cx="149013" cy="96237"/>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77" name="Oval 586"/>
          <p:cNvSpPr>
            <a:spLocks noChangeArrowheads="1"/>
          </p:cNvSpPr>
          <p:nvPr/>
        </p:nvSpPr>
        <p:spPr bwMode="auto">
          <a:xfrm>
            <a:off x="7988988" y="5537762"/>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78" name="Oval 587"/>
          <p:cNvSpPr>
            <a:spLocks noChangeArrowheads="1"/>
          </p:cNvSpPr>
          <p:nvPr/>
        </p:nvSpPr>
        <p:spPr bwMode="auto">
          <a:xfrm>
            <a:off x="7528402" y="5537762"/>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79" name="Oval 588"/>
          <p:cNvSpPr>
            <a:spLocks noChangeArrowheads="1"/>
          </p:cNvSpPr>
          <p:nvPr/>
        </p:nvSpPr>
        <p:spPr bwMode="auto">
          <a:xfrm>
            <a:off x="7528402" y="4385749"/>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80" name="Oval 589"/>
          <p:cNvSpPr>
            <a:spLocks noChangeArrowheads="1"/>
          </p:cNvSpPr>
          <p:nvPr/>
        </p:nvSpPr>
        <p:spPr bwMode="auto">
          <a:xfrm>
            <a:off x="7973748" y="438574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81" name="Oval 590"/>
          <p:cNvSpPr>
            <a:spLocks noChangeArrowheads="1"/>
          </p:cNvSpPr>
          <p:nvPr/>
        </p:nvSpPr>
        <p:spPr bwMode="auto">
          <a:xfrm>
            <a:off x="7973748" y="3805496"/>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82" name="Oval 591"/>
          <p:cNvSpPr>
            <a:spLocks noChangeArrowheads="1"/>
          </p:cNvSpPr>
          <p:nvPr/>
        </p:nvSpPr>
        <p:spPr bwMode="auto">
          <a:xfrm>
            <a:off x="7973748" y="49688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83" name="Oval 592"/>
          <p:cNvSpPr>
            <a:spLocks noChangeArrowheads="1"/>
          </p:cNvSpPr>
          <p:nvPr/>
        </p:nvSpPr>
        <p:spPr bwMode="auto">
          <a:xfrm>
            <a:off x="7528402" y="49688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84" name="Oval 593"/>
          <p:cNvSpPr>
            <a:spLocks noChangeArrowheads="1"/>
          </p:cNvSpPr>
          <p:nvPr/>
        </p:nvSpPr>
        <p:spPr bwMode="auto">
          <a:xfrm>
            <a:off x="7528402" y="4675875"/>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85" name="Oval 594"/>
          <p:cNvSpPr>
            <a:spLocks noChangeArrowheads="1"/>
          </p:cNvSpPr>
          <p:nvPr/>
        </p:nvSpPr>
        <p:spPr bwMode="auto">
          <a:xfrm>
            <a:off x="7973748" y="4675875"/>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86" name="Oval 595"/>
          <p:cNvSpPr>
            <a:spLocks noChangeArrowheads="1"/>
          </p:cNvSpPr>
          <p:nvPr/>
        </p:nvSpPr>
        <p:spPr bwMode="auto">
          <a:xfrm>
            <a:off x="7528402" y="525754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87" name="Oval 596"/>
          <p:cNvSpPr>
            <a:spLocks noChangeArrowheads="1"/>
          </p:cNvSpPr>
          <p:nvPr/>
        </p:nvSpPr>
        <p:spPr bwMode="auto">
          <a:xfrm>
            <a:off x="7973748" y="525754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88" name="Oval 597"/>
          <p:cNvSpPr>
            <a:spLocks noChangeArrowheads="1"/>
          </p:cNvSpPr>
          <p:nvPr/>
        </p:nvSpPr>
        <p:spPr bwMode="auto">
          <a:xfrm>
            <a:off x="7528402" y="351537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89" name="Oval 598"/>
          <p:cNvSpPr>
            <a:spLocks noChangeArrowheads="1"/>
          </p:cNvSpPr>
          <p:nvPr/>
        </p:nvSpPr>
        <p:spPr bwMode="auto">
          <a:xfrm>
            <a:off x="7973748" y="3515370"/>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90" name="Line 599"/>
          <p:cNvSpPr>
            <a:spLocks noChangeShapeType="1"/>
          </p:cNvSpPr>
          <p:nvPr/>
        </p:nvSpPr>
        <p:spPr bwMode="auto">
          <a:xfrm>
            <a:off x="7594441"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91" name="Line 600"/>
          <p:cNvSpPr>
            <a:spLocks noChangeShapeType="1"/>
          </p:cNvSpPr>
          <p:nvPr/>
        </p:nvSpPr>
        <p:spPr bwMode="auto">
          <a:xfrm>
            <a:off x="8055028"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92" name="Oval 602"/>
          <p:cNvSpPr>
            <a:spLocks noChangeArrowheads="1"/>
          </p:cNvSpPr>
          <p:nvPr/>
        </p:nvSpPr>
        <p:spPr bwMode="auto">
          <a:xfrm>
            <a:off x="8451268" y="178169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93" name="Oval 603"/>
          <p:cNvSpPr>
            <a:spLocks noChangeArrowheads="1"/>
          </p:cNvSpPr>
          <p:nvPr/>
        </p:nvSpPr>
        <p:spPr bwMode="auto">
          <a:xfrm>
            <a:off x="8896615" y="20732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94" name="Oval 604"/>
          <p:cNvSpPr>
            <a:spLocks noChangeArrowheads="1"/>
          </p:cNvSpPr>
          <p:nvPr/>
        </p:nvSpPr>
        <p:spPr bwMode="auto">
          <a:xfrm>
            <a:off x="8451268" y="20732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95" name="Oval 605"/>
          <p:cNvSpPr>
            <a:spLocks noChangeArrowheads="1"/>
          </p:cNvSpPr>
          <p:nvPr/>
        </p:nvSpPr>
        <p:spPr bwMode="auto">
          <a:xfrm>
            <a:off x="8451268" y="2363357"/>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96" name="Oval 606"/>
          <p:cNvSpPr>
            <a:spLocks noChangeArrowheads="1"/>
          </p:cNvSpPr>
          <p:nvPr/>
        </p:nvSpPr>
        <p:spPr bwMode="auto">
          <a:xfrm>
            <a:off x="8896615" y="2363357"/>
            <a:ext cx="147321" cy="9623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97" name="Oval 607"/>
          <p:cNvSpPr>
            <a:spLocks noChangeArrowheads="1"/>
          </p:cNvSpPr>
          <p:nvPr/>
        </p:nvSpPr>
        <p:spPr bwMode="auto">
          <a:xfrm>
            <a:off x="8896615" y="1781690"/>
            <a:ext cx="147321" cy="96237"/>
          </a:xfrm>
          <a:prstGeom prst="ellipse">
            <a:avLst/>
          </a:prstGeom>
          <a:solidFill>
            <a:srgbClr val="1A1795"/>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98" name="Oval 608"/>
          <p:cNvSpPr>
            <a:spLocks noChangeArrowheads="1"/>
          </p:cNvSpPr>
          <p:nvPr/>
        </p:nvSpPr>
        <p:spPr bwMode="auto">
          <a:xfrm>
            <a:off x="8896615" y="2943610"/>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199" name="Oval 609"/>
          <p:cNvSpPr>
            <a:spLocks noChangeArrowheads="1"/>
          </p:cNvSpPr>
          <p:nvPr/>
        </p:nvSpPr>
        <p:spPr bwMode="auto">
          <a:xfrm>
            <a:off x="8451268" y="2943610"/>
            <a:ext cx="149013" cy="97652"/>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00" name="Oval 610"/>
          <p:cNvSpPr>
            <a:spLocks noChangeArrowheads="1"/>
          </p:cNvSpPr>
          <p:nvPr/>
        </p:nvSpPr>
        <p:spPr bwMode="auto">
          <a:xfrm>
            <a:off x="8451268" y="2652069"/>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01" name="Oval 611"/>
          <p:cNvSpPr>
            <a:spLocks noChangeArrowheads="1"/>
          </p:cNvSpPr>
          <p:nvPr/>
        </p:nvSpPr>
        <p:spPr bwMode="auto">
          <a:xfrm>
            <a:off x="8896615" y="265206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02" name="Oval 612"/>
          <p:cNvSpPr>
            <a:spLocks noChangeArrowheads="1"/>
          </p:cNvSpPr>
          <p:nvPr/>
        </p:nvSpPr>
        <p:spPr bwMode="auto">
          <a:xfrm>
            <a:off x="8451268" y="3233735"/>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03" name="Oval 613"/>
          <p:cNvSpPr>
            <a:spLocks noChangeArrowheads="1"/>
          </p:cNvSpPr>
          <p:nvPr/>
        </p:nvSpPr>
        <p:spPr bwMode="auto">
          <a:xfrm>
            <a:off x="8896615" y="3233735"/>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04" name="Oval 616"/>
          <p:cNvSpPr>
            <a:spLocks noChangeArrowheads="1"/>
          </p:cNvSpPr>
          <p:nvPr/>
        </p:nvSpPr>
        <p:spPr bwMode="auto">
          <a:xfrm>
            <a:off x="8451268" y="3822479"/>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05" name="Oval 617"/>
          <p:cNvSpPr>
            <a:spLocks noChangeArrowheads="1"/>
          </p:cNvSpPr>
          <p:nvPr/>
        </p:nvSpPr>
        <p:spPr bwMode="auto">
          <a:xfrm>
            <a:off x="8911855" y="5537762"/>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06" name="Oval 618"/>
          <p:cNvSpPr>
            <a:spLocks noChangeArrowheads="1"/>
          </p:cNvSpPr>
          <p:nvPr/>
        </p:nvSpPr>
        <p:spPr bwMode="auto">
          <a:xfrm>
            <a:off x="8451268" y="5537762"/>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07" name="Oval 619"/>
          <p:cNvSpPr>
            <a:spLocks noChangeArrowheads="1"/>
          </p:cNvSpPr>
          <p:nvPr/>
        </p:nvSpPr>
        <p:spPr bwMode="auto">
          <a:xfrm>
            <a:off x="8451268" y="4385749"/>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08" name="Oval 620"/>
          <p:cNvSpPr>
            <a:spLocks noChangeArrowheads="1"/>
          </p:cNvSpPr>
          <p:nvPr/>
        </p:nvSpPr>
        <p:spPr bwMode="auto">
          <a:xfrm>
            <a:off x="8896615" y="4385749"/>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09" name="Oval 621"/>
          <p:cNvSpPr>
            <a:spLocks noChangeArrowheads="1"/>
          </p:cNvSpPr>
          <p:nvPr/>
        </p:nvSpPr>
        <p:spPr bwMode="auto">
          <a:xfrm>
            <a:off x="8896615" y="3805496"/>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10" name="Oval 622"/>
          <p:cNvSpPr>
            <a:spLocks noChangeArrowheads="1"/>
          </p:cNvSpPr>
          <p:nvPr/>
        </p:nvSpPr>
        <p:spPr bwMode="auto">
          <a:xfrm>
            <a:off x="8896615" y="4968831"/>
            <a:ext cx="147321"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11" name="Oval 623"/>
          <p:cNvSpPr>
            <a:spLocks noChangeArrowheads="1"/>
          </p:cNvSpPr>
          <p:nvPr/>
        </p:nvSpPr>
        <p:spPr bwMode="auto">
          <a:xfrm>
            <a:off x="8451268" y="496883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12" name="Oval 624"/>
          <p:cNvSpPr>
            <a:spLocks noChangeArrowheads="1"/>
          </p:cNvSpPr>
          <p:nvPr/>
        </p:nvSpPr>
        <p:spPr bwMode="auto">
          <a:xfrm>
            <a:off x="8451268" y="4675875"/>
            <a:ext cx="149013"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13" name="Oval 625"/>
          <p:cNvSpPr>
            <a:spLocks noChangeArrowheads="1"/>
          </p:cNvSpPr>
          <p:nvPr/>
        </p:nvSpPr>
        <p:spPr bwMode="auto">
          <a:xfrm>
            <a:off x="8896615" y="4675875"/>
            <a:ext cx="147321" cy="97652"/>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14" name="Oval 626"/>
          <p:cNvSpPr>
            <a:spLocks noChangeArrowheads="1"/>
          </p:cNvSpPr>
          <p:nvPr/>
        </p:nvSpPr>
        <p:spPr bwMode="auto">
          <a:xfrm>
            <a:off x="8451268" y="5257541"/>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15" name="Oval 627"/>
          <p:cNvSpPr>
            <a:spLocks noChangeArrowheads="1"/>
          </p:cNvSpPr>
          <p:nvPr/>
        </p:nvSpPr>
        <p:spPr bwMode="auto">
          <a:xfrm>
            <a:off x="8896615" y="5257541"/>
            <a:ext cx="147321" cy="9623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16" name="Oval 628"/>
          <p:cNvSpPr>
            <a:spLocks noChangeArrowheads="1"/>
          </p:cNvSpPr>
          <p:nvPr/>
        </p:nvSpPr>
        <p:spPr bwMode="auto">
          <a:xfrm>
            <a:off x="8451268" y="3515370"/>
            <a:ext cx="149013" cy="9623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17" name="Oval 629"/>
          <p:cNvSpPr>
            <a:spLocks noChangeArrowheads="1"/>
          </p:cNvSpPr>
          <p:nvPr/>
        </p:nvSpPr>
        <p:spPr bwMode="auto">
          <a:xfrm>
            <a:off x="8896615" y="3515370"/>
            <a:ext cx="147321" cy="96237"/>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18" name="Line 630"/>
          <p:cNvSpPr>
            <a:spLocks noChangeShapeType="1"/>
          </p:cNvSpPr>
          <p:nvPr/>
        </p:nvSpPr>
        <p:spPr bwMode="auto">
          <a:xfrm>
            <a:off x="8517308"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19" name="Line 631"/>
          <p:cNvSpPr>
            <a:spLocks noChangeShapeType="1"/>
          </p:cNvSpPr>
          <p:nvPr/>
        </p:nvSpPr>
        <p:spPr bwMode="auto">
          <a:xfrm>
            <a:off x="8977895" y="4005046"/>
            <a:ext cx="0" cy="308525"/>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21" name="Line 640"/>
          <p:cNvSpPr>
            <a:spLocks noChangeShapeType="1"/>
          </p:cNvSpPr>
          <p:nvPr/>
        </p:nvSpPr>
        <p:spPr bwMode="auto">
          <a:xfrm>
            <a:off x="2770504" y="3699353"/>
            <a:ext cx="487680" cy="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22" name="Line 641"/>
          <p:cNvSpPr>
            <a:spLocks noChangeShapeType="1"/>
          </p:cNvSpPr>
          <p:nvPr/>
        </p:nvSpPr>
        <p:spPr bwMode="auto">
          <a:xfrm flipV="1">
            <a:off x="3258184" y="3427625"/>
            <a:ext cx="0" cy="273143"/>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23" name="Line 642"/>
          <p:cNvSpPr>
            <a:spLocks noChangeShapeType="1"/>
          </p:cNvSpPr>
          <p:nvPr/>
        </p:nvSpPr>
        <p:spPr bwMode="auto">
          <a:xfrm>
            <a:off x="3371268" y="3427625"/>
            <a:ext cx="487680" cy="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24" name="Line 643"/>
          <p:cNvSpPr>
            <a:spLocks noChangeShapeType="1"/>
          </p:cNvSpPr>
          <p:nvPr/>
        </p:nvSpPr>
        <p:spPr bwMode="auto">
          <a:xfrm>
            <a:off x="3858948" y="3427625"/>
            <a:ext cx="0" cy="1463367"/>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25" name="Line 644"/>
          <p:cNvSpPr>
            <a:spLocks noChangeShapeType="1"/>
          </p:cNvSpPr>
          <p:nvPr/>
        </p:nvSpPr>
        <p:spPr bwMode="auto">
          <a:xfrm>
            <a:off x="3858948" y="4888162"/>
            <a:ext cx="894080" cy="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26" name="Line 646"/>
          <p:cNvSpPr>
            <a:spLocks noChangeShapeType="1"/>
          </p:cNvSpPr>
          <p:nvPr/>
        </p:nvSpPr>
        <p:spPr bwMode="auto">
          <a:xfrm flipV="1">
            <a:off x="4753028" y="3699353"/>
            <a:ext cx="0" cy="118881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27" name="Line 647"/>
          <p:cNvSpPr>
            <a:spLocks noChangeShapeType="1"/>
          </p:cNvSpPr>
          <p:nvPr/>
        </p:nvSpPr>
        <p:spPr bwMode="auto">
          <a:xfrm>
            <a:off x="4753028" y="3699353"/>
            <a:ext cx="1300480" cy="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28" name="Line 648"/>
          <p:cNvSpPr>
            <a:spLocks noChangeShapeType="1"/>
          </p:cNvSpPr>
          <p:nvPr/>
        </p:nvSpPr>
        <p:spPr bwMode="auto">
          <a:xfrm flipH="1" flipV="1">
            <a:off x="6053508" y="1774614"/>
            <a:ext cx="0" cy="1924739"/>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29" name="Line 649"/>
          <p:cNvSpPr>
            <a:spLocks noChangeShapeType="1"/>
          </p:cNvSpPr>
          <p:nvPr/>
        </p:nvSpPr>
        <p:spPr bwMode="auto">
          <a:xfrm flipV="1">
            <a:off x="6053508" y="1774613"/>
            <a:ext cx="458894" cy="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30" name="Line 650"/>
          <p:cNvSpPr>
            <a:spLocks noChangeShapeType="1"/>
          </p:cNvSpPr>
          <p:nvPr/>
        </p:nvSpPr>
        <p:spPr bwMode="auto">
          <a:xfrm>
            <a:off x="6512402" y="1781690"/>
            <a:ext cx="0" cy="1919078"/>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31" name="Line 651"/>
          <p:cNvSpPr>
            <a:spLocks noChangeShapeType="1"/>
          </p:cNvSpPr>
          <p:nvPr/>
        </p:nvSpPr>
        <p:spPr bwMode="auto">
          <a:xfrm>
            <a:off x="6512402" y="3699353"/>
            <a:ext cx="435187" cy="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32" name="Line 652"/>
          <p:cNvSpPr>
            <a:spLocks noChangeShapeType="1"/>
          </p:cNvSpPr>
          <p:nvPr/>
        </p:nvSpPr>
        <p:spPr bwMode="auto">
          <a:xfrm>
            <a:off x="6947588" y="3699352"/>
            <a:ext cx="0" cy="267482"/>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33" name="Line 653"/>
          <p:cNvSpPr>
            <a:spLocks noChangeShapeType="1"/>
          </p:cNvSpPr>
          <p:nvPr/>
        </p:nvSpPr>
        <p:spPr bwMode="auto">
          <a:xfrm>
            <a:off x="6947588" y="3971081"/>
            <a:ext cx="487680" cy="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34" name="Line 654"/>
          <p:cNvSpPr>
            <a:spLocks noChangeShapeType="1"/>
          </p:cNvSpPr>
          <p:nvPr/>
        </p:nvSpPr>
        <p:spPr bwMode="auto">
          <a:xfrm flipV="1">
            <a:off x="7435268" y="3427625"/>
            <a:ext cx="0" cy="543456"/>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35" name="Line 655"/>
          <p:cNvSpPr>
            <a:spLocks noChangeShapeType="1"/>
          </p:cNvSpPr>
          <p:nvPr/>
        </p:nvSpPr>
        <p:spPr bwMode="auto">
          <a:xfrm>
            <a:off x="7435268" y="3427625"/>
            <a:ext cx="812800" cy="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36" name="Line 656"/>
          <p:cNvSpPr>
            <a:spLocks noChangeShapeType="1"/>
          </p:cNvSpPr>
          <p:nvPr/>
        </p:nvSpPr>
        <p:spPr bwMode="auto">
          <a:xfrm flipV="1">
            <a:off x="8248068" y="2230323"/>
            <a:ext cx="0" cy="1197301"/>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37" name="Line 657"/>
          <p:cNvSpPr>
            <a:spLocks noChangeShapeType="1"/>
          </p:cNvSpPr>
          <p:nvPr/>
        </p:nvSpPr>
        <p:spPr bwMode="auto">
          <a:xfrm>
            <a:off x="8265001" y="2203027"/>
            <a:ext cx="2113280" cy="0"/>
          </a:xfrm>
          <a:prstGeom prst="line">
            <a:avLst/>
          </a:prstGeom>
          <a:noFill/>
          <a:ln w="12700">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38" name="Text Box 658"/>
          <p:cNvSpPr txBox="1">
            <a:spLocks noChangeArrowheads="1"/>
          </p:cNvSpPr>
          <p:nvPr/>
        </p:nvSpPr>
        <p:spPr bwMode="auto">
          <a:xfrm>
            <a:off x="9386017" y="1909083"/>
            <a:ext cx="852862" cy="32207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fontAlgn="base" hangingPunct="0">
              <a:spcBef>
                <a:spcPct val="0"/>
              </a:spcBef>
              <a:spcAft>
                <a:spcPct val="0"/>
              </a:spcAft>
              <a:defRPr/>
            </a:pPr>
            <a:r>
              <a:rPr lang="en-US" sz="1493" b="1" dirty="0">
                <a:solidFill>
                  <a:srgbClr val="000000"/>
                </a:solidFill>
                <a:latin typeface="Arial" charset="0"/>
                <a:cs typeface="ＭＳ Ｐゴシック" charset="0"/>
              </a:rPr>
              <a:t>P &lt; 10</a:t>
            </a:r>
            <a:r>
              <a:rPr lang="en-US" sz="1493" baseline="30000" dirty="0">
                <a:solidFill>
                  <a:srgbClr val="000000"/>
                </a:solidFill>
                <a:latin typeface="Arial" charset="0"/>
                <a:cs typeface="ＭＳ Ｐゴシック" charset="0"/>
              </a:rPr>
              <a:t>-5</a:t>
            </a:r>
            <a:endParaRPr lang="en-US" sz="1493" baseline="30000" dirty="0">
              <a:solidFill>
                <a:srgbClr val="000000"/>
              </a:solidFill>
              <a:latin typeface="Arial" charset="0"/>
              <a:cs typeface="ＭＳ Ｐゴシック" charset="0"/>
            </a:endParaRPr>
          </a:p>
        </p:txBody>
      </p:sp>
      <p:sp>
        <p:nvSpPr>
          <p:cNvPr id="239" name="Text Box 659"/>
          <p:cNvSpPr txBox="1">
            <a:spLocks noChangeArrowheads="1"/>
          </p:cNvSpPr>
          <p:nvPr/>
        </p:nvSpPr>
        <p:spPr bwMode="auto">
          <a:xfrm>
            <a:off x="9512987" y="2330441"/>
            <a:ext cx="740908" cy="32207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fontAlgn="base" hangingPunct="0">
              <a:spcBef>
                <a:spcPct val="0"/>
              </a:spcBef>
              <a:spcAft>
                <a:spcPct val="0"/>
              </a:spcAft>
              <a:defRPr/>
            </a:pPr>
            <a:r>
              <a:rPr lang="en-US" sz="1493" b="1" dirty="0">
                <a:solidFill>
                  <a:srgbClr val="000000"/>
                </a:solidFill>
                <a:latin typeface="Arial" charset="0"/>
                <a:cs typeface="ＭＳ Ｐゴシック" charset="0"/>
              </a:rPr>
              <a:t>r&gt;0.89</a:t>
            </a:r>
          </a:p>
        </p:txBody>
      </p:sp>
      <p:grpSp>
        <p:nvGrpSpPr>
          <p:cNvPr id="18459" name="Group 665"/>
          <p:cNvGrpSpPr>
            <a:grpSpLocks/>
          </p:cNvGrpSpPr>
          <p:nvPr/>
        </p:nvGrpSpPr>
        <p:grpSpPr bwMode="auto">
          <a:xfrm>
            <a:off x="1356202" y="6664962"/>
            <a:ext cx="5862320" cy="419947"/>
            <a:chOff x="432" y="3965"/>
            <a:chExt cx="3462" cy="248"/>
          </a:xfrm>
        </p:grpSpPr>
        <p:sp>
          <p:nvSpPr>
            <p:cNvPr id="241" name="Text Box 664"/>
            <p:cNvSpPr txBox="1">
              <a:spLocks noChangeArrowheads="1"/>
            </p:cNvSpPr>
            <p:nvPr/>
          </p:nvSpPr>
          <p:spPr bwMode="auto">
            <a:xfrm>
              <a:off x="576" y="3965"/>
              <a:ext cx="3318" cy="24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fontAlgn="base" hangingPunct="0">
                <a:spcBef>
                  <a:spcPct val="0"/>
                </a:spcBef>
                <a:spcAft>
                  <a:spcPct val="0"/>
                </a:spcAft>
                <a:defRPr/>
              </a:pPr>
              <a:r>
                <a:rPr lang="en-US" sz="2133">
                  <a:solidFill>
                    <a:srgbClr val="000000"/>
                  </a:solidFill>
                  <a:latin typeface="Arial" charset="0"/>
                  <a:cs typeface="ＭＳ Ｐゴシック" charset="0"/>
                </a:rPr>
                <a:t>Functionally coordinated genes           Others</a:t>
              </a:r>
            </a:p>
          </p:txBody>
        </p:sp>
        <p:sp>
          <p:nvSpPr>
            <p:cNvPr id="242" name="Oval 660"/>
            <p:cNvSpPr>
              <a:spLocks noChangeArrowheads="1"/>
            </p:cNvSpPr>
            <p:nvPr/>
          </p:nvSpPr>
          <p:spPr bwMode="auto">
            <a:xfrm>
              <a:off x="3120" y="4080"/>
              <a:ext cx="87" cy="68"/>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43" name="Oval 661"/>
            <p:cNvSpPr>
              <a:spLocks noChangeArrowheads="1"/>
            </p:cNvSpPr>
            <p:nvPr/>
          </p:nvSpPr>
          <p:spPr bwMode="auto">
            <a:xfrm>
              <a:off x="432" y="4032"/>
              <a:ext cx="87" cy="68"/>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grpSp>
      <p:sp>
        <p:nvSpPr>
          <p:cNvPr id="244" name="Text Box 668"/>
          <p:cNvSpPr txBox="1">
            <a:spLocks noChangeArrowheads="1"/>
          </p:cNvSpPr>
          <p:nvPr/>
        </p:nvSpPr>
        <p:spPr bwMode="auto">
          <a:xfrm>
            <a:off x="2819241" y="975360"/>
            <a:ext cx="6421120" cy="38779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920" dirty="0">
                <a:solidFill>
                  <a:srgbClr val="000000"/>
                </a:solidFill>
              </a:rPr>
              <a:t> </a:t>
            </a:r>
            <a:endParaRPr lang="en-US" altLang="x-none" sz="1920" baseline="-25000" dirty="0">
              <a:solidFill>
                <a:srgbClr val="000000"/>
              </a:solidFill>
            </a:endParaRPr>
          </a:p>
        </p:txBody>
      </p:sp>
      <p:sp>
        <p:nvSpPr>
          <p:cNvPr id="18461" name="TextBox 244"/>
          <p:cNvSpPr txBox="1">
            <a:spLocks noChangeArrowheads="1"/>
          </p:cNvSpPr>
          <p:nvPr/>
        </p:nvSpPr>
        <p:spPr bwMode="auto">
          <a:xfrm>
            <a:off x="6012868" y="1845779"/>
            <a:ext cx="566181" cy="223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853" b="1" dirty="0">
                <a:solidFill>
                  <a:srgbClr val="000000"/>
                </a:solidFill>
              </a:rPr>
              <a:t>r = 0.68</a:t>
            </a:r>
          </a:p>
        </p:txBody>
      </p:sp>
      <p:sp>
        <p:nvSpPr>
          <p:cNvPr id="18462" name="TextBox 245"/>
          <p:cNvSpPr txBox="1">
            <a:spLocks noChangeArrowheads="1"/>
          </p:cNvSpPr>
          <p:nvPr/>
        </p:nvSpPr>
        <p:spPr bwMode="auto">
          <a:xfrm>
            <a:off x="3865721" y="1860432"/>
            <a:ext cx="566181" cy="223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853" b="1">
                <a:solidFill>
                  <a:srgbClr val="000000"/>
                </a:solidFill>
              </a:rPr>
              <a:t>r = 0.95</a:t>
            </a:r>
          </a:p>
        </p:txBody>
      </p:sp>
      <p:sp>
        <p:nvSpPr>
          <p:cNvPr id="247" name="Text Box 668"/>
          <p:cNvSpPr txBox="1">
            <a:spLocks noChangeArrowheads="1"/>
          </p:cNvSpPr>
          <p:nvPr/>
        </p:nvSpPr>
        <p:spPr bwMode="auto">
          <a:xfrm>
            <a:off x="2819241" y="990602"/>
            <a:ext cx="6813973" cy="3939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dirty="0">
                <a:solidFill>
                  <a:srgbClr val="000000"/>
                </a:solidFill>
              </a:rPr>
              <a:t> TF</a:t>
            </a:r>
            <a:r>
              <a:rPr lang="en-US" altLang="x-none" sz="1920" baseline="-25000" dirty="0">
                <a:solidFill>
                  <a:srgbClr val="000000"/>
                </a:solidFill>
              </a:rPr>
              <a:t>1</a:t>
            </a:r>
            <a:r>
              <a:rPr lang="en-US" altLang="x-none" sz="1920" dirty="0">
                <a:solidFill>
                  <a:srgbClr val="000000"/>
                </a:solidFill>
              </a:rPr>
              <a:t>    TF</a:t>
            </a:r>
            <a:r>
              <a:rPr lang="en-US" altLang="x-none" sz="1920" baseline="-25000" dirty="0">
                <a:solidFill>
                  <a:srgbClr val="000000"/>
                </a:solidFill>
              </a:rPr>
              <a:t>2</a:t>
            </a:r>
            <a:r>
              <a:rPr lang="en-US" altLang="x-none" sz="1920" dirty="0">
                <a:solidFill>
                  <a:srgbClr val="000000"/>
                </a:solidFill>
              </a:rPr>
              <a:t>     TF</a:t>
            </a:r>
            <a:r>
              <a:rPr lang="en-US" altLang="x-none" sz="1920" baseline="-25000" dirty="0">
                <a:solidFill>
                  <a:srgbClr val="000000"/>
                </a:solidFill>
              </a:rPr>
              <a:t>3 </a:t>
            </a:r>
            <a:r>
              <a:rPr lang="en-US" altLang="x-none" sz="1920" dirty="0">
                <a:solidFill>
                  <a:srgbClr val="000000"/>
                </a:solidFill>
              </a:rPr>
              <a:t>………….…………… </a:t>
            </a:r>
            <a:r>
              <a:rPr lang="en-US" altLang="x-none" sz="1920" dirty="0" err="1">
                <a:solidFill>
                  <a:srgbClr val="000000"/>
                </a:solidFill>
              </a:rPr>
              <a:t>TF</a:t>
            </a:r>
            <a:r>
              <a:rPr lang="en-US" altLang="x-none" sz="1920" i="1" baseline="-25000" dirty="0" err="1">
                <a:solidFill>
                  <a:srgbClr val="000000"/>
                </a:solidFill>
              </a:rPr>
              <a:t>i</a:t>
            </a:r>
            <a:r>
              <a:rPr lang="en-US" altLang="x-none" sz="1920" dirty="0">
                <a:solidFill>
                  <a:srgbClr val="000000"/>
                </a:solidFill>
              </a:rPr>
              <a:t>…………………</a:t>
            </a:r>
            <a:r>
              <a:rPr lang="mr-IN" altLang="x-none" sz="1920" dirty="0">
                <a:solidFill>
                  <a:srgbClr val="000000"/>
                </a:solidFill>
              </a:rPr>
              <a:t>……………………</a:t>
            </a:r>
            <a:r>
              <a:rPr lang="en-US" altLang="x-none" sz="1920" dirty="0" err="1">
                <a:solidFill>
                  <a:srgbClr val="000000"/>
                </a:solidFill>
              </a:rPr>
              <a:t>TF</a:t>
            </a:r>
            <a:r>
              <a:rPr lang="en-US" altLang="x-none" sz="1920" baseline="-25000" dirty="0" err="1">
                <a:solidFill>
                  <a:srgbClr val="000000"/>
                </a:solidFill>
              </a:rPr>
              <a:t>n</a:t>
            </a:r>
            <a:r>
              <a:rPr lang="en-US" altLang="x-none" sz="1920" baseline="-25000" dirty="0">
                <a:solidFill>
                  <a:srgbClr val="000000"/>
                </a:solidFill>
              </a:rPr>
              <a:t> </a:t>
            </a:r>
          </a:p>
        </p:txBody>
      </p:sp>
      <p:sp>
        <p:nvSpPr>
          <p:cNvPr id="23" name="TextBox 22"/>
          <p:cNvSpPr txBox="1"/>
          <p:nvPr/>
        </p:nvSpPr>
        <p:spPr>
          <a:xfrm>
            <a:off x="2475910" y="1657816"/>
            <a:ext cx="453970" cy="4096827"/>
          </a:xfrm>
          <a:prstGeom prst="rect">
            <a:avLst/>
          </a:prstGeom>
          <a:noFill/>
        </p:spPr>
        <p:txBody>
          <a:bodyPr wrap="none" rtlCol="0">
            <a:spAutoFit/>
          </a:bodyPr>
          <a:lstStyle/>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1</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2</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3</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4</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5</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6</a:t>
            </a: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280" dirty="0">
                <a:solidFill>
                  <a:srgbClr val="000000"/>
                </a:solidFill>
                <a:latin typeface="Calibri" charset="0"/>
              </a:rPr>
              <a:t>…</a:t>
            </a:r>
            <a:endParaRPr lang="en-US" sz="1280" dirty="0">
              <a:solidFill>
                <a:srgbClr val="000000"/>
              </a:solidFill>
              <a:latin typeface="Calibri" charset="0"/>
            </a:endParaRPr>
          </a:p>
          <a:p>
            <a:pPr defTabSz="487695" fontAlgn="base">
              <a:spcBef>
                <a:spcPct val="0"/>
              </a:spcBef>
              <a:spcAft>
                <a:spcPct val="0"/>
              </a:spcAft>
            </a:pPr>
            <a:r>
              <a:rPr lang="mr-IN" sz="1280" dirty="0">
                <a:solidFill>
                  <a:srgbClr val="000000"/>
                </a:solidFill>
                <a:latin typeface="Calibri" charset="0"/>
              </a:rPr>
              <a:t>…</a:t>
            </a:r>
            <a:endParaRPr lang="en-US" sz="1280" dirty="0">
              <a:solidFill>
                <a:srgbClr val="000000"/>
              </a:solidFill>
              <a:latin typeface="Calibri" charset="0"/>
            </a:endParaRPr>
          </a:p>
          <a:p>
            <a:pPr defTabSz="487695" fontAlgn="base">
              <a:spcBef>
                <a:spcPct val="0"/>
              </a:spcBef>
              <a:spcAft>
                <a:spcPct val="0"/>
              </a:spcAft>
            </a:pPr>
            <a:r>
              <a:rPr lang="mr-IN" sz="1707" dirty="0">
                <a:solidFill>
                  <a:srgbClr val="000000"/>
                </a:solidFill>
                <a:latin typeface="Calibri" charset="0"/>
              </a:rPr>
              <a:t>…</a:t>
            </a:r>
            <a:endParaRPr lang="en-US" sz="1707" dirty="0">
              <a:solidFill>
                <a:srgbClr val="000000"/>
              </a:solidFill>
              <a:latin typeface="Calibri" charset="0"/>
            </a:endParaRP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m</a:t>
            </a:r>
            <a:endParaRPr lang="en-US" sz="1813" baseline="-25000" dirty="0">
              <a:solidFill>
                <a:srgbClr val="000000"/>
              </a:solidFill>
              <a:latin typeface="Calibri" charset="0"/>
            </a:endParaRPr>
          </a:p>
        </p:txBody>
      </p:sp>
      <p:sp>
        <p:nvSpPr>
          <p:cNvPr id="251" name="TextBox 250"/>
          <p:cNvSpPr txBox="1">
            <a:spLocks noChangeArrowheads="1"/>
          </p:cNvSpPr>
          <p:nvPr/>
        </p:nvSpPr>
        <p:spPr bwMode="auto">
          <a:xfrm>
            <a:off x="765228" y="1930401"/>
            <a:ext cx="1709931" cy="216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dirty="0">
                <a:solidFill>
                  <a:srgbClr val="1A1795"/>
                </a:solidFill>
                <a:latin typeface="Arial" charset="0"/>
              </a:rPr>
              <a:t>1. Spearman</a:t>
            </a:r>
          </a:p>
          <a:p>
            <a:pPr defTabSz="487695" eaLnBrk="1" fontAlgn="base" hangingPunct="1">
              <a:spcBef>
                <a:spcPct val="0"/>
              </a:spcBef>
              <a:spcAft>
                <a:spcPct val="0"/>
              </a:spcAft>
            </a:pPr>
            <a:r>
              <a:rPr lang="en-US" altLang="x-none" sz="1493" dirty="0">
                <a:solidFill>
                  <a:srgbClr val="1A1795"/>
                </a:solidFill>
                <a:latin typeface="Arial" charset="0"/>
              </a:rPr>
              <a:t>2. Weighted Rank</a:t>
            </a:r>
          </a:p>
          <a:p>
            <a:pPr defTabSz="487695" eaLnBrk="1" fontAlgn="base" hangingPunct="1">
              <a:spcBef>
                <a:spcPct val="0"/>
              </a:spcBef>
              <a:spcAft>
                <a:spcPct val="0"/>
              </a:spcAft>
            </a:pPr>
            <a:r>
              <a:rPr lang="en-US" altLang="x-none" sz="1493" dirty="0">
                <a:solidFill>
                  <a:srgbClr val="1A1795"/>
                </a:solidFill>
                <a:latin typeface="Arial" charset="0"/>
              </a:rPr>
              <a:t>3. Kendall</a:t>
            </a:r>
          </a:p>
          <a:p>
            <a:pPr defTabSz="487695" eaLnBrk="1" fontAlgn="base" hangingPunct="1">
              <a:spcBef>
                <a:spcPct val="0"/>
              </a:spcBef>
              <a:spcAft>
                <a:spcPct val="0"/>
              </a:spcAft>
            </a:pPr>
            <a:r>
              <a:rPr lang="en-US" altLang="x-none" sz="1493" dirty="0">
                <a:solidFill>
                  <a:srgbClr val="1A1795"/>
                </a:solidFill>
                <a:latin typeface="Arial" charset="0"/>
              </a:rPr>
              <a:t>4. </a:t>
            </a:r>
            <a:r>
              <a:rPr lang="en-US" altLang="x-none" sz="1493" dirty="0" err="1">
                <a:solidFill>
                  <a:srgbClr val="1A1795"/>
                </a:solidFill>
                <a:latin typeface="Arial" charset="0"/>
              </a:rPr>
              <a:t>Hoeffding</a:t>
            </a:r>
            <a:endParaRPr lang="en-US" altLang="x-none" sz="1493" dirty="0">
              <a:solidFill>
                <a:srgbClr val="1A1795"/>
              </a:solidFill>
              <a:latin typeface="Arial" charset="0"/>
            </a:endParaRPr>
          </a:p>
          <a:p>
            <a:pPr defTabSz="487695" eaLnBrk="1" fontAlgn="base" hangingPunct="1">
              <a:spcBef>
                <a:spcPct val="0"/>
              </a:spcBef>
              <a:spcAft>
                <a:spcPct val="0"/>
              </a:spcAft>
            </a:pPr>
            <a:r>
              <a:rPr lang="en-US" altLang="x-none" sz="1493" dirty="0">
                <a:solidFill>
                  <a:srgbClr val="1A1795"/>
                </a:solidFill>
                <a:latin typeface="Arial" charset="0"/>
              </a:rPr>
              <a:t>5. Distance </a:t>
            </a:r>
            <a:r>
              <a:rPr lang="en-US" altLang="x-none" sz="1493" dirty="0" err="1">
                <a:solidFill>
                  <a:srgbClr val="1A1795"/>
                </a:solidFill>
                <a:latin typeface="Arial" charset="0"/>
              </a:rPr>
              <a:t>Cov</a:t>
            </a:r>
            <a:endParaRPr lang="en-US" altLang="x-none" sz="1493" dirty="0">
              <a:solidFill>
                <a:srgbClr val="1A1795"/>
              </a:solidFill>
              <a:latin typeface="Arial" charset="0"/>
            </a:endParaRPr>
          </a:p>
          <a:p>
            <a:pPr defTabSz="487695" eaLnBrk="1" fontAlgn="base" hangingPunct="1">
              <a:spcBef>
                <a:spcPct val="0"/>
              </a:spcBef>
              <a:spcAft>
                <a:spcPct val="0"/>
              </a:spcAft>
            </a:pPr>
            <a:r>
              <a:rPr lang="en-US" altLang="x-none" sz="1493" dirty="0">
                <a:solidFill>
                  <a:srgbClr val="1A1795"/>
                </a:solidFill>
                <a:latin typeface="Arial" charset="0"/>
              </a:rPr>
              <a:t>6. Theil-</a:t>
            </a:r>
            <a:r>
              <a:rPr lang="en-US" altLang="x-none" sz="1493" dirty="0" err="1">
                <a:solidFill>
                  <a:srgbClr val="1A1795"/>
                </a:solidFill>
                <a:latin typeface="Arial" charset="0"/>
              </a:rPr>
              <a:t>sen</a:t>
            </a:r>
            <a:endParaRPr lang="en-US" altLang="x-none" sz="1493" dirty="0">
              <a:solidFill>
                <a:srgbClr val="1A1795"/>
              </a:solidFill>
              <a:latin typeface="Arial" charset="0"/>
            </a:endParaRPr>
          </a:p>
          <a:p>
            <a:pPr defTabSz="487695" eaLnBrk="1" fontAlgn="base" hangingPunct="1">
              <a:spcBef>
                <a:spcPct val="0"/>
              </a:spcBef>
              <a:spcAft>
                <a:spcPct val="0"/>
              </a:spcAft>
            </a:pPr>
            <a:r>
              <a:rPr lang="en-US" altLang="x-none" sz="1493" dirty="0">
                <a:solidFill>
                  <a:srgbClr val="1A1795"/>
                </a:solidFill>
                <a:latin typeface="Arial" charset="0"/>
              </a:rPr>
              <a:t>7. Pearson</a:t>
            </a:r>
          </a:p>
          <a:p>
            <a:pPr defTabSz="487695" eaLnBrk="1" fontAlgn="base" hangingPunct="1">
              <a:spcBef>
                <a:spcPct val="0"/>
              </a:spcBef>
              <a:spcAft>
                <a:spcPct val="0"/>
              </a:spcAft>
            </a:pPr>
            <a:r>
              <a:rPr lang="en-US" altLang="x-none" sz="1493" dirty="0">
                <a:solidFill>
                  <a:srgbClr val="1A1795"/>
                </a:solidFill>
                <a:latin typeface="Arial" charset="0"/>
              </a:rPr>
              <a:t>8. Rank Theil-</a:t>
            </a:r>
            <a:r>
              <a:rPr lang="en-US" altLang="x-none" sz="1493" dirty="0" err="1">
                <a:solidFill>
                  <a:srgbClr val="1A1795"/>
                </a:solidFill>
                <a:latin typeface="Arial" charset="0"/>
              </a:rPr>
              <a:t>sen</a:t>
            </a:r>
            <a:endParaRPr lang="en-US" altLang="x-none" sz="1493" dirty="0">
              <a:solidFill>
                <a:srgbClr val="1A1795"/>
              </a:solidFill>
              <a:latin typeface="Arial" charset="0"/>
            </a:endParaRPr>
          </a:p>
          <a:p>
            <a:pPr defTabSz="487695" eaLnBrk="1" fontAlgn="base" hangingPunct="1">
              <a:spcBef>
                <a:spcPct val="0"/>
              </a:spcBef>
              <a:spcAft>
                <a:spcPct val="0"/>
              </a:spcAft>
            </a:pPr>
            <a:endParaRPr lang="en-US" altLang="x-none" sz="1493" dirty="0">
              <a:solidFill>
                <a:srgbClr val="FFFFFF"/>
              </a:solidFill>
              <a:latin typeface="Arial" charset="0"/>
            </a:endParaRPr>
          </a:p>
        </p:txBody>
      </p:sp>
      <p:sp>
        <p:nvSpPr>
          <p:cNvPr id="252" name="TextBox 3"/>
          <p:cNvSpPr txBox="1">
            <a:spLocks noChangeArrowheads="1"/>
          </p:cNvSpPr>
          <p:nvPr/>
        </p:nvSpPr>
        <p:spPr bwMode="auto">
          <a:xfrm>
            <a:off x="735744" y="3977379"/>
            <a:ext cx="1873694" cy="5579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dirty="0" err="1">
                <a:solidFill>
                  <a:srgbClr val="000000"/>
                </a:solidFill>
                <a:latin typeface="Arial" charset="0"/>
              </a:rPr>
              <a:t>PLos</a:t>
            </a:r>
            <a:r>
              <a:rPr lang="en-US" altLang="x-none" sz="1493" dirty="0">
                <a:solidFill>
                  <a:srgbClr val="000000"/>
                </a:solidFill>
                <a:latin typeface="Arial" charset="0"/>
              </a:rPr>
              <a:t> One</a:t>
            </a:r>
          </a:p>
          <a:p>
            <a:pPr defTabSz="487695" eaLnBrk="1" fontAlgn="base" hangingPunct="1">
              <a:spcBef>
                <a:spcPct val="0"/>
              </a:spcBef>
              <a:spcAft>
                <a:spcPct val="0"/>
              </a:spcAft>
            </a:pPr>
            <a:r>
              <a:rPr lang="en-US" altLang="x-none" sz="1493" dirty="0">
                <a:solidFill>
                  <a:srgbClr val="000000"/>
                </a:solidFill>
                <a:latin typeface="Arial" charset="0"/>
              </a:rPr>
              <a:t>(</a:t>
            </a:r>
            <a:r>
              <a:rPr lang="en-US" altLang="x-none" sz="1493" dirty="0" err="1">
                <a:solidFill>
                  <a:srgbClr val="000000"/>
                </a:solidFill>
                <a:latin typeface="Arial" charset="0"/>
              </a:rPr>
              <a:t>Kumari</a:t>
            </a:r>
            <a:r>
              <a:rPr lang="en-US" altLang="x-none" sz="1493" dirty="0">
                <a:solidFill>
                  <a:srgbClr val="000000"/>
                </a:solidFill>
                <a:latin typeface="Arial" charset="0"/>
              </a:rPr>
              <a:t> et al, 2012)</a:t>
            </a:r>
          </a:p>
        </p:txBody>
      </p:sp>
      <p:sp>
        <p:nvSpPr>
          <p:cNvPr id="18432" name="TextBox 18431"/>
          <p:cNvSpPr txBox="1"/>
          <p:nvPr/>
        </p:nvSpPr>
        <p:spPr>
          <a:xfrm>
            <a:off x="2236146" y="5794326"/>
            <a:ext cx="4289957" cy="683264"/>
          </a:xfrm>
          <a:prstGeom prst="rect">
            <a:avLst/>
          </a:prstGeom>
          <a:noFill/>
        </p:spPr>
        <p:txBody>
          <a:bodyPr wrap="none" rtlCol="0">
            <a:spAutoFit/>
          </a:bodyPr>
          <a:lstStyle/>
          <a:p>
            <a:pPr defTabSz="487695" fontAlgn="base">
              <a:spcBef>
                <a:spcPct val="0"/>
              </a:spcBef>
              <a:spcAft>
                <a:spcPct val="0"/>
              </a:spcAft>
            </a:pPr>
            <a:endParaRPr lang="en-US" sz="1920" dirty="0">
              <a:solidFill>
                <a:srgbClr val="000000"/>
              </a:solidFill>
              <a:latin typeface="Calibri" charset="0"/>
            </a:endParaRPr>
          </a:p>
          <a:p>
            <a:pPr defTabSz="487695" fontAlgn="base">
              <a:spcBef>
                <a:spcPct val="0"/>
              </a:spcBef>
              <a:spcAft>
                <a:spcPct val="0"/>
              </a:spcAft>
            </a:pPr>
            <a:r>
              <a:rPr lang="en-US" sz="1920" dirty="0">
                <a:solidFill>
                  <a:srgbClr val="000000"/>
                </a:solidFill>
                <a:latin typeface="Calibri" charset="0"/>
              </a:rPr>
              <a:t>Where m &gt; 20,000 while n = 1600 ~ 5000</a:t>
            </a:r>
            <a:endParaRPr lang="en-US" sz="1920" dirty="0">
              <a:solidFill>
                <a:srgbClr val="000000"/>
              </a:solidFill>
              <a:latin typeface="Calibri" charset="0"/>
            </a:endParaRPr>
          </a:p>
        </p:txBody>
      </p:sp>
      <p:sp>
        <p:nvSpPr>
          <p:cNvPr id="255" name="TextBox 254"/>
          <p:cNvSpPr txBox="1"/>
          <p:nvPr/>
        </p:nvSpPr>
        <p:spPr>
          <a:xfrm>
            <a:off x="3043017" y="1629424"/>
            <a:ext cx="659155" cy="4096827"/>
          </a:xfrm>
          <a:prstGeom prst="rect">
            <a:avLst/>
          </a:prstGeom>
          <a:noFill/>
        </p:spPr>
        <p:txBody>
          <a:bodyPr wrap="none" rtlCol="0">
            <a:spAutoFit/>
          </a:bodyPr>
          <a:lstStyle/>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5</a:t>
            </a:r>
            <a:endParaRPr lang="en-US" sz="1813" baseline="-25000" dirty="0">
              <a:solidFill>
                <a:srgbClr val="000000"/>
              </a:solidFill>
              <a:latin typeface="Calibri" charset="0"/>
            </a:endParaRP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2</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50</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4</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530</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61</a:t>
            </a: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280" dirty="0">
                <a:solidFill>
                  <a:srgbClr val="000000"/>
                </a:solidFill>
                <a:latin typeface="Calibri" charset="0"/>
              </a:rPr>
              <a:t>…</a:t>
            </a:r>
            <a:endParaRPr lang="en-US" sz="1280" dirty="0">
              <a:solidFill>
                <a:srgbClr val="000000"/>
              </a:solidFill>
              <a:latin typeface="Calibri" charset="0"/>
            </a:endParaRPr>
          </a:p>
          <a:p>
            <a:pPr defTabSz="487695" fontAlgn="base">
              <a:spcBef>
                <a:spcPct val="0"/>
              </a:spcBef>
              <a:spcAft>
                <a:spcPct val="0"/>
              </a:spcAft>
            </a:pPr>
            <a:r>
              <a:rPr lang="mr-IN" sz="1280" dirty="0">
                <a:solidFill>
                  <a:srgbClr val="000000"/>
                </a:solidFill>
                <a:latin typeface="Calibri" charset="0"/>
              </a:rPr>
              <a:t>…</a:t>
            </a:r>
            <a:endParaRPr lang="en-US" sz="1280" dirty="0">
              <a:solidFill>
                <a:srgbClr val="000000"/>
              </a:solidFill>
              <a:latin typeface="Calibri" charset="0"/>
            </a:endParaRPr>
          </a:p>
          <a:p>
            <a:pPr defTabSz="487695" fontAlgn="base">
              <a:spcBef>
                <a:spcPct val="0"/>
              </a:spcBef>
              <a:spcAft>
                <a:spcPct val="0"/>
              </a:spcAft>
            </a:pPr>
            <a:r>
              <a:rPr lang="mr-IN" sz="1707" dirty="0">
                <a:solidFill>
                  <a:srgbClr val="000000"/>
                </a:solidFill>
                <a:latin typeface="Calibri" charset="0"/>
              </a:rPr>
              <a:t>…</a:t>
            </a:r>
            <a:endParaRPr lang="en-US" sz="1707" dirty="0">
              <a:solidFill>
                <a:srgbClr val="000000"/>
              </a:solidFill>
              <a:latin typeface="Calibri" charset="0"/>
            </a:endParaRP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m-10</a:t>
            </a:r>
            <a:endParaRPr lang="en-US" sz="1813" baseline="-25000" dirty="0">
              <a:solidFill>
                <a:srgbClr val="000000"/>
              </a:solidFill>
              <a:latin typeface="Calibri" charset="0"/>
            </a:endParaRPr>
          </a:p>
        </p:txBody>
      </p:sp>
    </p:spTree>
    <p:extLst>
      <p:ext uri="{BB962C8B-B14F-4D97-AF65-F5344CB8AC3E}">
        <p14:creationId xmlns:p14="http://schemas.microsoft.com/office/powerpoint/2010/main" val="18013216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 name="Text Box 4"/>
          <p:cNvSpPr txBox="1">
            <a:spLocks noChangeArrowheads="1"/>
          </p:cNvSpPr>
          <p:nvPr/>
        </p:nvSpPr>
        <p:spPr bwMode="auto">
          <a:xfrm>
            <a:off x="1730131" y="198837"/>
            <a:ext cx="7361311" cy="55201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fontAlgn="base" hangingPunct="0">
              <a:spcBef>
                <a:spcPct val="0"/>
              </a:spcBef>
              <a:spcAft>
                <a:spcPct val="0"/>
              </a:spcAft>
              <a:defRPr/>
            </a:pPr>
            <a:r>
              <a:rPr lang="en-US" sz="2560" b="1" dirty="0">
                <a:latin typeface="Arial" charset="0"/>
                <a:cs typeface="ＭＳ Ｐゴシック" charset="0"/>
              </a:rPr>
              <a:t>    </a:t>
            </a:r>
            <a:r>
              <a:rPr lang="en-US" sz="2987" b="1" dirty="0">
                <a:latin typeface="Arial" charset="0"/>
                <a:cs typeface="ＭＳ Ｐゴシック" charset="0"/>
              </a:rPr>
              <a:t> </a:t>
            </a:r>
            <a:r>
              <a:rPr lang="en-US" sz="2987" b="1" dirty="0">
                <a:latin typeface="Arial" charset="0"/>
                <a:cs typeface="ＭＳ Ｐゴシック" charset="0"/>
              </a:rPr>
              <a:t>Genome-wide coexpression analysis</a:t>
            </a:r>
            <a:endParaRPr lang="en-US" sz="2987" b="1" dirty="0">
              <a:latin typeface="Arial" charset="0"/>
              <a:cs typeface="ＭＳ Ｐゴシック" charset="0"/>
            </a:endParaRPr>
          </a:p>
        </p:txBody>
      </p:sp>
      <p:sp>
        <p:nvSpPr>
          <p:cNvPr id="247" name="Text Box 638"/>
          <p:cNvSpPr txBox="1">
            <a:spLocks noChangeArrowheads="1"/>
          </p:cNvSpPr>
          <p:nvPr/>
        </p:nvSpPr>
        <p:spPr bwMode="auto">
          <a:xfrm>
            <a:off x="8468201" y="6084404"/>
            <a:ext cx="1628972" cy="107702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fontAlgn="base" hangingPunct="0">
              <a:spcBef>
                <a:spcPct val="0"/>
              </a:spcBef>
              <a:spcAft>
                <a:spcPct val="0"/>
              </a:spcAft>
              <a:defRPr/>
            </a:pPr>
            <a:r>
              <a:rPr lang="en-US" sz="2133" dirty="0">
                <a:solidFill>
                  <a:srgbClr val="000000"/>
                </a:solidFill>
                <a:latin typeface="Arial" charset="0"/>
                <a:cs typeface="ＭＳ Ｐゴシック" charset="0"/>
              </a:rPr>
              <a:t>Descending</a:t>
            </a:r>
          </a:p>
          <a:p>
            <a:pPr eaLnBrk="0" fontAlgn="base" hangingPunct="0">
              <a:spcBef>
                <a:spcPct val="0"/>
              </a:spcBef>
              <a:spcAft>
                <a:spcPct val="0"/>
              </a:spcAft>
              <a:defRPr/>
            </a:pPr>
            <a:r>
              <a:rPr lang="en-US" sz="2133" dirty="0">
                <a:solidFill>
                  <a:srgbClr val="000000"/>
                </a:solidFill>
                <a:latin typeface="Arial" charset="0"/>
                <a:cs typeface="ＭＳ Ｐゴシック" charset="0"/>
              </a:rPr>
              <a:t>Association</a:t>
            </a:r>
          </a:p>
          <a:p>
            <a:pPr eaLnBrk="0" fontAlgn="base" hangingPunct="0">
              <a:spcBef>
                <a:spcPct val="0"/>
              </a:spcBef>
              <a:spcAft>
                <a:spcPct val="0"/>
              </a:spcAft>
              <a:defRPr/>
            </a:pPr>
            <a:r>
              <a:rPr lang="en-US" sz="2133" dirty="0">
                <a:solidFill>
                  <a:srgbClr val="000000"/>
                </a:solidFill>
                <a:latin typeface="Arial" charset="0"/>
                <a:cs typeface="ＭＳ Ｐゴシック" charset="0"/>
              </a:rPr>
              <a:t>strength</a:t>
            </a:r>
          </a:p>
        </p:txBody>
      </p:sp>
      <p:sp>
        <p:nvSpPr>
          <p:cNvPr id="248" name="Rectangle 639"/>
          <p:cNvSpPr>
            <a:spLocks noChangeArrowheads="1"/>
          </p:cNvSpPr>
          <p:nvPr/>
        </p:nvSpPr>
        <p:spPr bwMode="auto">
          <a:xfrm>
            <a:off x="1274921" y="997116"/>
            <a:ext cx="8290560" cy="696218"/>
          </a:xfrm>
          <a:prstGeom prst="rect">
            <a:avLst/>
          </a:prstGeom>
          <a:solidFill>
            <a:srgbClr val="FFFF99"/>
          </a:solidFill>
          <a:ln w="12700">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49" name="Oval 270"/>
          <p:cNvSpPr>
            <a:spLocks noChangeArrowheads="1"/>
          </p:cNvSpPr>
          <p:nvPr/>
        </p:nvSpPr>
        <p:spPr bwMode="auto">
          <a:xfrm>
            <a:off x="2964133"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50" name="Oval 271"/>
          <p:cNvSpPr>
            <a:spLocks noChangeArrowheads="1"/>
          </p:cNvSpPr>
          <p:nvPr/>
        </p:nvSpPr>
        <p:spPr bwMode="auto">
          <a:xfrm>
            <a:off x="3508428" y="1419014"/>
            <a:ext cx="147319"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51" name="Oval 366"/>
          <p:cNvSpPr>
            <a:spLocks noChangeArrowheads="1"/>
          </p:cNvSpPr>
          <p:nvPr/>
        </p:nvSpPr>
        <p:spPr bwMode="auto">
          <a:xfrm>
            <a:off x="4051988" y="1419014"/>
            <a:ext cx="147321"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52" name="Oval 367"/>
          <p:cNvSpPr>
            <a:spLocks noChangeArrowheads="1"/>
          </p:cNvSpPr>
          <p:nvPr/>
        </p:nvSpPr>
        <p:spPr bwMode="auto">
          <a:xfrm>
            <a:off x="4497335" y="1419014"/>
            <a:ext cx="147319"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53" name="Oval 490"/>
          <p:cNvSpPr>
            <a:spLocks noChangeArrowheads="1"/>
          </p:cNvSpPr>
          <p:nvPr/>
        </p:nvSpPr>
        <p:spPr bwMode="auto">
          <a:xfrm>
            <a:off x="4908815"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54" name="Oval 491"/>
          <p:cNvSpPr>
            <a:spLocks noChangeArrowheads="1"/>
          </p:cNvSpPr>
          <p:nvPr/>
        </p:nvSpPr>
        <p:spPr bwMode="auto">
          <a:xfrm>
            <a:off x="5354162" y="1419014"/>
            <a:ext cx="147319"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55" name="Oval 521"/>
          <p:cNvSpPr>
            <a:spLocks noChangeArrowheads="1"/>
          </p:cNvSpPr>
          <p:nvPr/>
        </p:nvSpPr>
        <p:spPr bwMode="auto">
          <a:xfrm>
            <a:off x="5725001" y="1419014"/>
            <a:ext cx="147321"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56" name="Oval 522"/>
          <p:cNvSpPr>
            <a:spLocks noChangeArrowheads="1"/>
          </p:cNvSpPr>
          <p:nvPr/>
        </p:nvSpPr>
        <p:spPr bwMode="auto">
          <a:xfrm>
            <a:off x="6168655"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57" name="Oval 552"/>
          <p:cNvSpPr>
            <a:spLocks noChangeArrowheads="1"/>
          </p:cNvSpPr>
          <p:nvPr/>
        </p:nvSpPr>
        <p:spPr bwMode="auto">
          <a:xfrm>
            <a:off x="6622468"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58" name="Oval 553"/>
          <p:cNvSpPr>
            <a:spLocks noChangeArrowheads="1"/>
          </p:cNvSpPr>
          <p:nvPr/>
        </p:nvSpPr>
        <p:spPr bwMode="auto">
          <a:xfrm>
            <a:off x="7067815" y="1419014"/>
            <a:ext cx="147319"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59" name="Oval 583"/>
          <p:cNvSpPr>
            <a:spLocks noChangeArrowheads="1"/>
          </p:cNvSpPr>
          <p:nvPr/>
        </p:nvSpPr>
        <p:spPr bwMode="auto">
          <a:xfrm>
            <a:off x="7545335"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60" name="Oval 584"/>
          <p:cNvSpPr>
            <a:spLocks noChangeArrowheads="1"/>
          </p:cNvSpPr>
          <p:nvPr/>
        </p:nvSpPr>
        <p:spPr bwMode="auto">
          <a:xfrm>
            <a:off x="7990681" y="1419014"/>
            <a:ext cx="147321"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61" name="Oval 614"/>
          <p:cNvSpPr>
            <a:spLocks noChangeArrowheads="1"/>
          </p:cNvSpPr>
          <p:nvPr/>
        </p:nvSpPr>
        <p:spPr bwMode="auto">
          <a:xfrm>
            <a:off x="8468201" y="1419014"/>
            <a:ext cx="149013"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62" name="Oval 615"/>
          <p:cNvSpPr>
            <a:spLocks noChangeArrowheads="1"/>
          </p:cNvSpPr>
          <p:nvPr/>
        </p:nvSpPr>
        <p:spPr bwMode="auto">
          <a:xfrm>
            <a:off x="8913548" y="1419014"/>
            <a:ext cx="147319" cy="113454"/>
          </a:xfrm>
          <a:prstGeom prst="ellipse">
            <a:avLst/>
          </a:prstGeom>
          <a:solidFill>
            <a:srgbClr val="FF6666"/>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63" name="Text Box 633"/>
          <p:cNvSpPr txBox="1">
            <a:spLocks noChangeArrowheads="1"/>
          </p:cNvSpPr>
          <p:nvPr/>
        </p:nvSpPr>
        <p:spPr bwMode="auto">
          <a:xfrm>
            <a:off x="1212269" y="1044788"/>
            <a:ext cx="768159" cy="4862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fontAlgn="base" hangingPunct="0">
              <a:spcBef>
                <a:spcPct val="0"/>
              </a:spcBef>
              <a:spcAft>
                <a:spcPct val="0"/>
              </a:spcAft>
              <a:defRPr/>
            </a:pPr>
            <a:r>
              <a:rPr lang="en-US" sz="2560" dirty="0">
                <a:solidFill>
                  <a:srgbClr val="000000"/>
                </a:solidFill>
                <a:cs typeface="ＭＳ Ｐゴシック" charset="0"/>
              </a:rPr>
              <a:t>GOI</a:t>
            </a:r>
          </a:p>
        </p:txBody>
      </p:sp>
      <p:sp>
        <p:nvSpPr>
          <p:cNvPr id="267" name="Oval 239"/>
          <p:cNvSpPr>
            <a:spLocks noChangeArrowheads="1"/>
          </p:cNvSpPr>
          <p:nvPr/>
        </p:nvSpPr>
        <p:spPr bwMode="auto">
          <a:xfrm>
            <a:off x="2964133" y="1754293"/>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68" name="Oval 256"/>
          <p:cNvSpPr>
            <a:spLocks noChangeArrowheads="1"/>
          </p:cNvSpPr>
          <p:nvPr/>
        </p:nvSpPr>
        <p:spPr bwMode="auto">
          <a:xfrm>
            <a:off x="3508428" y="2045546"/>
            <a:ext cx="147319" cy="96521"/>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69" name="Oval 257"/>
          <p:cNvSpPr>
            <a:spLocks noChangeArrowheads="1"/>
          </p:cNvSpPr>
          <p:nvPr/>
        </p:nvSpPr>
        <p:spPr bwMode="auto">
          <a:xfrm>
            <a:off x="2964133" y="204554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70" name="Oval 258"/>
          <p:cNvSpPr>
            <a:spLocks noChangeArrowheads="1"/>
          </p:cNvSpPr>
          <p:nvPr/>
        </p:nvSpPr>
        <p:spPr bwMode="auto">
          <a:xfrm>
            <a:off x="2964133" y="2336800"/>
            <a:ext cx="149013" cy="9482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71" name="Oval 259"/>
          <p:cNvSpPr>
            <a:spLocks noChangeArrowheads="1"/>
          </p:cNvSpPr>
          <p:nvPr/>
        </p:nvSpPr>
        <p:spPr bwMode="auto">
          <a:xfrm>
            <a:off x="3508428" y="2336800"/>
            <a:ext cx="147319" cy="9482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72" name="Oval 260"/>
          <p:cNvSpPr>
            <a:spLocks noChangeArrowheads="1"/>
          </p:cNvSpPr>
          <p:nvPr/>
        </p:nvSpPr>
        <p:spPr bwMode="auto">
          <a:xfrm>
            <a:off x="3508428" y="1754293"/>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73" name="Oval 261"/>
          <p:cNvSpPr>
            <a:spLocks noChangeArrowheads="1"/>
          </p:cNvSpPr>
          <p:nvPr/>
        </p:nvSpPr>
        <p:spPr bwMode="auto">
          <a:xfrm>
            <a:off x="3508428" y="291592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74" name="Oval 262"/>
          <p:cNvSpPr>
            <a:spLocks noChangeArrowheads="1"/>
          </p:cNvSpPr>
          <p:nvPr/>
        </p:nvSpPr>
        <p:spPr bwMode="auto">
          <a:xfrm>
            <a:off x="2964133" y="291592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75" name="Oval 263"/>
          <p:cNvSpPr>
            <a:spLocks noChangeArrowheads="1"/>
          </p:cNvSpPr>
          <p:nvPr/>
        </p:nvSpPr>
        <p:spPr bwMode="auto">
          <a:xfrm>
            <a:off x="2964133" y="262466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76" name="Oval 264"/>
          <p:cNvSpPr>
            <a:spLocks noChangeArrowheads="1"/>
          </p:cNvSpPr>
          <p:nvPr/>
        </p:nvSpPr>
        <p:spPr bwMode="auto">
          <a:xfrm>
            <a:off x="3508428" y="2624667"/>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77" name="Oval 268"/>
          <p:cNvSpPr>
            <a:spLocks noChangeArrowheads="1"/>
          </p:cNvSpPr>
          <p:nvPr/>
        </p:nvSpPr>
        <p:spPr bwMode="auto">
          <a:xfrm>
            <a:off x="2964133" y="3207173"/>
            <a:ext cx="149013" cy="96521"/>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78" name="Oval 269"/>
          <p:cNvSpPr>
            <a:spLocks noChangeArrowheads="1"/>
          </p:cNvSpPr>
          <p:nvPr/>
        </p:nvSpPr>
        <p:spPr bwMode="auto">
          <a:xfrm>
            <a:off x="3508428" y="3207173"/>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79" name="Oval 274"/>
          <p:cNvSpPr>
            <a:spLocks noChangeArrowheads="1"/>
          </p:cNvSpPr>
          <p:nvPr/>
        </p:nvSpPr>
        <p:spPr bwMode="auto">
          <a:xfrm>
            <a:off x="2964133" y="379306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80" name="Oval 275"/>
          <p:cNvSpPr>
            <a:spLocks noChangeArrowheads="1"/>
          </p:cNvSpPr>
          <p:nvPr/>
        </p:nvSpPr>
        <p:spPr bwMode="auto">
          <a:xfrm>
            <a:off x="3523668" y="551010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81" name="Oval 276"/>
          <p:cNvSpPr>
            <a:spLocks noChangeArrowheads="1"/>
          </p:cNvSpPr>
          <p:nvPr/>
        </p:nvSpPr>
        <p:spPr bwMode="auto">
          <a:xfrm>
            <a:off x="2964133" y="551010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82" name="Oval 277"/>
          <p:cNvSpPr>
            <a:spLocks noChangeArrowheads="1"/>
          </p:cNvSpPr>
          <p:nvPr/>
        </p:nvSpPr>
        <p:spPr bwMode="auto">
          <a:xfrm>
            <a:off x="2964133" y="435864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83" name="Oval 278"/>
          <p:cNvSpPr>
            <a:spLocks noChangeArrowheads="1"/>
          </p:cNvSpPr>
          <p:nvPr/>
        </p:nvSpPr>
        <p:spPr bwMode="auto">
          <a:xfrm>
            <a:off x="3508428" y="435864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84" name="Oval 279"/>
          <p:cNvSpPr>
            <a:spLocks noChangeArrowheads="1"/>
          </p:cNvSpPr>
          <p:nvPr/>
        </p:nvSpPr>
        <p:spPr bwMode="auto">
          <a:xfrm>
            <a:off x="3508428" y="3777828"/>
            <a:ext cx="147319" cy="96519"/>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85" name="Oval 280"/>
          <p:cNvSpPr>
            <a:spLocks noChangeArrowheads="1"/>
          </p:cNvSpPr>
          <p:nvPr/>
        </p:nvSpPr>
        <p:spPr bwMode="auto">
          <a:xfrm>
            <a:off x="3508428" y="4939455"/>
            <a:ext cx="147319" cy="98213"/>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86" name="Oval 281"/>
          <p:cNvSpPr>
            <a:spLocks noChangeArrowheads="1"/>
          </p:cNvSpPr>
          <p:nvPr/>
        </p:nvSpPr>
        <p:spPr bwMode="auto">
          <a:xfrm>
            <a:off x="2964133" y="4939455"/>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87" name="Oval 282"/>
          <p:cNvSpPr>
            <a:spLocks noChangeArrowheads="1"/>
          </p:cNvSpPr>
          <p:nvPr/>
        </p:nvSpPr>
        <p:spPr bwMode="auto">
          <a:xfrm>
            <a:off x="2964133" y="464820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88" name="Oval 283"/>
          <p:cNvSpPr>
            <a:spLocks noChangeArrowheads="1"/>
          </p:cNvSpPr>
          <p:nvPr/>
        </p:nvSpPr>
        <p:spPr bwMode="auto">
          <a:xfrm>
            <a:off x="3508428" y="464820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89" name="Oval 284"/>
          <p:cNvSpPr>
            <a:spLocks noChangeArrowheads="1"/>
          </p:cNvSpPr>
          <p:nvPr/>
        </p:nvSpPr>
        <p:spPr bwMode="auto">
          <a:xfrm>
            <a:off x="2964133" y="5230708"/>
            <a:ext cx="149013"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90" name="Oval 285"/>
          <p:cNvSpPr>
            <a:spLocks noChangeArrowheads="1"/>
          </p:cNvSpPr>
          <p:nvPr/>
        </p:nvSpPr>
        <p:spPr bwMode="auto">
          <a:xfrm>
            <a:off x="3508428" y="5230708"/>
            <a:ext cx="147319"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91" name="Oval 286"/>
          <p:cNvSpPr>
            <a:spLocks noChangeArrowheads="1"/>
          </p:cNvSpPr>
          <p:nvPr/>
        </p:nvSpPr>
        <p:spPr bwMode="auto">
          <a:xfrm>
            <a:off x="2964133" y="348826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92" name="Oval 287"/>
          <p:cNvSpPr>
            <a:spLocks noChangeArrowheads="1"/>
          </p:cNvSpPr>
          <p:nvPr/>
        </p:nvSpPr>
        <p:spPr bwMode="auto">
          <a:xfrm>
            <a:off x="3508428" y="3488266"/>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93" name="Line 288"/>
          <p:cNvSpPr>
            <a:spLocks noChangeShapeType="1"/>
          </p:cNvSpPr>
          <p:nvPr/>
        </p:nvSpPr>
        <p:spPr bwMode="auto">
          <a:xfrm>
            <a:off x="3030173"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94" name="Line 289"/>
          <p:cNvSpPr>
            <a:spLocks noChangeShapeType="1"/>
          </p:cNvSpPr>
          <p:nvPr/>
        </p:nvSpPr>
        <p:spPr bwMode="auto">
          <a:xfrm>
            <a:off x="3589708"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95" name="Oval 354"/>
          <p:cNvSpPr>
            <a:spLocks noChangeArrowheads="1"/>
          </p:cNvSpPr>
          <p:nvPr/>
        </p:nvSpPr>
        <p:spPr bwMode="auto">
          <a:xfrm>
            <a:off x="4051988" y="1754293"/>
            <a:ext cx="147321"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96" name="Oval 355"/>
          <p:cNvSpPr>
            <a:spLocks noChangeArrowheads="1"/>
          </p:cNvSpPr>
          <p:nvPr/>
        </p:nvSpPr>
        <p:spPr bwMode="auto">
          <a:xfrm>
            <a:off x="4497335" y="2045546"/>
            <a:ext cx="147319" cy="96521"/>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97" name="Oval 356"/>
          <p:cNvSpPr>
            <a:spLocks noChangeArrowheads="1"/>
          </p:cNvSpPr>
          <p:nvPr/>
        </p:nvSpPr>
        <p:spPr bwMode="auto">
          <a:xfrm>
            <a:off x="4051988" y="2045546"/>
            <a:ext cx="147321"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98" name="Oval 357"/>
          <p:cNvSpPr>
            <a:spLocks noChangeArrowheads="1"/>
          </p:cNvSpPr>
          <p:nvPr/>
        </p:nvSpPr>
        <p:spPr bwMode="auto">
          <a:xfrm>
            <a:off x="4051988" y="2336800"/>
            <a:ext cx="147321" cy="9482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299" name="Oval 358"/>
          <p:cNvSpPr>
            <a:spLocks noChangeArrowheads="1"/>
          </p:cNvSpPr>
          <p:nvPr/>
        </p:nvSpPr>
        <p:spPr bwMode="auto">
          <a:xfrm>
            <a:off x="4497335" y="2336800"/>
            <a:ext cx="147319" cy="9482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00" name="Oval 359"/>
          <p:cNvSpPr>
            <a:spLocks noChangeArrowheads="1"/>
          </p:cNvSpPr>
          <p:nvPr/>
        </p:nvSpPr>
        <p:spPr bwMode="auto">
          <a:xfrm>
            <a:off x="4497335" y="1754293"/>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01" name="Oval 360"/>
          <p:cNvSpPr>
            <a:spLocks noChangeArrowheads="1"/>
          </p:cNvSpPr>
          <p:nvPr/>
        </p:nvSpPr>
        <p:spPr bwMode="auto">
          <a:xfrm>
            <a:off x="4497335" y="291592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02" name="Oval 361"/>
          <p:cNvSpPr>
            <a:spLocks noChangeArrowheads="1"/>
          </p:cNvSpPr>
          <p:nvPr/>
        </p:nvSpPr>
        <p:spPr bwMode="auto">
          <a:xfrm>
            <a:off x="4051988" y="2915921"/>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03" name="Oval 362"/>
          <p:cNvSpPr>
            <a:spLocks noChangeArrowheads="1"/>
          </p:cNvSpPr>
          <p:nvPr/>
        </p:nvSpPr>
        <p:spPr bwMode="auto">
          <a:xfrm>
            <a:off x="4051988" y="2624667"/>
            <a:ext cx="147321" cy="98213"/>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04" name="Oval 363"/>
          <p:cNvSpPr>
            <a:spLocks noChangeArrowheads="1"/>
          </p:cNvSpPr>
          <p:nvPr/>
        </p:nvSpPr>
        <p:spPr bwMode="auto">
          <a:xfrm>
            <a:off x="4497335" y="2624667"/>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05" name="Oval 364"/>
          <p:cNvSpPr>
            <a:spLocks noChangeArrowheads="1"/>
          </p:cNvSpPr>
          <p:nvPr/>
        </p:nvSpPr>
        <p:spPr bwMode="auto">
          <a:xfrm>
            <a:off x="4051988" y="3207173"/>
            <a:ext cx="147321" cy="96521"/>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06" name="Oval 365"/>
          <p:cNvSpPr>
            <a:spLocks noChangeArrowheads="1"/>
          </p:cNvSpPr>
          <p:nvPr/>
        </p:nvSpPr>
        <p:spPr bwMode="auto">
          <a:xfrm>
            <a:off x="4497335" y="3207173"/>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07" name="Oval 368"/>
          <p:cNvSpPr>
            <a:spLocks noChangeArrowheads="1"/>
          </p:cNvSpPr>
          <p:nvPr/>
        </p:nvSpPr>
        <p:spPr bwMode="auto">
          <a:xfrm>
            <a:off x="4051988" y="3793067"/>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08" name="Oval 369"/>
          <p:cNvSpPr>
            <a:spLocks noChangeArrowheads="1"/>
          </p:cNvSpPr>
          <p:nvPr/>
        </p:nvSpPr>
        <p:spPr bwMode="auto">
          <a:xfrm>
            <a:off x="4512575" y="551010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09" name="Oval 370"/>
          <p:cNvSpPr>
            <a:spLocks noChangeArrowheads="1"/>
          </p:cNvSpPr>
          <p:nvPr/>
        </p:nvSpPr>
        <p:spPr bwMode="auto">
          <a:xfrm>
            <a:off x="4051988" y="5510107"/>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10" name="Oval 371"/>
          <p:cNvSpPr>
            <a:spLocks noChangeArrowheads="1"/>
          </p:cNvSpPr>
          <p:nvPr/>
        </p:nvSpPr>
        <p:spPr bwMode="auto">
          <a:xfrm>
            <a:off x="4051988" y="4358641"/>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11" name="Oval 372"/>
          <p:cNvSpPr>
            <a:spLocks noChangeArrowheads="1"/>
          </p:cNvSpPr>
          <p:nvPr/>
        </p:nvSpPr>
        <p:spPr bwMode="auto">
          <a:xfrm>
            <a:off x="4497335" y="435864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12" name="Oval 373"/>
          <p:cNvSpPr>
            <a:spLocks noChangeArrowheads="1"/>
          </p:cNvSpPr>
          <p:nvPr/>
        </p:nvSpPr>
        <p:spPr bwMode="auto">
          <a:xfrm>
            <a:off x="4497335" y="3777828"/>
            <a:ext cx="147319"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13" name="Oval 374"/>
          <p:cNvSpPr>
            <a:spLocks noChangeArrowheads="1"/>
          </p:cNvSpPr>
          <p:nvPr/>
        </p:nvSpPr>
        <p:spPr bwMode="auto">
          <a:xfrm>
            <a:off x="4497335" y="4939455"/>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14" name="Oval 375"/>
          <p:cNvSpPr>
            <a:spLocks noChangeArrowheads="1"/>
          </p:cNvSpPr>
          <p:nvPr/>
        </p:nvSpPr>
        <p:spPr bwMode="auto">
          <a:xfrm>
            <a:off x="4051988" y="4939455"/>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15" name="Oval 376"/>
          <p:cNvSpPr>
            <a:spLocks noChangeArrowheads="1"/>
          </p:cNvSpPr>
          <p:nvPr/>
        </p:nvSpPr>
        <p:spPr bwMode="auto">
          <a:xfrm>
            <a:off x="4051988" y="4648201"/>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16" name="Oval 377"/>
          <p:cNvSpPr>
            <a:spLocks noChangeArrowheads="1"/>
          </p:cNvSpPr>
          <p:nvPr/>
        </p:nvSpPr>
        <p:spPr bwMode="auto">
          <a:xfrm>
            <a:off x="4497335" y="464820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17" name="Oval 378"/>
          <p:cNvSpPr>
            <a:spLocks noChangeArrowheads="1"/>
          </p:cNvSpPr>
          <p:nvPr/>
        </p:nvSpPr>
        <p:spPr bwMode="auto">
          <a:xfrm>
            <a:off x="4051988" y="5230708"/>
            <a:ext cx="147321"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18" name="Oval 379"/>
          <p:cNvSpPr>
            <a:spLocks noChangeArrowheads="1"/>
          </p:cNvSpPr>
          <p:nvPr/>
        </p:nvSpPr>
        <p:spPr bwMode="auto">
          <a:xfrm>
            <a:off x="4497335" y="5230708"/>
            <a:ext cx="147319"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19" name="Oval 380"/>
          <p:cNvSpPr>
            <a:spLocks noChangeArrowheads="1"/>
          </p:cNvSpPr>
          <p:nvPr/>
        </p:nvSpPr>
        <p:spPr bwMode="auto">
          <a:xfrm>
            <a:off x="4051988" y="3488266"/>
            <a:ext cx="147321"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20" name="Oval 381"/>
          <p:cNvSpPr>
            <a:spLocks noChangeArrowheads="1"/>
          </p:cNvSpPr>
          <p:nvPr/>
        </p:nvSpPr>
        <p:spPr bwMode="auto">
          <a:xfrm>
            <a:off x="4497335" y="3488266"/>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21" name="Line 382"/>
          <p:cNvSpPr>
            <a:spLocks noChangeShapeType="1"/>
          </p:cNvSpPr>
          <p:nvPr/>
        </p:nvSpPr>
        <p:spPr bwMode="auto">
          <a:xfrm>
            <a:off x="4118028"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22" name="Line 383"/>
          <p:cNvSpPr>
            <a:spLocks noChangeShapeType="1"/>
          </p:cNvSpPr>
          <p:nvPr/>
        </p:nvSpPr>
        <p:spPr bwMode="auto">
          <a:xfrm>
            <a:off x="4578615"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23" name="Oval 478"/>
          <p:cNvSpPr>
            <a:spLocks noChangeArrowheads="1"/>
          </p:cNvSpPr>
          <p:nvPr/>
        </p:nvSpPr>
        <p:spPr bwMode="auto">
          <a:xfrm>
            <a:off x="4908815" y="1754293"/>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24" name="Oval 479"/>
          <p:cNvSpPr>
            <a:spLocks noChangeArrowheads="1"/>
          </p:cNvSpPr>
          <p:nvPr/>
        </p:nvSpPr>
        <p:spPr bwMode="auto">
          <a:xfrm>
            <a:off x="5354162" y="2045546"/>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25" name="Oval 480"/>
          <p:cNvSpPr>
            <a:spLocks noChangeArrowheads="1"/>
          </p:cNvSpPr>
          <p:nvPr/>
        </p:nvSpPr>
        <p:spPr bwMode="auto">
          <a:xfrm>
            <a:off x="4908815" y="204554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26" name="Oval 481"/>
          <p:cNvSpPr>
            <a:spLocks noChangeArrowheads="1"/>
          </p:cNvSpPr>
          <p:nvPr/>
        </p:nvSpPr>
        <p:spPr bwMode="auto">
          <a:xfrm>
            <a:off x="4908815" y="2336800"/>
            <a:ext cx="149013" cy="9482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27" name="Oval 482"/>
          <p:cNvSpPr>
            <a:spLocks noChangeArrowheads="1"/>
          </p:cNvSpPr>
          <p:nvPr/>
        </p:nvSpPr>
        <p:spPr bwMode="auto">
          <a:xfrm>
            <a:off x="5354162" y="2336800"/>
            <a:ext cx="147319" cy="9482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28" name="Oval 483"/>
          <p:cNvSpPr>
            <a:spLocks noChangeArrowheads="1"/>
          </p:cNvSpPr>
          <p:nvPr/>
        </p:nvSpPr>
        <p:spPr bwMode="auto">
          <a:xfrm>
            <a:off x="5354162" y="1754293"/>
            <a:ext cx="147319" cy="96521"/>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29" name="Oval 484"/>
          <p:cNvSpPr>
            <a:spLocks noChangeArrowheads="1"/>
          </p:cNvSpPr>
          <p:nvPr/>
        </p:nvSpPr>
        <p:spPr bwMode="auto">
          <a:xfrm>
            <a:off x="5354162" y="291592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30" name="Oval 485"/>
          <p:cNvSpPr>
            <a:spLocks noChangeArrowheads="1"/>
          </p:cNvSpPr>
          <p:nvPr/>
        </p:nvSpPr>
        <p:spPr bwMode="auto">
          <a:xfrm>
            <a:off x="4908815" y="291592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31" name="Oval 486"/>
          <p:cNvSpPr>
            <a:spLocks noChangeArrowheads="1"/>
          </p:cNvSpPr>
          <p:nvPr/>
        </p:nvSpPr>
        <p:spPr bwMode="auto">
          <a:xfrm>
            <a:off x="4908815" y="2624667"/>
            <a:ext cx="149013" cy="98213"/>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32" name="Oval 487"/>
          <p:cNvSpPr>
            <a:spLocks noChangeArrowheads="1"/>
          </p:cNvSpPr>
          <p:nvPr/>
        </p:nvSpPr>
        <p:spPr bwMode="auto">
          <a:xfrm>
            <a:off x="5354162" y="2624667"/>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33" name="Oval 488"/>
          <p:cNvSpPr>
            <a:spLocks noChangeArrowheads="1"/>
          </p:cNvSpPr>
          <p:nvPr/>
        </p:nvSpPr>
        <p:spPr bwMode="auto">
          <a:xfrm>
            <a:off x="4908815" y="3207173"/>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34" name="Oval 489"/>
          <p:cNvSpPr>
            <a:spLocks noChangeArrowheads="1"/>
          </p:cNvSpPr>
          <p:nvPr/>
        </p:nvSpPr>
        <p:spPr bwMode="auto">
          <a:xfrm>
            <a:off x="5354162" y="3207173"/>
            <a:ext cx="147319" cy="96521"/>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35" name="Oval 492"/>
          <p:cNvSpPr>
            <a:spLocks noChangeArrowheads="1"/>
          </p:cNvSpPr>
          <p:nvPr/>
        </p:nvSpPr>
        <p:spPr bwMode="auto">
          <a:xfrm>
            <a:off x="4908815" y="379306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36" name="Oval 493"/>
          <p:cNvSpPr>
            <a:spLocks noChangeArrowheads="1"/>
          </p:cNvSpPr>
          <p:nvPr/>
        </p:nvSpPr>
        <p:spPr bwMode="auto">
          <a:xfrm>
            <a:off x="5369401" y="551010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37" name="Oval 494"/>
          <p:cNvSpPr>
            <a:spLocks noChangeArrowheads="1"/>
          </p:cNvSpPr>
          <p:nvPr/>
        </p:nvSpPr>
        <p:spPr bwMode="auto">
          <a:xfrm>
            <a:off x="4908815" y="551010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38" name="Oval 495"/>
          <p:cNvSpPr>
            <a:spLocks noChangeArrowheads="1"/>
          </p:cNvSpPr>
          <p:nvPr/>
        </p:nvSpPr>
        <p:spPr bwMode="auto">
          <a:xfrm>
            <a:off x="4908815" y="435864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39" name="Oval 496"/>
          <p:cNvSpPr>
            <a:spLocks noChangeArrowheads="1"/>
          </p:cNvSpPr>
          <p:nvPr/>
        </p:nvSpPr>
        <p:spPr bwMode="auto">
          <a:xfrm>
            <a:off x="5354162" y="435864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40" name="Oval 497"/>
          <p:cNvSpPr>
            <a:spLocks noChangeArrowheads="1"/>
          </p:cNvSpPr>
          <p:nvPr/>
        </p:nvSpPr>
        <p:spPr bwMode="auto">
          <a:xfrm>
            <a:off x="5354162" y="3777828"/>
            <a:ext cx="147319"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41" name="Oval 498"/>
          <p:cNvSpPr>
            <a:spLocks noChangeArrowheads="1"/>
          </p:cNvSpPr>
          <p:nvPr/>
        </p:nvSpPr>
        <p:spPr bwMode="auto">
          <a:xfrm>
            <a:off x="5354162" y="4939455"/>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42" name="Oval 499"/>
          <p:cNvSpPr>
            <a:spLocks noChangeArrowheads="1"/>
          </p:cNvSpPr>
          <p:nvPr/>
        </p:nvSpPr>
        <p:spPr bwMode="auto">
          <a:xfrm>
            <a:off x="4908815" y="4939455"/>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43" name="Oval 500"/>
          <p:cNvSpPr>
            <a:spLocks noChangeArrowheads="1"/>
          </p:cNvSpPr>
          <p:nvPr/>
        </p:nvSpPr>
        <p:spPr bwMode="auto">
          <a:xfrm>
            <a:off x="4908815" y="464820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44" name="Oval 501"/>
          <p:cNvSpPr>
            <a:spLocks noChangeArrowheads="1"/>
          </p:cNvSpPr>
          <p:nvPr/>
        </p:nvSpPr>
        <p:spPr bwMode="auto">
          <a:xfrm>
            <a:off x="5354162" y="464820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45" name="Oval 502"/>
          <p:cNvSpPr>
            <a:spLocks noChangeArrowheads="1"/>
          </p:cNvSpPr>
          <p:nvPr/>
        </p:nvSpPr>
        <p:spPr bwMode="auto">
          <a:xfrm>
            <a:off x="4908815" y="5230708"/>
            <a:ext cx="149013"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46" name="Oval 503"/>
          <p:cNvSpPr>
            <a:spLocks noChangeArrowheads="1"/>
          </p:cNvSpPr>
          <p:nvPr/>
        </p:nvSpPr>
        <p:spPr bwMode="auto">
          <a:xfrm>
            <a:off x="5354162" y="5230708"/>
            <a:ext cx="147319"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47" name="Oval 504"/>
          <p:cNvSpPr>
            <a:spLocks noChangeArrowheads="1"/>
          </p:cNvSpPr>
          <p:nvPr/>
        </p:nvSpPr>
        <p:spPr bwMode="auto">
          <a:xfrm>
            <a:off x="4908815" y="348826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48" name="Oval 505"/>
          <p:cNvSpPr>
            <a:spLocks noChangeArrowheads="1"/>
          </p:cNvSpPr>
          <p:nvPr/>
        </p:nvSpPr>
        <p:spPr bwMode="auto">
          <a:xfrm>
            <a:off x="5354162" y="3488266"/>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49" name="Line 506"/>
          <p:cNvSpPr>
            <a:spLocks noChangeShapeType="1"/>
          </p:cNvSpPr>
          <p:nvPr/>
        </p:nvSpPr>
        <p:spPr bwMode="auto">
          <a:xfrm>
            <a:off x="4974855"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50" name="Line 507"/>
          <p:cNvSpPr>
            <a:spLocks noChangeShapeType="1"/>
          </p:cNvSpPr>
          <p:nvPr/>
        </p:nvSpPr>
        <p:spPr bwMode="auto">
          <a:xfrm>
            <a:off x="5435442"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51" name="Oval 509"/>
          <p:cNvSpPr>
            <a:spLocks noChangeArrowheads="1"/>
          </p:cNvSpPr>
          <p:nvPr/>
        </p:nvSpPr>
        <p:spPr bwMode="auto">
          <a:xfrm>
            <a:off x="5725001" y="1754293"/>
            <a:ext cx="147321"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52" name="Oval 510"/>
          <p:cNvSpPr>
            <a:spLocks noChangeArrowheads="1"/>
          </p:cNvSpPr>
          <p:nvPr/>
        </p:nvSpPr>
        <p:spPr bwMode="auto">
          <a:xfrm>
            <a:off x="6168655" y="204554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53" name="Oval 511"/>
          <p:cNvSpPr>
            <a:spLocks noChangeArrowheads="1"/>
          </p:cNvSpPr>
          <p:nvPr/>
        </p:nvSpPr>
        <p:spPr bwMode="auto">
          <a:xfrm>
            <a:off x="5725001" y="2045546"/>
            <a:ext cx="147321"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54" name="Oval 512"/>
          <p:cNvSpPr>
            <a:spLocks noChangeArrowheads="1"/>
          </p:cNvSpPr>
          <p:nvPr/>
        </p:nvSpPr>
        <p:spPr bwMode="auto">
          <a:xfrm>
            <a:off x="5725001" y="2336800"/>
            <a:ext cx="147321" cy="9482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55" name="Oval 513"/>
          <p:cNvSpPr>
            <a:spLocks noChangeArrowheads="1"/>
          </p:cNvSpPr>
          <p:nvPr/>
        </p:nvSpPr>
        <p:spPr bwMode="auto">
          <a:xfrm>
            <a:off x="6168655" y="2336800"/>
            <a:ext cx="149013" cy="9482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56" name="Oval 514"/>
          <p:cNvSpPr>
            <a:spLocks noChangeArrowheads="1"/>
          </p:cNvSpPr>
          <p:nvPr/>
        </p:nvSpPr>
        <p:spPr bwMode="auto">
          <a:xfrm>
            <a:off x="6168655" y="1754293"/>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57" name="Oval 515"/>
          <p:cNvSpPr>
            <a:spLocks noChangeArrowheads="1"/>
          </p:cNvSpPr>
          <p:nvPr/>
        </p:nvSpPr>
        <p:spPr bwMode="auto">
          <a:xfrm>
            <a:off x="6168655" y="291592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58" name="Oval 516"/>
          <p:cNvSpPr>
            <a:spLocks noChangeArrowheads="1"/>
          </p:cNvSpPr>
          <p:nvPr/>
        </p:nvSpPr>
        <p:spPr bwMode="auto">
          <a:xfrm>
            <a:off x="5725001" y="2915921"/>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59" name="Oval 517"/>
          <p:cNvSpPr>
            <a:spLocks noChangeArrowheads="1"/>
          </p:cNvSpPr>
          <p:nvPr/>
        </p:nvSpPr>
        <p:spPr bwMode="auto">
          <a:xfrm>
            <a:off x="5725001" y="2624667"/>
            <a:ext cx="147321" cy="98213"/>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60" name="Oval 518"/>
          <p:cNvSpPr>
            <a:spLocks noChangeArrowheads="1"/>
          </p:cNvSpPr>
          <p:nvPr/>
        </p:nvSpPr>
        <p:spPr bwMode="auto">
          <a:xfrm>
            <a:off x="6168655" y="262466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61" name="Oval 519"/>
          <p:cNvSpPr>
            <a:spLocks noChangeArrowheads="1"/>
          </p:cNvSpPr>
          <p:nvPr/>
        </p:nvSpPr>
        <p:spPr bwMode="auto">
          <a:xfrm>
            <a:off x="5725001" y="3207173"/>
            <a:ext cx="147321"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62" name="Oval 520"/>
          <p:cNvSpPr>
            <a:spLocks noChangeArrowheads="1"/>
          </p:cNvSpPr>
          <p:nvPr/>
        </p:nvSpPr>
        <p:spPr bwMode="auto">
          <a:xfrm>
            <a:off x="6168655" y="3207173"/>
            <a:ext cx="149013" cy="96521"/>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63" name="Oval 523"/>
          <p:cNvSpPr>
            <a:spLocks noChangeArrowheads="1"/>
          </p:cNvSpPr>
          <p:nvPr/>
        </p:nvSpPr>
        <p:spPr bwMode="auto">
          <a:xfrm>
            <a:off x="5725001" y="3793067"/>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64" name="Oval 524"/>
          <p:cNvSpPr>
            <a:spLocks noChangeArrowheads="1"/>
          </p:cNvSpPr>
          <p:nvPr/>
        </p:nvSpPr>
        <p:spPr bwMode="auto">
          <a:xfrm>
            <a:off x="6185588" y="5510107"/>
            <a:ext cx="149013" cy="98213"/>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65" name="Oval 525"/>
          <p:cNvSpPr>
            <a:spLocks noChangeArrowheads="1"/>
          </p:cNvSpPr>
          <p:nvPr/>
        </p:nvSpPr>
        <p:spPr bwMode="auto">
          <a:xfrm>
            <a:off x="5725001" y="5510107"/>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66" name="Oval 526"/>
          <p:cNvSpPr>
            <a:spLocks noChangeArrowheads="1"/>
          </p:cNvSpPr>
          <p:nvPr/>
        </p:nvSpPr>
        <p:spPr bwMode="auto">
          <a:xfrm>
            <a:off x="5725001" y="4358641"/>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67" name="Oval 527"/>
          <p:cNvSpPr>
            <a:spLocks noChangeArrowheads="1"/>
          </p:cNvSpPr>
          <p:nvPr/>
        </p:nvSpPr>
        <p:spPr bwMode="auto">
          <a:xfrm>
            <a:off x="6168655" y="435864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68" name="Oval 528"/>
          <p:cNvSpPr>
            <a:spLocks noChangeArrowheads="1"/>
          </p:cNvSpPr>
          <p:nvPr/>
        </p:nvSpPr>
        <p:spPr bwMode="auto">
          <a:xfrm>
            <a:off x="6168655" y="3777828"/>
            <a:ext cx="149013"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69" name="Oval 529"/>
          <p:cNvSpPr>
            <a:spLocks noChangeArrowheads="1"/>
          </p:cNvSpPr>
          <p:nvPr/>
        </p:nvSpPr>
        <p:spPr bwMode="auto">
          <a:xfrm>
            <a:off x="6168655" y="4939455"/>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70" name="Oval 530"/>
          <p:cNvSpPr>
            <a:spLocks noChangeArrowheads="1"/>
          </p:cNvSpPr>
          <p:nvPr/>
        </p:nvSpPr>
        <p:spPr bwMode="auto">
          <a:xfrm>
            <a:off x="5725001" y="4939455"/>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71" name="Oval 531"/>
          <p:cNvSpPr>
            <a:spLocks noChangeArrowheads="1"/>
          </p:cNvSpPr>
          <p:nvPr/>
        </p:nvSpPr>
        <p:spPr bwMode="auto">
          <a:xfrm>
            <a:off x="5725001" y="4648201"/>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72" name="Oval 532"/>
          <p:cNvSpPr>
            <a:spLocks noChangeArrowheads="1"/>
          </p:cNvSpPr>
          <p:nvPr/>
        </p:nvSpPr>
        <p:spPr bwMode="auto">
          <a:xfrm>
            <a:off x="6168655" y="464820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73" name="Oval 533"/>
          <p:cNvSpPr>
            <a:spLocks noChangeArrowheads="1"/>
          </p:cNvSpPr>
          <p:nvPr/>
        </p:nvSpPr>
        <p:spPr bwMode="auto">
          <a:xfrm>
            <a:off x="5725001" y="5230708"/>
            <a:ext cx="147321"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74" name="Oval 534"/>
          <p:cNvSpPr>
            <a:spLocks noChangeArrowheads="1"/>
          </p:cNvSpPr>
          <p:nvPr/>
        </p:nvSpPr>
        <p:spPr bwMode="auto">
          <a:xfrm>
            <a:off x="6168655" y="5230708"/>
            <a:ext cx="149013"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75" name="Oval 535"/>
          <p:cNvSpPr>
            <a:spLocks noChangeArrowheads="1"/>
          </p:cNvSpPr>
          <p:nvPr/>
        </p:nvSpPr>
        <p:spPr bwMode="auto">
          <a:xfrm>
            <a:off x="5725001" y="3488266"/>
            <a:ext cx="147321"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76" name="Oval 536"/>
          <p:cNvSpPr>
            <a:spLocks noChangeArrowheads="1"/>
          </p:cNvSpPr>
          <p:nvPr/>
        </p:nvSpPr>
        <p:spPr bwMode="auto">
          <a:xfrm>
            <a:off x="6168655" y="348826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77" name="Line 537"/>
          <p:cNvSpPr>
            <a:spLocks noChangeShapeType="1"/>
          </p:cNvSpPr>
          <p:nvPr/>
        </p:nvSpPr>
        <p:spPr bwMode="auto">
          <a:xfrm>
            <a:off x="5791042"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78" name="Line 538"/>
          <p:cNvSpPr>
            <a:spLocks noChangeShapeType="1"/>
          </p:cNvSpPr>
          <p:nvPr/>
        </p:nvSpPr>
        <p:spPr bwMode="auto">
          <a:xfrm>
            <a:off x="6251628"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79" name="Oval 540"/>
          <p:cNvSpPr>
            <a:spLocks noChangeArrowheads="1"/>
          </p:cNvSpPr>
          <p:nvPr/>
        </p:nvSpPr>
        <p:spPr bwMode="auto">
          <a:xfrm>
            <a:off x="6622468" y="1754293"/>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80" name="Oval 541"/>
          <p:cNvSpPr>
            <a:spLocks noChangeArrowheads="1"/>
          </p:cNvSpPr>
          <p:nvPr/>
        </p:nvSpPr>
        <p:spPr bwMode="auto">
          <a:xfrm>
            <a:off x="7067815" y="2045546"/>
            <a:ext cx="147319" cy="96521"/>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81" name="Oval 542"/>
          <p:cNvSpPr>
            <a:spLocks noChangeArrowheads="1"/>
          </p:cNvSpPr>
          <p:nvPr/>
        </p:nvSpPr>
        <p:spPr bwMode="auto">
          <a:xfrm>
            <a:off x="6622468" y="204554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82" name="Oval 543"/>
          <p:cNvSpPr>
            <a:spLocks noChangeArrowheads="1"/>
          </p:cNvSpPr>
          <p:nvPr/>
        </p:nvSpPr>
        <p:spPr bwMode="auto">
          <a:xfrm>
            <a:off x="6622468" y="2336800"/>
            <a:ext cx="149013" cy="9482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83" name="Oval 544"/>
          <p:cNvSpPr>
            <a:spLocks noChangeArrowheads="1"/>
          </p:cNvSpPr>
          <p:nvPr/>
        </p:nvSpPr>
        <p:spPr bwMode="auto">
          <a:xfrm>
            <a:off x="7067815" y="2336800"/>
            <a:ext cx="147319" cy="9482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84" name="Oval 545"/>
          <p:cNvSpPr>
            <a:spLocks noChangeArrowheads="1"/>
          </p:cNvSpPr>
          <p:nvPr/>
        </p:nvSpPr>
        <p:spPr bwMode="auto">
          <a:xfrm>
            <a:off x="7067815" y="1754293"/>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85" name="Oval 546"/>
          <p:cNvSpPr>
            <a:spLocks noChangeArrowheads="1"/>
          </p:cNvSpPr>
          <p:nvPr/>
        </p:nvSpPr>
        <p:spPr bwMode="auto">
          <a:xfrm>
            <a:off x="7067815" y="291592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86" name="Oval 547"/>
          <p:cNvSpPr>
            <a:spLocks noChangeArrowheads="1"/>
          </p:cNvSpPr>
          <p:nvPr/>
        </p:nvSpPr>
        <p:spPr bwMode="auto">
          <a:xfrm>
            <a:off x="6622468" y="291592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87" name="Oval 548"/>
          <p:cNvSpPr>
            <a:spLocks noChangeArrowheads="1"/>
          </p:cNvSpPr>
          <p:nvPr/>
        </p:nvSpPr>
        <p:spPr bwMode="auto">
          <a:xfrm>
            <a:off x="6622468" y="2624667"/>
            <a:ext cx="149013" cy="98213"/>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88" name="Oval 549"/>
          <p:cNvSpPr>
            <a:spLocks noChangeArrowheads="1"/>
          </p:cNvSpPr>
          <p:nvPr/>
        </p:nvSpPr>
        <p:spPr bwMode="auto">
          <a:xfrm>
            <a:off x="7067815" y="2624667"/>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89" name="Oval 550"/>
          <p:cNvSpPr>
            <a:spLocks noChangeArrowheads="1"/>
          </p:cNvSpPr>
          <p:nvPr/>
        </p:nvSpPr>
        <p:spPr bwMode="auto">
          <a:xfrm>
            <a:off x="6622468" y="3207173"/>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90" name="Oval 551"/>
          <p:cNvSpPr>
            <a:spLocks noChangeArrowheads="1"/>
          </p:cNvSpPr>
          <p:nvPr/>
        </p:nvSpPr>
        <p:spPr bwMode="auto">
          <a:xfrm>
            <a:off x="7067815" y="3207173"/>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91" name="Oval 554"/>
          <p:cNvSpPr>
            <a:spLocks noChangeArrowheads="1"/>
          </p:cNvSpPr>
          <p:nvPr/>
        </p:nvSpPr>
        <p:spPr bwMode="auto">
          <a:xfrm>
            <a:off x="6622468" y="379306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92" name="Oval 555"/>
          <p:cNvSpPr>
            <a:spLocks noChangeArrowheads="1"/>
          </p:cNvSpPr>
          <p:nvPr/>
        </p:nvSpPr>
        <p:spPr bwMode="auto">
          <a:xfrm>
            <a:off x="7083055" y="551010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93" name="Oval 556"/>
          <p:cNvSpPr>
            <a:spLocks noChangeArrowheads="1"/>
          </p:cNvSpPr>
          <p:nvPr/>
        </p:nvSpPr>
        <p:spPr bwMode="auto">
          <a:xfrm>
            <a:off x="6622468" y="551010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94" name="Oval 557"/>
          <p:cNvSpPr>
            <a:spLocks noChangeArrowheads="1"/>
          </p:cNvSpPr>
          <p:nvPr/>
        </p:nvSpPr>
        <p:spPr bwMode="auto">
          <a:xfrm>
            <a:off x="6622468" y="435864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95" name="Oval 558"/>
          <p:cNvSpPr>
            <a:spLocks noChangeArrowheads="1"/>
          </p:cNvSpPr>
          <p:nvPr/>
        </p:nvSpPr>
        <p:spPr bwMode="auto">
          <a:xfrm>
            <a:off x="7067815" y="435864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96" name="Oval 559"/>
          <p:cNvSpPr>
            <a:spLocks noChangeArrowheads="1"/>
          </p:cNvSpPr>
          <p:nvPr/>
        </p:nvSpPr>
        <p:spPr bwMode="auto">
          <a:xfrm>
            <a:off x="7067815" y="3777828"/>
            <a:ext cx="147319"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97" name="Oval 560"/>
          <p:cNvSpPr>
            <a:spLocks noChangeArrowheads="1"/>
          </p:cNvSpPr>
          <p:nvPr/>
        </p:nvSpPr>
        <p:spPr bwMode="auto">
          <a:xfrm>
            <a:off x="7067815" y="4939455"/>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98" name="Oval 561"/>
          <p:cNvSpPr>
            <a:spLocks noChangeArrowheads="1"/>
          </p:cNvSpPr>
          <p:nvPr/>
        </p:nvSpPr>
        <p:spPr bwMode="auto">
          <a:xfrm>
            <a:off x="6622468" y="4939455"/>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399" name="Oval 562"/>
          <p:cNvSpPr>
            <a:spLocks noChangeArrowheads="1"/>
          </p:cNvSpPr>
          <p:nvPr/>
        </p:nvSpPr>
        <p:spPr bwMode="auto">
          <a:xfrm>
            <a:off x="6622468" y="464820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00" name="Oval 563"/>
          <p:cNvSpPr>
            <a:spLocks noChangeArrowheads="1"/>
          </p:cNvSpPr>
          <p:nvPr/>
        </p:nvSpPr>
        <p:spPr bwMode="auto">
          <a:xfrm>
            <a:off x="7067815" y="4648201"/>
            <a:ext cx="147319" cy="98213"/>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01" name="Oval 564"/>
          <p:cNvSpPr>
            <a:spLocks noChangeArrowheads="1"/>
          </p:cNvSpPr>
          <p:nvPr/>
        </p:nvSpPr>
        <p:spPr bwMode="auto">
          <a:xfrm>
            <a:off x="6622468" y="5230708"/>
            <a:ext cx="149013"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02" name="Oval 565"/>
          <p:cNvSpPr>
            <a:spLocks noChangeArrowheads="1"/>
          </p:cNvSpPr>
          <p:nvPr/>
        </p:nvSpPr>
        <p:spPr bwMode="auto">
          <a:xfrm>
            <a:off x="7067815" y="5230708"/>
            <a:ext cx="147319"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03" name="Oval 566"/>
          <p:cNvSpPr>
            <a:spLocks noChangeArrowheads="1"/>
          </p:cNvSpPr>
          <p:nvPr/>
        </p:nvSpPr>
        <p:spPr bwMode="auto">
          <a:xfrm>
            <a:off x="6622468" y="348826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04" name="Oval 567"/>
          <p:cNvSpPr>
            <a:spLocks noChangeArrowheads="1"/>
          </p:cNvSpPr>
          <p:nvPr/>
        </p:nvSpPr>
        <p:spPr bwMode="auto">
          <a:xfrm>
            <a:off x="7067815" y="3488266"/>
            <a:ext cx="147319" cy="96521"/>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05" name="Line 568"/>
          <p:cNvSpPr>
            <a:spLocks noChangeShapeType="1"/>
          </p:cNvSpPr>
          <p:nvPr/>
        </p:nvSpPr>
        <p:spPr bwMode="auto">
          <a:xfrm>
            <a:off x="6688508"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06" name="Line 569"/>
          <p:cNvSpPr>
            <a:spLocks noChangeShapeType="1"/>
          </p:cNvSpPr>
          <p:nvPr/>
        </p:nvSpPr>
        <p:spPr bwMode="auto">
          <a:xfrm>
            <a:off x="7149095"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07" name="Oval 571"/>
          <p:cNvSpPr>
            <a:spLocks noChangeArrowheads="1"/>
          </p:cNvSpPr>
          <p:nvPr/>
        </p:nvSpPr>
        <p:spPr bwMode="auto">
          <a:xfrm>
            <a:off x="7545335" y="1754293"/>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08" name="Oval 572"/>
          <p:cNvSpPr>
            <a:spLocks noChangeArrowheads="1"/>
          </p:cNvSpPr>
          <p:nvPr/>
        </p:nvSpPr>
        <p:spPr bwMode="auto">
          <a:xfrm>
            <a:off x="7990681" y="2045546"/>
            <a:ext cx="147321"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09" name="Oval 573"/>
          <p:cNvSpPr>
            <a:spLocks noChangeArrowheads="1"/>
          </p:cNvSpPr>
          <p:nvPr/>
        </p:nvSpPr>
        <p:spPr bwMode="auto">
          <a:xfrm>
            <a:off x="7545335" y="204554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10" name="Oval 574"/>
          <p:cNvSpPr>
            <a:spLocks noChangeArrowheads="1"/>
          </p:cNvSpPr>
          <p:nvPr/>
        </p:nvSpPr>
        <p:spPr bwMode="auto">
          <a:xfrm>
            <a:off x="7545335" y="2336800"/>
            <a:ext cx="149013" cy="9482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11" name="Oval 575"/>
          <p:cNvSpPr>
            <a:spLocks noChangeArrowheads="1"/>
          </p:cNvSpPr>
          <p:nvPr/>
        </p:nvSpPr>
        <p:spPr bwMode="auto">
          <a:xfrm>
            <a:off x="7990681" y="2336800"/>
            <a:ext cx="147321" cy="9482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12" name="Oval 576"/>
          <p:cNvSpPr>
            <a:spLocks noChangeArrowheads="1"/>
          </p:cNvSpPr>
          <p:nvPr/>
        </p:nvSpPr>
        <p:spPr bwMode="auto">
          <a:xfrm>
            <a:off x="7990681" y="1754293"/>
            <a:ext cx="147321" cy="96521"/>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13" name="Oval 577"/>
          <p:cNvSpPr>
            <a:spLocks noChangeArrowheads="1"/>
          </p:cNvSpPr>
          <p:nvPr/>
        </p:nvSpPr>
        <p:spPr bwMode="auto">
          <a:xfrm>
            <a:off x="7990681" y="2915921"/>
            <a:ext cx="147321" cy="98213"/>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14" name="Oval 578"/>
          <p:cNvSpPr>
            <a:spLocks noChangeArrowheads="1"/>
          </p:cNvSpPr>
          <p:nvPr/>
        </p:nvSpPr>
        <p:spPr bwMode="auto">
          <a:xfrm>
            <a:off x="7545335" y="291592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15" name="Oval 579"/>
          <p:cNvSpPr>
            <a:spLocks noChangeArrowheads="1"/>
          </p:cNvSpPr>
          <p:nvPr/>
        </p:nvSpPr>
        <p:spPr bwMode="auto">
          <a:xfrm>
            <a:off x="7545335" y="262466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16" name="Oval 580"/>
          <p:cNvSpPr>
            <a:spLocks noChangeArrowheads="1"/>
          </p:cNvSpPr>
          <p:nvPr/>
        </p:nvSpPr>
        <p:spPr bwMode="auto">
          <a:xfrm>
            <a:off x="7990681" y="2624667"/>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17" name="Oval 581"/>
          <p:cNvSpPr>
            <a:spLocks noChangeArrowheads="1"/>
          </p:cNvSpPr>
          <p:nvPr/>
        </p:nvSpPr>
        <p:spPr bwMode="auto">
          <a:xfrm>
            <a:off x="7545335" y="3207173"/>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18" name="Oval 582"/>
          <p:cNvSpPr>
            <a:spLocks noChangeArrowheads="1"/>
          </p:cNvSpPr>
          <p:nvPr/>
        </p:nvSpPr>
        <p:spPr bwMode="auto">
          <a:xfrm>
            <a:off x="7990681" y="3207173"/>
            <a:ext cx="147321"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19" name="Oval 585"/>
          <p:cNvSpPr>
            <a:spLocks noChangeArrowheads="1"/>
          </p:cNvSpPr>
          <p:nvPr/>
        </p:nvSpPr>
        <p:spPr bwMode="auto">
          <a:xfrm>
            <a:off x="7545335" y="3793067"/>
            <a:ext cx="149013" cy="98213"/>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20" name="Oval 586"/>
          <p:cNvSpPr>
            <a:spLocks noChangeArrowheads="1"/>
          </p:cNvSpPr>
          <p:nvPr/>
        </p:nvSpPr>
        <p:spPr bwMode="auto">
          <a:xfrm>
            <a:off x="8005922" y="551010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21" name="Oval 587"/>
          <p:cNvSpPr>
            <a:spLocks noChangeArrowheads="1"/>
          </p:cNvSpPr>
          <p:nvPr/>
        </p:nvSpPr>
        <p:spPr bwMode="auto">
          <a:xfrm>
            <a:off x="7545335" y="551010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22" name="Oval 588"/>
          <p:cNvSpPr>
            <a:spLocks noChangeArrowheads="1"/>
          </p:cNvSpPr>
          <p:nvPr/>
        </p:nvSpPr>
        <p:spPr bwMode="auto">
          <a:xfrm>
            <a:off x="7545335" y="435864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23" name="Oval 589"/>
          <p:cNvSpPr>
            <a:spLocks noChangeArrowheads="1"/>
          </p:cNvSpPr>
          <p:nvPr/>
        </p:nvSpPr>
        <p:spPr bwMode="auto">
          <a:xfrm>
            <a:off x="7990681" y="4358641"/>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24" name="Oval 590"/>
          <p:cNvSpPr>
            <a:spLocks noChangeArrowheads="1"/>
          </p:cNvSpPr>
          <p:nvPr/>
        </p:nvSpPr>
        <p:spPr bwMode="auto">
          <a:xfrm>
            <a:off x="7990681" y="3777828"/>
            <a:ext cx="147321"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25" name="Oval 591"/>
          <p:cNvSpPr>
            <a:spLocks noChangeArrowheads="1"/>
          </p:cNvSpPr>
          <p:nvPr/>
        </p:nvSpPr>
        <p:spPr bwMode="auto">
          <a:xfrm>
            <a:off x="7990681" y="4939455"/>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26" name="Oval 592"/>
          <p:cNvSpPr>
            <a:spLocks noChangeArrowheads="1"/>
          </p:cNvSpPr>
          <p:nvPr/>
        </p:nvSpPr>
        <p:spPr bwMode="auto">
          <a:xfrm>
            <a:off x="7545335" y="4939455"/>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27" name="Oval 593"/>
          <p:cNvSpPr>
            <a:spLocks noChangeArrowheads="1"/>
          </p:cNvSpPr>
          <p:nvPr/>
        </p:nvSpPr>
        <p:spPr bwMode="auto">
          <a:xfrm>
            <a:off x="7545335" y="464820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28" name="Oval 594"/>
          <p:cNvSpPr>
            <a:spLocks noChangeArrowheads="1"/>
          </p:cNvSpPr>
          <p:nvPr/>
        </p:nvSpPr>
        <p:spPr bwMode="auto">
          <a:xfrm>
            <a:off x="7990681" y="4648201"/>
            <a:ext cx="147321"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29" name="Oval 595"/>
          <p:cNvSpPr>
            <a:spLocks noChangeArrowheads="1"/>
          </p:cNvSpPr>
          <p:nvPr/>
        </p:nvSpPr>
        <p:spPr bwMode="auto">
          <a:xfrm>
            <a:off x="7545335" y="5230708"/>
            <a:ext cx="149013"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30" name="Oval 596"/>
          <p:cNvSpPr>
            <a:spLocks noChangeArrowheads="1"/>
          </p:cNvSpPr>
          <p:nvPr/>
        </p:nvSpPr>
        <p:spPr bwMode="auto">
          <a:xfrm>
            <a:off x="7990681" y="5230708"/>
            <a:ext cx="147321"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31" name="Oval 597"/>
          <p:cNvSpPr>
            <a:spLocks noChangeArrowheads="1"/>
          </p:cNvSpPr>
          <p:nvPr/>
        </p:nvSpPr>
        <p:spPr bwMode="auto">
          <a:xfrm>
            <a:off x="7545335" y="348826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32" name="Oval 598"/>
          <p:cNvSpPr>
            <a:spLocks noChangeArrowheads="1"/>
          </p:cNvSpPr>
          <p:nvPr/>
        </p:nvSpPr>
        <p:spPr bwMode="auto">
          <a:xfrm>
            <a:off x="7990681" y="3488266"/>
            <a:ext cx="147321"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33" name="Line 599"/>
          <p:cNvSpPr>
            <a:spLocks noChangeShapeType="1"/>
          </p:cNvSpPr>
          <p:nvPr/>
        </p:nvSpPr>
        <p:spPr bwMode="auto">
          <a:xfrm>
            <a:off x="7611374"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34" name="Line 600"/>
          <p:cNvSpPr>
            <a:spLocks noChangeShapeType="1"/>
          </p:cNvSpPr>
          <p:nvPr/>
        </p:nvSpPr>
        <p:spPr bwMode="auto">
          <a:xfrm>
            <a:off x="8071961"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35" name="Oval 602"/>
          <p:cNvSpPr>
            <a:spLocks noChangeArrowheads="1"/>
          </p:cNvSpPr>
          <p:nvPr/>
        </p:nvSpPr>
        <p:spPr bwMode="auto">
          <a:xfrm>
            <a:off x="8468201" y="1754293"/>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36" name="Oval 603"/>
          <p:cNvSpPr>
            <a:spLocks noChangeArrowheads="1"/>
          </p:cNvSpPr>
          <p:nvPr/>
        </p:nvSpPr>
        <p:spPr bwMode="auto">
          <a:xfrm>
            <a:off x="8913548" y="2045546"/>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37" name="Oval 604"/>
          <p:cNvSpPr>
            <a:spLocks noChangeArrowheads="1"/>
          </p:cNvSpPr>
          <p:nvPr/>
        </p:nvSpPr>
        <p:spPr bwMode="auto">
          <a:xfrm>
            <a:off x="8468201" y="204554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38" name="Oval 605"/>
          <p:cNvSpPr>
            <a:spLocks noChangeArrowheads="1"/>
          </p:cNvSpPr>
          <p:nvPr/>
        </p:nvSpPr>
        <p:spPr bwMode="auto">
          <a:xfrm>
            <a:off x="8468201" y="2336800"/>
            <a:ext cx="149013" cy="94827"/>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39" name="Oval 606"/>
          <p:cNvSpPr>
            <a:spLocks noChangeArrowheads="1"/>
          </p:cNvSpPr>
          <p:nvPr/>
        </p:nvSpPr>
        <p:spPr bwMode="auto">
          <a:xfrm>
            <a:off x="8913548" y="2336800"/>
            <a:ext cx="147319" cy="94827"/>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40" name="Oval 607"/>
          <p:cNvSpPr>
            <a:spLocks noChangeArrowheads="1"/>
          </p:cNvSpPr>
          <p:nvPr/>
        </p:nvSpPr>
        <p:spPr bwMode="auto">
          <a:xfrm>
            <a:off x="8913548" y="1754293"/>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41" name="Oval 608"/>
          <p:cNvSpPr>
            <a:spLocks noChangeArrowheads="1"/>
          </p:cNvSpPr>
          <p:nvPr/>
        </p:nvSpPr>
        <p:spPr bwMode="auto">
          <a:xfrm>
            <a:off x="8913548" y="291592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42" name="Oval 609"/>
          <p:cNvSpPr>
            <a:spLocks noChangeArrowheads="1"/>
          </p:cNvSpPr>
          <p:nvPr/>
        </p:nvSpPr>
        <p:spPr bwMode="auto">
          <a:xfrm>
            <a:off x="8468201" y="2915921"/>
            <a:ext cx="149013" cy="98213"/>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43" name="Oval 610"/>
          <p:cNvSpPr>
            <a:spLocks noChangeArrowheads="1"/>
          </p:cNvSpPr>
          <p:nvPr/>
        </p:nvSpPr>
        <p:spPr bwMode="auto">
          <a:xfrm>
            <a:off x="8468201" y="262466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44" name="Oval 611"/>
          <p:cNvSpPr>
            <a:spLocks noChangeArrowheads="1"/>
          </p:cNvSpPr>
          <p:nvPr/>
        </p:nvSpPr>
        <p:spPr bwMode="auto">
          <a:xfrm>
            <a:off x="8913548" y="2624667"/>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45" name="Oval 612"/>
          <p:cNvSpPr>
            <a:spLocks noChangeArrowheads="1"/>
          </p:cNvSpPr>
          <p:nvPr/>
        </p:nvSpPr>
        <p:spPr bwMode="auto">
          <a:xfrm>
            <a:off x="8468201" y="3207173"/>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46" name="Oval 613"/>
          <p:cNvSpPr>
            <a:spLocks noChangeArrowheads="1"/>
          </p:cNvSpPr>
          <p:nvPr/>
        </p:nvSpPr>
        <p:spPr bwMode="auto">
          <a:xfrm>
            <a:off x="8913548" y="3207173"/>
            <a:ext cx="147319"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47" name="Oval 616"/>
          <p:cNvSpPr>
            <a:spLocks noChangeArrowheads="1"/>
          </p:cNvSpPr>
          <p:nvPr/>
        </p:nvSpPr>
        <p:spPr bwMode="auto">
          <a:xfrm>
            <a:off x="8468201" y="379306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48" name="Oval 617"/>
          <p:cNvSpPr>
            <a:spLocks noChangeArrowheads="1"/>
          </p:cNvSpPr>
          <p:nvPr/>
        </p:nvSpPr>
        <p:spPr bwMode="auto">
          <a:xfrm>
            <a:off x="8928788" y="551010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49" name="Oval 618"/>
          <p:cNvSpPr>
            <a:spLocks noChangeArrowheads="1"/>
          </p:cNvSpPr>
          <p:nvPr/>
        </p:nvSpPr>
        <p:spPr bwMode="auto">
          <a:xfrm>
            <a:off x="8468201" y="5510107"/>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50" name="Oval 619"/>
          <p:cNvSpPr>
            <a:spLocks noChangeArrowheads="1"/>
          </p:cNvSpPr>
          <p:nvPr/>
        </p:nvSpPr>
        <p:spPr bwMode="auto">
          <a:xfrm>
            <a:off x="8468201" y="435864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51" name="Oval 620"/>
          <p:cNvSpPr>
            <a:spLocks noChangeArrowheads="1"/>
          </p:cNvSpPr>
          <p:nvPr/>
        </p:nvSpPr>
        <p:spPr bwMode="auto">
          <a:xfrm>
            <a:off x="8913548" y="435864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52" name="Oval 621"/>
          <p:cNvSpPr>
            <a:spLocks noChangeArrowheads="1"/>
          </p:cNvSpPr>
          <p:nvPr/>
        </p:nvSpPr>
        <p:spPr bwMode="auto">
          <a:xfrm>
            <a:off x="8913548" y="3777828"/>
            <a:ext cx="147319"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53" name="Oval 622"/>
          <p:cNvSpPr>
            <a:spLocks noChangeArrowheads="1"/>
          </p:cNvSpPr>
          <p:nvPr/>
        </p:nvSpPr>
        <p:spPr bwMode="auto">
          <a:xfrm>
            <a:off x="8913548" y="4939455"/>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54" name="Oval 623"/>
          <p:cNvSpPr>
            <a:spLocks noChangeArrowheads="1"/>
          </p:cNvSpPr>
          <p:nvPr/>
        </p:nvSpPr>
        <p:spPr bwMode="auto">
          <a:xfrm>
            <a:off x="8468201" y="4939455"/>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55" name="Oval 624"/>
          <p:cNvSpPr>
            <a:spLocks noChangeArrowheads="1"/>
          </p:cNvSpPr>
          <p:nvPr/>
        </p:nvSpPr>
        <p:spPr bwMode="auto">
          <a:xfrm>
            <a:off x="8468201" y="4648201"/>
            <a:ext cx="149013"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56" name="Oval 625"/>
          <p:cNvSpPr>
            <a:spLocks noChangeArrowheads="1"/>
          </p:cNvSpPr>
          <p:nvPr/>
        </p:nvSpPr>
        <p:spPr bwMode="auto">
          <a:xfrm>
            <a:off x="8913548" y="4648201"/>
            <a:ext cx="147319" cy="98213"/>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57" name="Oval 626"/>
          <p:cNvSpPr>
            <a:spLocks noChangeArrowheads="1"/>
          </p:cNvSpPr>
          <p:nvPr/>
        </p:nvSpPr>
        <p:spPr bwMode="auto">
          <a:xfrm>
            <a:off x="8468201" y="5230708"/>
            <a:ext cx="149013" cy="96519"/>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58" name="Oval 627"/>
          <p:cNvSpPr>
            <a:spLocks noChangeArrowheads="1"/>
          </p:cNvSpPr>
          <p:nvPr/>
        </p:nvSpPr>
        <p:spPr bwMode="auto">
          <a:xfrm>
            <a:off x="8913548" y="5230708"/>
            <a:ext cx="147319" cy="96519"/>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59" name="Oval 628"/>
          <p:cNvSpPr>
            <a:spLocks noChangeArrowheads="1"/>
          </p:cNvSpPr>
          <p:nvPr/>
        </p:nvSpPr>
        <p:spPr bwMode="auto">
          <a:xfrm>
            <a:off x="8468201" y="3488266"/>
            <a:ext cx="149013" cy="96521"/>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60" name="Oval 629"/>
          <p:cNvSpPr>
            <a:spLocks noChangeArrowheads="1"/>
          </p:cNvSpPr>
          <p:nvPr/>
        </p:nvSpPr>
        <p:spPr bwMode="auto">
          <a:xfrm>
            <a:off x="8913548" y="3488266"/>
            <a:ext cx="147319" cy="96521"/>
          </a:xfrm>
          <a:prstGeom prst="ellipse">
            <a:avLst/>
          </a:prstGeom>
          <a:solidFill>
            <a:srgbClr val="0000FF"/>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61" name="Line 630"/>
          <p:cNvSpPr>
            <a:spLocks noChangeShapeType="1"/>
          </p:cNvSpPr>
          <p:nvPr/>
        </p:nvSpPr>
        <p:spPr bwMode="auto">
          <a:xfrm>
            <a:off x="8534242"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62" name="Line 631"/>
          <p:cNvSpPr>
            <a:spLocks noChangeShapeType="1"/>
          </p:cNvSpPr>
          <p:nvPr/>
        </p:nvSpPr>
        <p:spPr bwMode="auto">
          <a:xfrm>
            <a:off x="8994828" y="3977641"/>
            <a:ext cx="0" cy="306493"/>
          </a:xfrm>
          <a:prstGeom prst="line">
            <a:avLst/>
          </a:prstGeom>
          <a:noFill/>
          <a:ln w="38100">
            <a:solidFill>
              <a:schemeClr val="tx1"/>
            </a:solidFill>
            <a:prstDash val="sysDot"/>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63" name="AutoShape 634"/>
          <p:cNvSpPr>
            <a:spLocks/>
          </p:cNvSpPr>
          <p:nvPr/>
        </p:nvSpPr>
        <p:spPr bwMode="auto">
          <a:xfrm>
            <a:off x="2268061" y="1826775"/>
            <a:ext cx="243840" cy="2175933"/>
          </a:xfrm>
          <a:prstGeom prst="leftBrace">
            <a:avLst>
              <a:gd name="adj1" fmla="val 152778"/>
              <a:gd name="adj2" fmla="val 50000"/>
            </a:avLst>
          </a:prstGeom>
          <a:noFill/>
          <a:ln w="12700">
            <a:solidFill>
              <a:schemeClr val="tx1"/>
            </a:solidFill>
            <a:round/>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grpSp>
        <p:nvGrpSpPr>
          <p:cNvPr id="19674" name="Group 665"/>
          <p:cNvGrpSpPr>
            <a:grpSpLocks/>
          </p:cNvGrpSpPr>
          <p:nvPr/>
        </p:nvGrpSpPr>
        <p:grpSpPr bwMode="auto">
          <a:xfrm>
            <a:off x="1356202" y="6664962"/>
            <a:ext cx="5862320" cy="419947"/>
            <a:chOff x="432" y="3965"/>
            <a:chExt cx="3462" cy="248"/>
          </a:xfrm>
        </p:grpSpPr>
        <p:sp>
          <p:nvSpPr>
            <p:cNvPr id="484" name="Text Box 664"/>
            <p:cNvSpPr txBox="1">
              <a:spLocks noChangeArrowheads="1"/>
            </p:cNvSpPr>
            <p:nvPr/>
          </p:nvSpPr>
          <p:spPr bwMode="auto">
            <a:xfrm>
              <a:off x="576" y="3965"/>
              <a:ext cx="3318" cy="24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eaLnBrk="0" fontAlgn="base" hangingPunct="0">
                <a:spcBef>
                  <a:spcPct val="0"/>
                </a:spcBef>
                <a:spcAft>
                  <a:spcPct val="0"/>
                </a:spcAft>
                <a:defRPr/>
              </a:pPr>
              <a:r>
                <a:rPr lang="en-US" sz="2133">
                  <a:solidFill>
                    <a:srgbClr val="000000"/>
                  </a:solidFill>
                  <a:latin typeface="Arial" charset="0"/>
                  <a:cs typeface="ＭＳ Ｐゴシック" charset="0"/>
                </a:rPr>
                <a:t>Functionally coordinated genes           Others</a:t>
              </a:r>
            </a:p>
          </p:txBody>
        </p:sp>
        <p:sp>
          <p:nvSpPr>
            <p:cNvPr id="485" name="Oval 660"/>
            <p:cNvSpPr>
              <a:spLocks noChangeArrowheads="1"/>
            </p:cNvSpPr>
            <p:nvPr/>
          </p:nvSpPr>
          <p:spPr bwMode="auto">
            <a:xfrm>
              <a:off x="3120" y="4080"/>
              <a:ext cx="87" cy="68"/>
            </a:xfrm>
            <a:prstGeom prst="ellipse">
              <a:avLst/>
            </a:prstGeom>
            <a:solidFill>
              <a:srgbClr val="00FF00"/>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sp>
          <p:nvSpPr>
            <p:cNvPr id="486" name="Oval 661"/>
            <p:cNvSpPr>
              <a:spLocks noChangeArrowheads="1"/>
            </p:cNvSpPr>
            <p:nvPr/>
          </p:nvSpPr>
          <p:spPr bwMode="auto">
            <a:xfrm>
              <a:off x="432" y="4032"/>
              <a:ext cx="87" cy="68"/>
            </a:xfrm>
            <a:prstGeom prst="ellipse">
              <a:avLst/>
            </a:prstGeom>
            <a:solidFill>
              <a:srgbClr val="0033CC"/>
            </a:solidFill>
            <a:ln w="12700">
              <a:solidFill>
                <a:schemeClr val="tx1"/>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eaLnBrk="0" fontAlgn="base" hangingPunct="0">
                <a:spcBef>
                  <a:spcPct val="0"/>
                </a:spcBef>
                <a:spcAft>
                  <a:spcPct val="0"/>
                </a:spcAft>
                <a:defRPr/>
              </a:pPr>
              <a:endParaRPr lang="en-US" sz="1493">
                <a:solidFill>
                  <a:srgbClr val="000000"/>
                </a:solidFill>
                <a:latin typeface="Arial" charset="0"/>
                <a:cs typeface="ＭＳ Ｐゴシック" charset="0"/>
              </a:endParaRPr>
            </a:p>
          </p:txBody>
        </p:sp>
      </p:grpSp>
      <p:cxnSp>
        <p:nvCxnSpPr>
          <p:cNvPr id="489" name="Straight Connector 488"/>
          <p:cNvCxnSpPr/>
          <p:nvPr/>
        </p:nvCxnSpPr>
        <p:spPr bwMode="auto">
          <a:xfrm flipV="1">
            <a:off x="1212269" y="4013200"/>
            <a:ext cx="8691879" cy="27093"/>
          </a:xfrm>
          <a:prstGeom prst="line">
            <a:avLst/>
          </a:pr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9677" name="TextBox 490"/>
          <p:cNvSpPr txBox="1">
            <a:spLocks noChangeArrowheads="1"/>
          </p:cNvSpPr>
          <p:nvPr/>
        </p:nvSpPr>
        <p:spPr bwMode="auto">
          <a:xfrm>
            <a:off x="665999" y="2277139"/>
            <a:ext cx="1412566" cy="1241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493" dirty="0">
                <a:solidFill>
                  <a:srgbClr val="000000"/>
                </a:solidFill>
              </a:rPr>
              <a:t>Top k</a:t>
            </a:r>
          </a:p>
          <a:p>
            <a:pPr eaLnBrk="0" fontAlgn="base" hangingPunct="0">
              <a:spcBef>
                <a:spcPct val="0"/>
              </a:spcBef>
              <a:spcAft>
                <a:spcPct val="0"/>
              </a:spcAft>
            </a:pPr>
            <a:endParaRPr lang="en-US" altLang="x-none" sz="1493" dirty="0">
              <a:solidFill>
                <a:srgbClr val="000000"/>
              </a:solidFill>
            </a:endParaRPr>
          </a:p>
          <a:p>
            <a:pPr eaLnBrk="0" fontAlgn="base" hangingPunct="0">
              <a:spcBef>
                <a:spcPct val="0"/>
              </a:spcBef>
              <a:spcAft>
                <a:spcPct val="0"/>
              </a:spcAft>
            </a:pPr>
            <a:r>
              <a:rPr lang="en-US" altLang="x-none" sz="1493" dirty="0">
                <a:solidFill>
                  <a:srgbClr val="000000"/>
                </a:solidFill>
              </a:rPr>
              <a:t>Where k =</a:t>
            </a:r>
          </a:p>
          <a:p>
            <a:pPr eaLnBrk="0" fontAlgn="base" hangingPunct="0">
              <a:spcBef>
                <a:spcPct val="0"/>
              </a:spcBef>
              <a:spcAft>
                <a:spcPct val="0"/>
              </a:spcAft>
            </a:pPr>
            <a:endParaRPr lang="en-US" altLang="x-none" sz="1493" dirty="0">
              <a:solidFill>
                <a:srgbClr val="000000"/>
              </a:solidFill>
            </a:endParaRPr>
          </a:p>
          <a:p>
            <a:pPr eaLnBrk="0" fontAlgn="base" hangingPunct="0">
              <a:spcBef>
                <a:spcPct val="0"/>
              </a:spcBef>
              <a:spcAft>
                <a:spcPct val="0"/>
              </a:spcAft>
            </a:pPr>
            <a:r>
              <a:rPr lang="en-US" altLang="x-none" sz="1493" dirty="0">
                <a:solidFill>
                  <a:srgbClr val="000000"/>
                </a:solidFill>
              </a:rPr>
              <a:t>50, 100 or 150</a:t>
            </a:r>
          </a:p>
        </p:txBody>
      </p:sp>
      <p:cxnSp>
        <p:nvCxnSpPr>
          <p:cNvPr id="493" name="Straight Arrow Connector 492"/>
          <p:cNvCxnSpPr/>
          <p:nvPr/>
        </p:nvCxnSpPr>
        <p:spPr bwMode="auto">
          <a:xfrm>
            <a:off x="1776148" y="1754294"/>
            <a:ext cx="0" cy="2258907"/>
          </a:xfrm>
          <a:prstGeom prst="straightConnector1">
            <a:avLst/>
          </a:prstGeom>
          <a:solidFill>
            <a:schemeClr val="accent1"/>
          </a:solidFill>
          <a:ln w="12700" cap="flat" cmpd="sng" algn="ctr">
            <a:solidFill>
              <a:srgbClr val="FF0000"/>
            </a:solidFill>
            <a:prstDash val="solid"/>
            <a:round/>
            <a:headEnd type="arrow"/>
            <a:tailEnd type="arrow"/>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27" name="TextBox 226"/>
          <p:cNvSpPr txBox="1"/>
          <p:nvPr/>
        </p:nvSpPr>
        <p:spPr>
          <a:xfrm>
            <a:off x="2483338" y="1707833"/>
            <a:ext cx="453970" cy="4096827"/>
          </a:xfrm>
          <a:prstGeom prst="rect">
            <a:avLst/>
          </a:prstGeom>
          <a:noFill/>
        </p:spPr>
        <p:txBody>
          <a:bodyPr wrap="none" rtlCol="0">
            <a:spAutoFit/>
          </a:bodyPr>
          <a:lstStyle/>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1</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2</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3</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4</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5</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6</a:t>
            </a: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280" dirty="0">
                <a:solidFill>
                  <a:srgbClr val="000000"/>
                </a:solidFill>
                <a:latin typeface="Calibri" charset="0"/>
              </a:rPr>
              <a:t>…</a:t>
            </a:r>
            <a:endParaRPr lang="en-US" sz="1280" dirty="0">
              <a:solidFill>
                <a:srgbClr val="000000"/>
              </a:solidFill>
              <a:latin typeface="Calibri" charset="0"/>
            </a:endParaRPr>
          </a:p>
          <a:p>
            <a:pPr defTabSz="487695" fontAlgn="base">
              <a:spcBef>
                <a:spcPct val="0"/>
              </a:spcBef>
              <a:spcAft>
                <a:spcPct val="0"/>
              </a:spcAft>
            </a:pPr>
            <a:r>
              <a:rPr lang="mr-IN" sz="1280" dirty="0">
                <a:solidFill>
                  <a:srgbClr val="000000"/>
                </a:solidFill>
                <a:latin typeface="Calibri" charset="0"/>
              </a:rPr>
              <a:t>…</a:t>
            </a:r>
            <a:endParaRPr lang="en-US" sz="1280" dirty="0">
              <a:solidFill>
                <a:srgbClr val="000000"/>
              </a:solidFill>
              <a:latin typeface="Calibri" charset="0"/>
            </a:endParaRPr>
          </a:p>
          <a:p>
            <a:pPr defTabSz="487695" fontAlgn="base">
              <a:spcBef>
                <a:spcPct val="0"/>
              </a:spcBef>
              <a:spcAft>
                <a:spcPct val="0"/>
              </a:spcAft>
            </a:pPr>
            <a:r>
              <a:rPr lang="mr-IN" sz="1707" dirty="0">
                <a:solidFill>
                  <a:srgbClr val="000000"/>
                </a:solidFill>
                <a:latin typeface="Calibri" charset="0"/>
              </a:rPr>
              <a:t>…</a:t>
            </a:r>
            <a:endParaRPr lang="en-US" sz="1707" dirty="0">
              <a:solidFill>
                <a:srgbClr val="000000"/>
              </a:solidFill>
              <a:latin typeface="Calibri" charset="0"/>
            </a:endParaRP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m</a:t>
            </a:r>
            <a:endParaRPr lang="en-US" sz="1813" baseline="-25000" dirty="0">
              <a:solidFill>
                <a:srgbClr val="000000"/>
              </a:solidFill>
              <a:latin typeface="Calibri" charset="0"/>
            </a:endParaRPr>
          </a:p>
        </p:txBody>
      </p:sp>
      <p:sp>
        <p:nvSpPr>
          <p:cNvPr id="228" name="Text Box 668"/>
          <p:cNvSpPr txBox="1">
            <a:spLocks noChangeArrowheads="1"/>
          </p:cNvSpPr>
          <p:nvPr/>
        </p:nvSpPr>
        <p:spPr bwMode="auto">
          <a:xfrm>
            <a:off x="2716906" y="1046258"/>
            <a:ext cx="6813973" cy="39394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dirty="0">
                <a:solidFill>
                  <a:srgbClr val="000000"/>
                </a:solidFill>
              </a:rPr>
              <a:t> TF</a:t>
            </a:r>
            <a:r>
              <a:rPr lang="en-US" altLang="x-none" sz="1920" baseline="-25000" dirty="0">
                <a:solidFill>
                  <a:srgbClr val="000000"/>
                </a:solidFill>
              </a:rPr>
              <a:t>1</a:t>
            </a:r>
            <a:r>
              <a:rPr lang="en-US" altLang="x-none" sz="1920" dirty="0">
                <a:solidFill>
                  <a:srgbClr val="000000"/>
                </a:solidFill>
              </a:rPr>
              <a:t>    TF</a:t>
            </a:r>
            <a:r>
              <a:rPr lang="en-US" altLang="x-none" sz="1920" baseline="-25000" dirty="0">
                <a:solidFill>
                  <a:srgbClr val="000000"/>
                </a:solidFill>
              </a:rPr>
              <a:t>2</a:t>
            </a:r>
            <a:r>
              <a:rPr lang="en-US" altLang="x-none" sz="1920" dirty="0">
                <a:solidFill>
                  <a:srgbClr val="000000"/>
                </a:solidFill>
              </a:rPr>
              <a:t>     TF</a:t>
            </a:r>
            <a:r>
              <a:rPr lang="en-US" altLang="x-none" sz="1920" baseline="-25000" dirty="0">
                <a:solidFill>
                  <a:srgbClr val="000000"/>
                </a:solidFill>
              </a:rPr>
              <a:t>3 </a:t>
            </a:r>
            <a:r>
              <a:rPr lang="en-US" altLang="x-none" sz="1920" dirty="0">
                <a:solidFill>
                  <a:srgbClr val="000000"/>
                </a:solidFill>
              </a:rPr>
              <a:t>………….…………… </a:t>
            </a:r>
            <a:r>
              <a:rPr lang="en-US" altLang="x-none" sz="1920" dirty="0" err="1">
                <a:solidFill>
                  <a:srgbClr val="000000"/>
                </a:solidFill>
              </a:rPr>
              <a:t>TF</a:t>
            </a:r>
            <a:r>
              <a:rPr lang="en-US" altLang="x-none" sz="1920" i="1" baseline="-25000" dirty="0" err="1">
                <a:solidFill>
                  <a:srgbClr val="000000"/>
                </a:solidFill>
              </a:rPr>
              <a:t>i</a:t>
            </a:r>
            <a:r>
              <a:rPr lang="en-US" altLang="x-none" sz="1920" dirty="0">
                <a:solidFill>
                  <a:srgbClr val="000000"/>
                </a:solidFill>
              </a:rPr>
              <a:t>…………………</a:t>
            </a:r>
            <a:r>
              <a:rPr lang="mr-IN" altLang="x-none" sz="1920" dirty="0">
                <a:solidFill>
                  <a:srgbClr val="000000"/>
                </a:solidFill>
              </a:rPr>
              <a:t>……………………</a:t>
            </a:r>
            <a:r>
              <a:rPr lang="en-US" altLang="x-none" sz="1920" dirty="0" err="1">
                <a:solidFill>
                  <a:srgbClr val="000000"/>
                </a:solidFill>
              </a:rPr>
              <a:t>TF</a:t>
            </a:r>
            <a:r>
              <a:rPr lang="en-US" altLang="x-none" sz="1920" baseline="-25000" dirty="0" err="1">
                <a:solidFill>
                  <a:srgbClr val="000000"/>
                </a:solidFill>
              </a:rPr>
              <a:t>n</a:t>
            </a:r>
            <a:r>
              <a:rPr lang="en-US" altLang="x-none" sz="1920" baseline="-25000" dirty="0">
                <a:solidFill>
                  <a:srgbClr val="000000"/>
                </a:solidFill>
              </a:rPr>
              <a:t> </a:t>
            </a:r>
          </a:p>
        </p:txBody>
      </p:sp>
      <p:cxnSp>
        <p:nvCxnSpPr>
          <p:cNvPr id="3" name="Straight Arrow Connector 2"/>
          <p:cNvCxnSpPr/>
          <p:nvPr/>
        </p:nvCxnSpPr>
        <p:spPr bwMode="auto">
          <a:xfrm>
            <a:off x="9314573" y="1754294"/>
            <a:ext cx="102483" cy="4330111"/>
          </a:xfrm>
          <a:prstGeom prst="straightConnector1">
            <a:avLst/>
          </a:prstGeom>
          <a:solidFill>
            <a:schemeClr val="accent1"/>
          </a:solidFill>
          <a:ln w="1270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33" name="TextBox 232"/>
          <p:cNvSpPr txBox="1"/>
          <p:nvPr/>
        </p:nvSpPr>
        <p:spPr>
          <a:xfrm>
            <a:off x="3071154" y="1698709"/>
            <a:ext cx="659155" cy="4096827"/>
          </a:xfrm>
          <a:prstGeom prst="rect">
            <a:avLst/>
          </a:prstGeom>
          <a:noFill/>
        </p:spPr>
        <p:txBody>
          <a:bodyPr wrap="none" rtlCol="0">
            <a:spAutoFit/>
          </a:bodyPr>
          <a:lstStyle/>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5</a:t>
            </a:r>
            <a:endParaRPr lang="en-US" sz="1813" baseline="-25000" dirty="0">
              <a:solidFill>
                <a:srgbClr val="000000"/>
              </a:solidFill>
              <a:latin typeface="Calibri" charset="0"/>
            </a:endParaRP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2</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50</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4</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530</a:t>
            </a: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61</a:t>
            </a: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813" dirty="0">
                <a:solidFill>
                  <a:srgbClr val="000000"/>
                </a:solidFill>
                <a:latin typeface="Calibri" charset="0"/>
              </a:rPr>
              <a:t>…</a:t>
            </a:r>
            <a:endParaRPr lang="en-US" sz="1813" dirty="0">
              <a:solidFill>
                <a:srgbClr val="000000"/>
              </a:solidFill>
              <a:latin typeface="Calibri" charset="0"/>
            </a:endParaRPr>
          </a:p>
          <a:p>
            <a:pPr defTabSz="487695" fontAlgn="base">
              <a:spcBef>
                <a:spcPct val="0"/>
              </a:spcBef>
              <a:spcAft>
                <a:spcPct val="0"/>
              </a:spcAft>
            </a:pPr>
            <a:r>
              <a:rPr lang="mr-IN" sz="1280" dirty="0">
                <a:solidFill>
                  <a:srgbClr val="000000"/>
                </a:solidFill>
                <a:latin typeface="Calibri" charset="0"/>
              </a:rPr>
              <a:t>…</a:t>
            </a:r>
            <a:endParaRPr lang="en-US" sz="1280" dirty="0">
              <a:solidFill>
                <a:srgbClr val="000000"/>
              </a:solidFill>
              <a:latin typeface="Calibri" charset="0"/>
            </a:endParaRPr>
          </a:p>
          <a:p>
            <a:pPr defTabSz="487695" fontAlgn="base">
              <a:spcBef>
                <a:spcPct val="0"/>
              </a:spcBef>
              <a:spcAft>
                <a:spcPct val="0"/>
              </a:spcAft>
            </a:pPr>
            <a:r>
              <a:rPr lang="mr-IN" sz="1280" dirty="0">
                <a:solidFill>
                  <a:srgbClr val="000000"/>
                </a:solidFill>
                <a:latin typeface="Calibri" charset="0"/>
              </a:rPr>
              <a:t>…</a:t>
            </a:r>
            <a:endParaRPr lang="en-US" sz="1280" dirty="0">
              <a:solidFill>
                <a:srgbClr val="000000"/>
              </a:solidFill>
              <a:latin typeface="Calibri" charset="0"/>
            </a:endParaRPr>
          </a:p>
          <a:p>
            <a:pPr defTabSz="487695" fontAlgn="base">
              <a:spcBef>
                <a:spcPct val="0"/>
              </a:spcBef>
              <a:spcAft>
                <a:spcPct val="0"/>
              </a:spcAft>
            </a:pPr>
            <a:r>
              <a:rPr lang="mr-IN" sz="1707" dirty="0">
                <a:solidFill>
                  <a:srgbClr val="000000"/>
                </a:solidFill>
                <a:latin typeface="Calibri" charset="0"/>
              </a:rPr>
              <a:t>…</a:t>
            </a:r>
            <a:endParaRPr lang="en-US" sz="1707" dirty="0">
              <a:solidFill>
                <a:srgbClr val="000000"/>
              </a:solidFill>
              <a:latin typeface="Calibri" charset="0"/>
            </a:endParaRPr>
          </a:p>
          <a:p>
            <a:pPr defTabSz="487695" fontAlgn="base">
              <a:spcBef>
                <a:spcPct val="0"/>
              </a:spcBef>
              <a:spcAft>
                <a:spcPct val="0"/>
              </a:spcAft>
            </a:pPr>
            <a:r>
              <a:rPr lang="en-US" sz="1813" dirty="0">
                <a:solidFill>
                  <a:srgbClr val="000000"/>
                </a:solidFill>
                <a:latin typeface="Calibri" charset="0"/>
              </a:rPr>
              <a:t>G</a:t>
            </a:r>
            <a:r>
              <a:rPr lang="en-US" sz="1813" baseline="-25000" dirty="0">
                <a:solidFill>
                  <a:srgbClr val="000000"/>
                </a:solidFill>
                <a:latin typeface="Calibri" charset="0"/>
              </a:rPr>
              <a:t>m-10</a:t>
            </a:r>
            <a:endParaRPr lang="en-US" sz="1813" baseline="-25000" dirty="0">
              <a:solidFill>
                <a:srgbClr val="000000"/>
              </a:solidFill>
              <a:latin typeface="Calibri" charset="0"/>
            </a:endParaRPr>
          </a:p>
        </p:txBody>
      </p:sp>
    </p:spTree>
    <p:extLst>
      <p:ext uri="{BB962C8B-B14F-4D97-AF65-F5344CB8AC3E}">
        <p14:creationId xmlns:p14="http://schemas.microsoft.com/office/powerpoint/2010/main" val="17361342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Oval 305"/>
          <p:cNvSpPr>
            <a:spLocks noChangeArrowheads="1"/>
          </p:cNvSpPr>
          <p:nvPr/>
        </p:nvSpPr>
        <p:spPr bwMode="auto">
          <a:xfrm>
            <a:off x="1185176" y="1656446"/>
            <a:ext cx="2717799" cy="2573867"/>
          </a:xfrm>
          <a:prstGeom prst="ellipse">
            <a:avLst/>
          </a:prstGeom>
          <a:noFill/>
          <a:ln w="9525">
            <a:solidFill>
              <a:srgbClr val="800000"/>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 name="Oval 1"/>
          <p:cNvSpPr>
            <a:spLocks noChangeArrowheads="1"/>
          </p:cNvSpPr>
          <p:nvPr/>
        </p:nvSpPr>
        <p:spPr bwMode="auto">
          <a:xfrm>
            <a:off x="1564482" y="2542059"/>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 name="Oval 2"/>
          <p:cNvSpPr>
            <a:spLocks noChangeArrowheads="1"/>
          </p:cNvSpPr>
          <p:nvPr/>
        </p:nvSpPr>
        <p:spPr bwMode="auto">
          <a:xfrm>
            <a:off x="1727042" y="2704619"/>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4" name="Oval 3"/>
          <p:cNvSpPr>
            <a:spLocks noChangeArrowheads="1"/>
          </p:cNvSpPr>
          <p:nvPr/>
        </p:nvSpPr>
        <p:spPr bwMode="auto">
          <a:xfrm>
            <a:off x="1870975" y="2235566"/>
            <a:ext cx="181187"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5" name="Oval 4"/>
          <p:cNvSpPr>
            <a:spLocks noChangeArrowheads="1"/>
          </p:cNvSpPr>
          <p:nvPr/>
        </p:nvSpPr>
        <p:spPr bwMode="auto">
          <a:xfrm>
            <a:off x="2106349" y="2181380"/>
            <a:ext cx="179493"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6" name="Oval 5"/>
          <p:cNvSpPr>
            <a:spLocks noChangeArrowheads="1"/>
          </p:cNvSpPr>
          <p:nvPr/>
        </p:nvSpPr>
        <p:spPr bwMode="auto">
          <a:xfrm>
            <a:off x="2358655" y="2560686"/>
            <a:ext cx="181187"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7" name="Oval 6"/>
          <p:cNvSpPr>
            <a:spLocks noChangeArrowheads="1"/>
          </p:cNvSpPr>
          <p:nvPr/>
        </p:nvSpPr>
        <p:spPr bwMode="auto">
          <a:xfrm>
            <a:off x="2177468" y="2758805"/>
            <a:ext cx="181186"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8" name="Oval 7"/>
          <p:cNvSpPr>
            <a:spLocks noChangeArrowheads="1"/>
          </p:cNvSpPr>
          <p:nvPr/>
        </p:nvSpPr>
        <p:spPr bwMode="auto">
          <a:xfrm>
            <a:off x="3406829" y="3265113"/>
            <a:ext cx="179493"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9" name="Oval 8"/>
          <p:cNvSpPr>
            <a:spLocks noChangeArrowheads="1"/>
          </p:cNvSpPr>
          <p:nvPr/>
        </p:nvSpPr>
        <p:spPr bwMode="auto">
          <a:xfrm>
            <a:off x="3496575" y="3590233"/>
            <a:ext cx="181187"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0" name="Oval 9"/>
          <p:cNvSpPr>
            <a:spLocks noChangeArrowheads="1"/>
          </p:cNvSpPr>
          <p:nvPr/>
        </p:nvSpPr>
        <p:spPr bwMode="auto">
          <a:xfrm>
            <a:off x="1997976" y="2921365"/>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1" name="Oval 10"/>
          <p:cNvSpPr>
            <a:spLocks noChangeArrowheads="1"/>
          </p:cNvSpPr>
          <p:nvPr/>
        </p:nvSpPr>
        <p:spPr bwMode="auto">
          <a:xfrm>
            <a:off x="1943789" y="3300672"/>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12" name="Oval 111"/>
          <p:cNvSpPr>
            <a:spLocks noChangeArrowheads="1"/>
          </p:cNvSpPr>
          <p:nvPr/>
        </p:nvSpPr>
        <p:spPr bwMode="auto">
          <a:xfrm>
            <a:off x="1727042" y="2360873"/>
            <a:ext cx="179493"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13" name="Oval 112"/>
          <p:cNvSpPr>
            <a:spLocks noChangeArrowheads="1"/>
          </p:cNvSpPr>
          <p:nvPr/>
        </p:nvSpPr>
        <p:spPr bwMode="auto">
          <a:xfrm>
            <a:off x="1889602" y="2523433"/>
            <a:ext cx="179493"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14" name="Oval 113"/>
          <p:cNvSpPr>
            <a:spLocks noChangeArrowheads="1"/>
          </p:cNvSpPr>
          <p:nvPr/>
        </p:nvSpPr>
        <p:spPr bwMode="auto">
          <a:xfrm>
            <a:off x="2052162" y="2685993"/>
            <a:ext cx="179493"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15" name="Oval 114"/>
          <p:cNvSpPr>
            <a:spLocks noChangeArrowheads="1"/>
          </p:cNvSpPr>
          <p:nvPr/>
        </p:nvSpPr>
        <p:spPr bwMode="auto">
          <a:xfrm>
            <a:off x="3152828" y="2127193"/>
            <a:ext cx="181186"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16" name="Oval 115"/>
          <p:cNvSpPr>
            <a:spLocks noChangeArrowheads="1"/>
          </p:cNvSpPr>
          <p:nvPr/>
        </p:nvSpPr>
        <p:spPr bwMode="auto">
          <a:xfrm>
            <a:off x="2521215" y="2379499"/>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17" name="Oval 116"/>
          <p:cNvSpPr>
            <a:spLocks noChangeArrowheads="1"/>
          </p:cNvSpPr>
          <p:nvPr/>
        </p:nvSpPr>
        <p:spPr bwMode="auto">
          <a:xfrm>
            <a:off x="2683775" y="2542059"/>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18" name="Oval 117"/>
          <p:cNvSpPr>
            <a:spLocks noChangeArrowheads="1"/>
          </p:cNvSpPr>
          <p:nvPr/>
        </p:nvSpPr>
        <p:spPr bwMode="auto">
          <a:xfrm>
            <a:off x="2846335" y="2704619"/>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19" name="Oval 118"/>
          <p:cNvSpPr>
            <a:spLocks noChangeArrowheads="1"/>
          </p:cNvSpPr>
          <p:nvPr/>
        </p:nvSpPr>
        <p:spPr bwMode="auto">
          <a:xfrm>
            <a:off x="3008895" y="2867179"/>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20" name="Oval 119"/>
          <p:cNvSpPr>
            <a:spLocks noChangeArrowheads="1"/>
          </p:cNvSpPr>
          <p:nvPr/>
        </p:nvSpPr>
        <p:spPr bwMode="auto">
          <a:xfrm>
            <a:off x="2340028" y="2144126"/>
            <a:ext cx="181186"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21" name="Oval 120"/>
          <p:cNvSpPr>
            <a:spLocks noChangeArrowheads="1"/>
          </p:cNvSpPr>
          <p:nvPr/>
        </p:nvSpPr>
        <p:spPr bwMode="auto">
          <a:xfrm>
            <a:off x="1781229" y="1946005"/>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22" name="Oval 121"/>
          <p:cNvSpPr>
            <a:spLocks noChangeArrowheads="1"/>
          </p:cNvSpPr>
          <p:nvPr/>
        </p:nvSpPr>
        <p:spPr bwMode="auto">
          <a:xfrm>
            <a:off x="1743975" y="3390420"/>
            <a:ext cx="181186"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23" name="Oval 122"/>
          <p:cNvSpPr>
            <a:spLocks noChangeArrowheads="1"/>
          </p:cNvSpPr>
          <p:nvPr/>
        </p:nvSpPr>
        <p:spPr bwMode="auto">
          <a:xfrm>
            <a:off x="2087722" y="3390420"/>
            <a:ext cx="181187"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24" name="Oval 123"/>
          <p:cNvSpPr>
            <a:spLocks noChangeArrowheads="1"/>
          </p:cNvSpPr>
          <p:nvPr/>
        </p:nvSpPr>
        <p:spPr bwMode="auto">
          <a:xfrm>
            <a:off x="1418855" y="3065300"/>
            <a:ext cx="181186"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25" name="Oval 124"/>
          <p:cNvSpPr>
            <a:spLocks noChangeArrowheads="1"/>
          </p:cNvSpPr>
          <p:nvPr/>
        </p:nvSpPr>
        <p:spPr bwMode="auto">
          <a:xfrm>
            <a:off x="2196095" y="3265113"/>
            <a:ext cx="181187"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26" name="Oval 125"/>
          <p:cNvSpPr>
            <a:spLocks noChangeArrowheads="1"/>
          </p:cNvSpPr>
          <p:nvPr/>
        </p:nvSpPr>
        <p:spPr bwMode="auto">
          <a:xfrm>
            <a:off x="2485656" y="2018820"/>
            <a:ext cx="179493"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27" name="Oval 126"/>
          <p:cNvSpPr>
            <a:spLocks noChangeArrowheads="1"/>
          </p:cNvSpPr>
          <p:nvPr/>
        </p:nvSpPr>
        <p:spPr bwMode="auto">
          <a:xfrm>
            <a:off x="1943789" y="3517419"/>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28" name="Oval 127"/>
          <p:cNvSpPr>
            <a:spLocks noChangeArrowheads="1"/>
          </p:cNvSpPr>
          <p:nvPr/>
        </p:nvSpPr>
        <p:spPr bwMode="auto">
          <a:xfrm>
            <a:off x="3044455" y="3156740"/>
            <a:ext cx="181186"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29" name="Oval 128"/>
          <p:cNvSpPr>
            <a:spLocks noChangeArrowheads="1"/>
          </p:cNvSpPr>
          <p:nvPr/>
        </p:nvSpPr>
        <p:spPr bwMode="auto">
          <a:xfrm>
            <a:off x="1545855" y="3192299"/>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30" name="Oval 129"/>
          <p:cNvSpPr>
            <a:spLocks noChangeArrowheads="1"/>
          </p:cNvSpPr>
          <p:nvPr/>
        </p:nvSpPr>
        <p:spPr bwMode="auto">
          <a:xfrm>
            <a:off x="2323096" y="3698606"/>
            <a:ext cx="179493" cy="143933"/>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31" name="Oval 130"/>
          <p:cNvSpPr>
            <a:spLocks noChangeArrowheads="1"/>
          </p:cNvSpPr>
          <p:nvPr/>
        </p:nvSpPr>
        <p:spPr bwMode="auto">
          <a:xfrm>
            <a:off x="3261202" y="3048366"/>
            <a:ext cx="181186"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32" name="Oval 131"/>
          <p:cNvSpPr>
            <a:spLocks noChangeArrowheads="1"/>
          </p:cNvSpPr>
          <p:nvPr/>
        </p:nvSpPr>
        <p:spPr bwMode="auto">
          <a:xfrm>
            <a:off x="1527228" y="2921365"/>
            <a:ext cx="181186"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33" name="Oval 132"/>
          <p:cNvSpPr>
            <a:spLocks noChangeArrowheads="1"/>
          </p:cNvSpPr>
          <p:nvPr/>
        </p:nvSpPr>
        <p:spPr bwMode="auto">
          <a:xfrm>
            <a:off x="1798162" y="3156740"/>
            <a:ext cx="181186"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34" name="Oval 133"/>
          <p:cNvSpPr>
            <a:spLocks noChangeArrowheads="1"/>
          </p:cNvSpPr>
          <p:nvPr/>
        </p:nvSpPr>
        <p:spPr bwMode="auto">
          <a:xfrm>
            <a:off x="2231655" y="3842539"/>
            <a:ext cx="181186" cy="143934"/>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35" name="Oval 134"/>
          <p:cNvSpPr>
            <a:spLocks noChangeArrowheads="1"/>
          </p:cNvSpPr>
          <p:nvPr/>
        </p:nvSpPr>
        <p:spPr bwMode="auto">
          <a:xfrm>
            <a:off x="2810776" y="3192299"/>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36" name="Oval 135"/>
          <p:cNvSpPr>
            <a:spLocks noChangeArrowheads="1"/>
          </p:cNvSpPr>
          <p:nvPr/>
        </p:nvSpPr>
        <p:spPr bwMode="auto">
          <a:xfrm>
            <a:off x="2683775" y="3373486"/>
            <a:ext cx="181187"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37" name="Oval 136"/>
          <p:cNvSpPr>
            <a:spLocks noChangeArrowheads="1"/>
          </p:cNvSpPr>
          <p:nvPr/>
        </p:nvSpPr>
        <p:spPr bwMode="auto">
          <a:xfrm>
            <a:off x="2990268" y="3517419"/>
            <a:ext cx="181186"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38" name="Oval 137"/>
          <p:cNvSpPr>
            <a:spLocks noChangeArrowheads="1"/>
          </p:cNvSpPr>
          <p:nvPr/>
        </p:nvSpPr>
        <p:spPr bwMode="auto">
          <a:xfrm>
            <a:off x="2575402" y="3842539"/>
            <a:ext cx="181187" cy="143934"/>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39" name="Oval 138"/>
          <p:cNvSpPr>
            <a:spLocks noChangeArrowheads="1"/>
          </p:cNvSpPr>
          <p:nvPr/>
        </p:nvSpPr>
        <p:spPr bwMode="auto">
          <a:xfrm>
            <a:off x="2900522" y="3769726"/>
            <a:ext cx="181187" cy="145627"/>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40" name="Oval 139"/>
          <p:cNvSpPr>
            <a:spLocks noChangeArrowheads="1"/>
          </p:cNvSpPr>
          <p:nvPr/>
        </p:nvSpPr>
        <p:spPr bwMode="auto">
          <a:xfrm>
            <a:off x="3171455" y="3300672"/>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41" name="Oval 140"/>
          <p:cNvSpPr>
            <a:spLocks noChangeArrowheads="1"/>
          </p:cNvSpPr>
          <p:nvPr/>
        </p:nvSpPr>
        <p:spPr bwMode="auto">
          <a:xfrm>
            <a:off x="2648216" y="3607166"/>
            <a:ext cx="179493"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42" name="Oval 141"/>
          <p:cNvSpPr>
            <a:spLocks noChangeArrowheads="1"/>
          </p:cNvSpPr>
          <p:nvPr/>
        </p:nvSpPr>
        <p:spPr bwMode="auto">
          <a:xfrm>
            <a:off x="2665148" y="1946005"/>
            <a:ext cx="181186"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43" name="Oval 142"/>
          <p:cNvSpPr>
            <a:spLocks noChangeArrowheads="1"/>
          </p:cNvSpPr>
          <p:nvPr/>
        </p:nvSpPr>
        <p:spPr bwMode="auto">
          <a:xfrm>
            <a:off x="2919149" y="2054379"/>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44" name="Oval 143"/>
          <p:cNvSpPr>
            <a:spLocks noChangeArrowheads="1"/>
          </p:cNvSpPr>
          <p:nvPr/>
        </p:nvSpPr>
        <p:spPr bwMode="auto">
          <a:xfrm>
            <a:off x="3135896" y="2271125"/>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45" name="Oval 144"/>
          <p:cNvSpPr>
            <a:spLocks noChangeArrowheads="1"/>
          </p:cNvSpPr>
          <p:nvPr/>
        </p:nvSpPr>
        <p:spPr bwMode="auto">
          <a:xfrm>
            <a:off x="3406829" y="2577620"/>
            <a:ext cx="179493"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46" name="Oval 145"/>
          <p:cNvSpPr>
            <a:spLocks noChangeArrowheads="1"/>
          </p:cNvSpPr>
          <p:nvPr/>
        </p:nvSpPr>
        <p:spPr bwMode="auto">
          <a:xfrm>
            <a:off x="3532135" y="3048366"/>
            <a:ext cx="181186"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47" name="Oval 146"/>
          <p:cNvSpPr>
            <a:spLocks noChangeArrowheads="1"/>
          </p:cNvSpPr>
          <p:nvPr/>
        </p:nvSpPr>
        <p:spPr bwMode="auto">
          <a:xfrm>
            <a:off x="3135896" y="1856260"/>
            <a:ext cx="179493"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48" name="Oval 147"/>
          <p:cNvSpPr>
            <a:spLocks noChangeArrowheads="1"/>
          </p:cNvSpPr>
          <p:nvPr/>
        </p:nvSpPr>
        <p:spPr bwMode="auto">
          <a:xfrm>
            <a:off x="3261202" y="3590233"/>
            <a:ext cx="181186"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49" name="Oval 148"/>
          <p:cNvSpPr>
            <a:spLocks noChangeArrowheads="1"/>
          </p:cNvSpPr>
          <p:nvPr/>
        </p:nvSpPr>
        <p:spPr bwMode="auto">
          <a:xfrm>
            <a:off x="2900522" y="2360873"/>
            <a:ext cx="181187"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50" name="Oval 149"/>
          <p:cNvSpPr>
            <a:spLocks noChangeArrowheads="1"/>
          </p:cNvSpPr>
          <p:nvPr/>
        </p:nvSpPr>
        <p:spPr bwMode="auto">
          <a:xfrm>
            <a:off x="3063082" y="2523433"/>
            <a:ext cx="181187"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51" name="Oval 150"/>
          <p:cNvSpPr>
            <a:spLocks noChangeArrowheads="1"/>
          </p:cNvSpPr>
          <p:nvPr/>
        </p:nvSpPr>
        <p:spPr bwMode="auto">
          <a:xfrm>
            <a:off x="3225642" y="2685993"/>
            <a:ext cx="181187"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52" name="Oval 151"/>
          <p:cNvSpPr>
            <a:spLocks noChangeArrowheads="1"/>
          </p:cNvSpPr>
          <p:nvPr/>
        </p:nvSpPr>
        <p:spPr bwMode="auto">
          <a:xfrm>
            <a:off x="3388202" y="2848553"/>
            <a:ext cx="181187"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53" name="Oval 152"/>
          <p:cNvSpPr>
            <a:spLocks noChangeArrowheads="1"/>
          </p:cNvSpPr>
          <p:nvPr/>
        </p:nvSpPr>
        <p:spPr bwMode="auto">
          <a:xfrm>
            <a:off x="1239362" y="2723246"/>
            <a:ext cx="179493"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54" name="Oval 153"/>
          <p:cNvSpPr>
            <a:spLocks noChangeArrowheads="1"/>
          </p:cNvSpPr>
          <p:nvPr/>
        </p:nvSpPr>
        <p:spPr bwMode="auto">
          <a:xfrm>
            <a:off x="1743975" y="2921365"/>
            <a:ext cx="181186"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55" name="Oval 154"/>
          <p:cNvSpPr>
            <a:spLocks noChangeArrowheads="1"/>
          </p:cNvSpPr>
          <p:nvPr/>
        </p:nvSpPr>
        <p:spPr bwMode="auto">
          <a:xfrm>
            <a:off x="2052162" y="2452313"/>
            <a:ext cx="179493"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56" name="Oval 155"/>
          <p:cNvSpPr>
            <a:spLocks noChangeArrowheads="1"/>
          </p:cNvSpPr>
          <p:nvPr/>
        </p:nvSpPr>
        <p:spPr bwMode="auto">
          <a:xfrm>
            <a:off x="1600042" y="2054379"/>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57" name="Oval 156"/>
          <p:cNvSpPr>
            <a:spLocks noChangeArrowheads="1"/>
          </p:cNvSpPr>
          <p:nvPr/>
        </p:nvSpPr>
        <p:spPr bwMode="auto">
          <a:xfrm>
            <a:off x="2196095" y="1783445"/>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58" name="Oval 157"/>
          <p:cNvSpPr>
            <a:spLocks noChangeArrowheads="1"/>
          </p:cNvSpPr>
          <p:nvPr/>
        </p:nvSpPr>
        <p:spPr bwMode="auto">
          <a:xfrm>
            <a:off x="2323096" y="1910446"/>
            <a:ext cx="179493"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59" name="Oval 158"/>
          <p:cNvSpPr>
            <a:spLocks noChangeArrowheads="1"/>
          </p:cNvSpPr>
          <p:nvPr/>
        </p:nvSpPr>
        <p:spPr bwMode="auto">
          <a:xfrm>
            <a:off x="3279828" y="3481860"/>
            <a:ext cx="181187"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60" name="Oval 159"/>
          <p:cNvSpPr>
            <a:spLocks noChangeArrowheads="1"/>
          </p:cNvSpPr>
          <p:nvPr/>
        </p:nvSpPr>
        <p:spPr bwMode="auto">
          <a:xfrm>
            <a:off x="3190082" y="2939993"/>
            <a:ext cx="179493"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61" name="Oval 160"/>
          <p:cNvSpPr>
            <a:spLocks noChangeArrowheads="1"/>
          </p:cNvSpPr>
          <p:nvPr/>
        </p:nvSpPr>
        <p:spPr bwMode="auto">
          <a:xfrm>
            <a:off x="2014908" y="1802073"/>
            <a:ext cx="181186"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62" name="Oval 161"/>
          <p:cNvSpPr>
            <a:spLocks noChangeArrowheads="1"/>
          </p:cNvSpPr>
          <p:nvPr/>
        </p:nvSpPr>
        <p:spPr bwMode="auto">
          <a:xfrm>
            <a:off x="1239362" y="2975552"/>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63" name="Oval 162"/>
          <p:cNvSpPr>
            <a:spLocks noChangeArrowheads="1"/>
          </p:cNvSpPr>
          <p:nvPr/>
        </p:nvSpPr>
        <p:spPr bwMode="auto">
          <a:xfrm>
            <a:off x="1510296" y="2216939"/>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64" name="Oval 163"/>
          <p:cNvSpPr>
            <a:spLocks noChangeArrowheads="1"/>
          </p:cNvSpPr>
          <p:nvPr/>
        </p:nvSpPr>
        <p:spPr bwMode="auto">
          <a:xfrm>
            <a:off x="2864962" y="1764820"/>
            <a:ext cx="179493"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65" name="Oval 164"/>
          <p:cNvSpPr>
            <a:spLocks noChangeArrowheads="1"/>
          </p:cNvSpPr>
          <p:nvPr/>
        </p:nvSpPr>
        <p:spPr bwMode="auto">
          <a:xfrm>
            <a:off x="2069095" y="2902740"/>
            <a:ext cx="181186"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66" name="Oval 165"/>
          <p:cNvSpPr>
            <a:spLocks noChangeArrowheads="1"/>
          </p:cNvSpPr>
          <p:nvPr/>
        </p:nvSpPr>
        <p:spPr bwMode="auto">
          <a:xfrm>
            <a:off x="2304468" y="2289753"/>
            <a:ext cx="181187"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67" name="Oval 166"/>
          <p:cNvSpPr>
            <a:spLocks noChangeArrowheads="1"/>
          </p:cNvSpPr>
          <p:nvPr/>
        </p:nvSpPr>
        <p:spPr bwMode="auto">
          <a:xfrm>
            <a:off x="2539842" y="2596245"/>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68" name="Oval 167"/>
          <p:cNvSpPr>
            <a:spLocks noChangeArrowheads="1"/>
          </p:cNvSpPr>
          <p:nvPr/>
        </p:nvSpPr>
        <p:spPr bwMode="auto">
          <a:xfrm>
            <a:off x="3640508" y="2704619"/>
            <a:ext cx="181186"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69" name="Oval 168"/>
          <p:cNvSpPr>
            <a:spLocks noChangeArrowheads="1"/>
          </p:cNvSpPr>
          <p:nvPr/>
        </p:nvSpPr>
        <p:spPr bwMode="auto">
          <a:xfrm>
            <a:off x="3623576" y="2506500"/>
            <a:ext cx="179493"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70" name="Oval 169"/>
          <p:cNvSpPr>
            <a:spLocks noChangeArrowheads="1"/>
          </p:cNvSpPr>
          <p:nvPr/>
        </p:nvSpPr>
        <p:spPr bwMode="auto">
          <a:xfrm>
            <a:off x="3027522" y="3083925"/>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71" name="Oval 170"/>
          <p:cNvSpPr>
            <a:spLocks noChangeArrowheads="1"/>
          </p:cNvSpPr>
          <p:nvPr/>
        </p:nvSpPr>
        <p:spPr bwMode="auto">
          <a:xfrm>
            <a:off x="3713322" y="2921365"/>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72" name="Oval 171"/>
          <p:cNvSpPr>
            <a:spLocks noChangeArrowheads="1"/>
          </p:cNvSpPr>
          <p:nvPr/>
        </p:nvSpPr>
        <p:spPr bwMode="auto">
          <a:xfrm>
            <a:off x="2177468" y="3119486"/>
            <a:ext cx="181186"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73" name="Oval 172"/>
          <p:cNvSpPr>
            <a:spLocks noChangeArrowheads="1"/>
          </p:cNvSpPr>
          <p:nvPr/>
        </p:nvSpPr>
        <p:spPr bwMode="auto">
          <a:xfrm>
            <a:off x="1762602" y="3552980"/>
            <a:ext cx="181187"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74" name="Oval 173"/>
          <p:cNvSpPr>
            <a:spLocks noChangeArrowheads="1"/>
          </p:cNvSpPr>
          <p:nvPr/>
        </p:nvSpPr>
        <p:spPr bwMode="auto">
          <a:xfrm>
            <a:off x="2106349" y="3734165"/>
            <a:ext cx="179493" cy="143934"/>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75" name="Oval 174"/>
          <p:cNvSpPr>
            <a:spLocks noChangeArrowheads="1"/>
          </p:cNvSpPr>
          <p:nvPr/>
        </p:nvSpPr>
        <p:spPr bwMode="auto">
          <a:xfrm>
            <a:off x="1329108" y="3427673"/>
            <a:ext cx="181187"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76" name="Oval 175"/>
          <p:cNvSpPr>
            <a:spLocks noChangeArrowheads="1"/>
          </p:cNvSpPr>
          <p:nvPr/>
        </p:nvSpPr>
        <p:spPr bwMode="auto">
          <a:xfrm>
            <a:off x="2340028" y="3390420"/>
            <a:ext cx="181186"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77" name="Oval 176"/>
          <p:cNvSpPr>
            <a:spLocks noChangeArrowheads="1"/>
          </p:cNvSpPr>
          <p:nvPr/>
        </p:nvSpPr>
        <p:spPr bwMode="auto">
          <a:xfrm>
            <a:off x="2502588" y="3661353"/>
            <a:ext cx="181186" cy="145627"/>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78" name="Oval 177"/>
          <p:cNvSpPr>
            <a:spLocks noChangeArrowheads="1"/>
          </p:cNvSpPr>
          <p:nvPr/>
        </p:nvSpPr>
        <p:spPr bwMode="auto">
          <a:xfrm>
            <a:off x="1943789" y="3823913"/>
            <a:ext cx="179493" cy="145627"/>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79" name="Oval 178"/>
          <p:cNvSpPr>
            <a:spLocks noChangeArrowheads="1"/>
          </p:cNvSpPr>
          <p:nvPr/>
        </p:nvSpPr>
        <p:spPr bwMode="auto">
          <a:xfrm>
            <a:off x="3063082" y="3373486"/>
            <a:ext cx="181187"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80" name="Oval 179"/>
          <p:cNvSpPr>
            <a:spLocks noChangeArrowheads="1"/>
          </p:cNvSpPr>
          <p:nvPr/>
        </p:nvSpPr>
        <p:spPr bwMode="auto">
          <a:xfrm>
            <a:off x="1437482" y="3517419"/>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81" name="Oval 180"/>
          <p:cNvSpPr>
            <a:spLocks noChangeArrowheads="1"/>
          </p:cNvSpPr>
          <p:nvPr/>
        </p:nvSpPr>
        <p:spPr bwMode="auto">
          <a:xfrm>
            <a:off x="2340028" y="3915353"/>
            <a:ext cx="181186" cy="143933"/>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82" name="Oval 181"/>
          <p:cNvSpPr>
            <a:spLocks noChangeArrowheads="1"/>
          </p:cNvSpPr>
          <p:nvPr/>
        </p:nvSpPr>
        <p:spPr bwMode="auto">
          <a:xfrm>
            <a:off x="3694695" y="3138112"/>
            <a:ext cx="181186"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83" name="Oval 182"/>
          <p:cNvSpPr>
            <a:spLocks noChangeArrowheads="1"/>
          </p:cNvSpPr>
          <p:nvPr/>
        </p:nvSpPr>
        <p:spPr bwMode="auto">
          <a:xfrm>
            <a:off x="1491668" y="3246485"/>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84" name="Oval 183"/>
          <p:cNvSpPr>
            <a:spLocks noChangeArrowheads="1"/>
          </p:cNvSpPr>
          <p:nvPr/>
        </p:nvSpPr>
        <p:spPr bwMode="auto">
          <a:xfrm>
            <a:off x="1618669" y="3607166"/>
            <a:ext cx="179493"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85" name="Oval 184"/>
          <p:cNvSpPr>
            <a:spLocks noChangeArrowheads="1"/>
          </p:cNvSpPr>
          <p:nvPr/>
        </p:nvSpPr>
        <p:spPr bwMode="auto">
          <a:xfrm>
            <a:off x="2250282" y="4059285"/>
            <a:ext cx="181187" cy="143934"/>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86" name="Oval 185"/>
          <p:cNvSpPr>
            <a:spLocks noChangeArrowheads="1"/>
          </p:cNvSpPr>
          <p:nvPr/>
        </p:nvSpPr>
        <p:spPr bwMode="auto">
          <a:xfrm>
            <a:off x="3496575" y="2360873"/>
            <a:ext cx="181187"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87" name="Oval 186"/>
          <p:cNvSpPr>
            <a:spLocks noChangeArrowheads="1"/>
          </p:cNvSpPr>
          <p:nvPr/>
        </p:nvSpPr>
        <p:spPr bwMode="auto">
          <a:xfrm>
            <a:off x="2702402" y="3590233"/>
            <a:ext cx="179493" cy="143933"/>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88" name="Oval 187"/>
          <p:cNvSpPr>
            <a:spLocks noChangeArrowheads="1"/>
          </p:cNvSpPr>
          <p:nvPr/>
        </p:nvSpPr>
        <p:spPr bwMode="auto">
          <a:xfrm>
            <a:off x="3008895" y="3734165"/>
            <a:ext cx="181187" cy="143934"/>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89" name="Oval 188"/>
          <p:cNvSpPr>
            <a:spLocks noChangeArrowheads="1"/>
          </p:cNvSpPr>
          <p:nvPr/>
        </p:nvSpPr>
        <p:spPr bwMode="auto">
          <a:xfrm>
            <a:off x="2594029" y="4059285"/>
            <a:ext cx="179493" cy="143934"/>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90" name="Oval 189"/>
          <p:cNvSpPr>
            <a:spLocks noChangeArrowheads="1"/>
          </p:cNvSpPr>
          <p:nvPr/>
        </p:nvSpPr>
        <p:spPr bwMode="auto">
          <a:xfrm>
            <a:off x="2919149" y="3986473"/>
            <a:ext cx="179493" cy="145627"/>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91" name="Oval 190"/>
          <p:cNvSpPr>
            <a:spLocks noChangeArrowheads="1"/>
          </p:cNvSpPr>
          <p:nvPr/>
        </p:nvSpPr>
        <p:spPr bwMode="auto">
          <a:xfrm>
            <a:off x="3388202" y="2325312"/>
            <a:ext cx="181187"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92" name="Oval 191"/>
          <p:cNvSpPr>
            <a:spLocks noChangeArrowheads="1"/>
          </p:cNvSpPr>
          <p:nvPr/>
        </p:nvSpPr>
        <p:spPr bwMode="auto">
          <a:xfrm>
            <a:off x="2665148" y="3823913"/>
            <a:ext cx="181186" cy="145627"/>
          </a:xfrm>
          <a:prstGeom prst="ellipse">
            <a:avLst/>
          </a:prstGeom>
          <a:solidFill>
            <a:srgbClr val="BB4B2B"/>
          </a:solidFill>
          <a:ln w="9525">
            <a:solidFill>
              <a:srgbClr val="BB4B2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93" name="Oval 192"/>
          <p:cNvSpPr>
            <a:spLocks noChangeArrowheads="1"/>
          </p:cNvSpPr>
          <p:nvPr/>
        </p:nvSpPr>
        <p:spPr bwMode="auto">
          <a:xfrm>
            <a:off x="2665148" y="2289753"/>
            <a:ext cx="181186"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94" name="Oval 193"/>
          <p:cNvSpPr>
            <a:spLocks noChangeArrowheads="1"/>
          </p:cNvSpPr>
          <p:nvPr/>
        </p:nvSpPr>
        <p:spPr bwMode="auto">
          <a:xfrm>
            <a:off x="2106349" y="2000192"/>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95" name="Oval 194"/>
          <p:cNvSpPr>
            <a:spLocks noChangeArrowheads="1"/>
          </p:cNvSpPr>
          <p:nvPr/>
        </p:nvSpPr>
        <p:spPr bwMode="auto">
          <a:xfrm>
            <a:off x="1437482" y="2740180"/>
            <a:ext cx="181187"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96" name="Oval 195"/>
          <p:cNvSpPr>
            <a:spLocks noChangeArrowheads="1"/>
          </p:cNvSpPr>
          <p:nvPr/>
        </p:nvSpPr>
        <p:spPr bwMode="auto">
          <a:xfrm>
            <a:off x="3423762" y="2794366"/>
            <a:ext cx="181186"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97" name="Oval 196"/>
          <p:cNvSpPr>
            <a:spLocks noChangeArrowheads="1"/>
          </p:cNvSpPr>
          <p:nvPr/>
        </p:nvSpPr>
        <p:spPr bwMode="auto">
          <a:xfrm>
            <a:off x="3550762" y="3265113"/>
            <a:ext cx="181187"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98" name="Oval 197"/>
          <p:cNvSpPr>
            <a:spLocks noChangeArrowheads="1"/>
          </p:cNvSpPr>
          <p:nvPr/>
        </p:nvSpPr>
        <p:spPr bwMode="auto">
          <a:xfrm>
            <a:off x="3461016" y="3444606"/>
            <a:ext cx="179493" cy="145627"/>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99" name="Oval 198"/>
          <p:cNvSpPr>
            <a:spLocks noChangeArrowheads="1"/>
          </p:cNvSpPr>
          <p:nvPr/>
        </p:nvSpPr>
        <p:spPr bwMode="auto">
          <a:xfrm>
            <a:off x="3279828" y="3806980"/>
            <a:ext cx="181187" cy="143933"/>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00" name="Oval 199"/>
          <p:cNvSpPr>
            <a:spLocks noChangeArrowheads="1"/>
          </p:cNvSpPr>
          <p:nvPr/>
        </p:nvSpPr>
        <p:spPr bwMode="auto">
          <a:xfrm>
            <a:off x="1329108" y="2398126"/>
            <a:ext cx="181187"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01" name="Oval 200"/>
          <p:cNvSpPr>
            <a:spLocks noChangeArrowheads="1"/>
          </p:cNvSpPr>
          <p:nvPr/>
        </p:nvSpPr>
        <p:spPr bwMode="auto">
          <a:xfrm>
            <a:off x="1239362" y="3138112"/>
            <a:ext cx="179493"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02" name="Oval 201"/>
          <p:cNvSpPr>
            <a:spLocks noChangeArrowheads="1"/>
          </p:cNvSpPr>
          <p:nvPr/>
        </p:nvSpPr>
        <p:spPr bwMode="auto">
          <a:xfrm>
            <a:off x="3369575" y="2108565"/>
            <a:ext cx="181186" cy="143934"/>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03" name="Oval 202"/>
          <p:cNvSpPr>
            <a:spLocks noChangeArrowheads="1"/>
          </p:cNvSpPr>
          <p:nvPr/>
        </p:nvSpPr>
        <p:spPr bwMode="auto">
          <a:xfrm>
            <a:off x="2502588" y="1693700"/>
            <a:ext cx="181186" cy="143933"/>
          </a:xfrm>
          <a:prstGeom prst="ellipse">
            <a:avLst/>
          </a:prstGeom>
          <a:solidFill>
            <a:srgbClr val="FF3BFD"/>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04" name="Oval 203"/>
          <p:cNvSpPr>
            <a:spLocks noChangeArrowheads="1"/>
          </p:cNvSpPr>
          <p:nvPr/>
        </p:nvSpPr>
        <p:spPr bwMode="auto">
          <a:xfrm>
            <a:off x="1473042" y="4149033"/>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05" name="Oval 204"/>
          <p:cNvSpPr>
            <a:spLocks noChangeArrowheads="1"/>
          </p:cNvSpPr>
          <p:nvPr/>
        </p:nvSpPr>
        <p:spPr bwMode="auto">
          <a:xfrm>
            <a:off x="1781229" y="4365780"/>
            <a:ext cx="179493"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06" name="Oval 205"/>
          <p:cNvSpPr>
            <a:spLocks noChangeArrowheads="1"/>
          </p:cNvSpPr>
          <p:nvPr/>
        </p:nvSpPr>
        <p:spPr bwMode="auto">
          <a:xfrm>
            <a:off x="2087722" y="3896725"/>
            <a:ext cx="181187" cy="143934"/>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07" name="Oval 206"/>
          <p:cNvSpPr>
            <a:spLocks noChangeArrowheads="1"/>
          </p:cNvSpPr>
          <p:nvPr/>
        </p:nvSpPr>
        <p:spPr bwMode="auto">
          <a:xfrm>
            <a:off x="1689788" y="4077913"/>
            <a:ext cx="181186"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08" name="Oval 207"/>
          <p:cNvSpPr>
            <a:spLocks noChangeArrowheads="1"/>
          </p:cNvSpPr>
          <p:nvPr/>
        </p:nvSpPr>
        <p:spPr bwMode="auto">
          <a:xfrm>
            <a:off x="2412842" y="4221845"/>
            <a:ext cx="181187"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09" name="Oval 208"/>
          <p:cNvSpPr>
            <a:spLocks noChangeArrowheads="1"/>
          </p:cNvSpPr>
          <p:nvPr/>
        </p:nvSpPr>
        <p:spPr bwMode="auto">
          <a:xfrm>
            <a:off x="1545855" y="5540953"/>
            <a:ext cx="181187"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10" name="Oval 209"/>
          <p:cNvSpPr>
            <a:spLocks noChangeArrowheads="1"/>
          </p:cNvSpPr>
          <p:nvPr/>
        </p:nvSpPr>
        <p:spPr bwMode="auto">
          <a:xfrm>
            <a:off x="3352642" y="4094846"/>
            <a:ext cx="179493"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11" name="Oval 210"/>
          <p:cNvSpPr>
            <a:spLocks noChangeArrowheads="1"/>
          </p:cNvSpPr>
          <p:nvPr/>
        </p:nvSpPr>
        <p:spPr bwMode="auto">
          <a:xfrm>
            <a:off x="2900522" y="4709525"/>
            <a:ext cx="181187"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12" name="Oval 211"/>
          <p:cNvSpPr>
            <a:spLocks noChangeArrowheads="1"/>
          </p:cNvSpPr>
          <p:nvPr/>
        </p:nvSpPr>
        <p:spPr bwMode="auto">
          <a:xfrm>
            <a:off x="2052162" y="4582526"/>
            <a:ext cx="179493"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13" name="Oval 212"/>
          <p:cNvSpPr>
            <a:spLocks noChangeArrowheads="1"/>
          </p:cNvSpPr>
          <p:nvPr/>
        </p:nvSpPr>
        <p:spPr bwMode="auto">
          <a:xfrm>
            <a:off x="1383295" y="4582526"/>
            <a:ext cx="181187"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14" name="Oval 213"/>
          <p:cNvSpPr>
            <a:spLocks noChangeArrowheads="1"/>
          </p:cNvSpPr>
          <p:nvPr/>
        </p:nvSpPr>
        <p:spPr bwMode="auto">
          <a:xfrm>
            <a:off x="1781229" y="3861166"/>
            <a:ext cx="179493" cy="143933"/>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15" name="Oval 214"/>
          <p:cNvSpPr>
            <a:spLocks noChangeArrowheads="1"/>
          </p:cNvSpPr>
          <p:nvPr/>
        </p:nvSpPr>
        <p:spPr bwMode="auto">
          <a:xfrm>
            <a:off x="1943789" y="4186286"/>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16" name="Oval 215"/>
          <p:cNvSpPr>
            <a:spLocks noChangeArrowheads="1"/>
          </p:cNvSpPr>
          <p:nvPr/>
        </p:nvSpPr>
        <p:spPr bwMode="auto">
          <a:xfrm>
            <a:off x="2106349" y="4348846"/>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17" name="Oval 216"/>
          <p:cNvSpPr>
            <a:spLocks noChangeArrowheads="1"/>
          </p:cNvSpPr>
          <p:nvPr/>
        </p:nvSpPr>
        <p:spPr bwMode="auto">
          <a:xfrm>
            <a:off x="2340028" y="3679979"/>
            <a:ext cx="181186" cy="143934"/>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18" name="Oval 217"/>
          <p:cNvSpPr>
            <a:spLocks noChangeArrowheads="1"/>
          </p:cNvSpPr>
          <p:nvPr/>
        </p:nvSpPr>
        <p:spPr bwMode="auto">
          <a:xfrm>
            <a:off x="2575402" y="4040660"/>
            <a:ext cx="181187" cy="145627"/>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19" name="Oval 218"/>
          <p:cNvSpPr>
            <a:spLocks noChangeArrowheads="1"/>
          </p:cNvSpPr>
          <p:nvPr/>
        </p:nvSpPr>
        <p:spPr bwMode="auto">
          <a:xfrm>
            <a:off x="3477948" y="5232766"/>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20" name="Oval 219"/>
          <p:cNvSpPr>
            <a:spLocks noChangeArrowheads="1"/>
          </p:cNvSpPr>
          <p:nvPr/>
        </p:nvSpPr>
        <p:spPr bwMode="auto">
          <a:xfrm>
            <a:off x="2919149" y="4257406"/>
            <a:ext cx="179493"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21" name="Oval 220"/>
          <p:cNvSpPr>
            <a:spLocks noChangeArrowheads="1"/>
          </p:cNvSpPr>
          <p:nvPr/>
        </p:nvSpPr>
        <p:spPr bwMode="auto">
          <a:xfrm>
            <a:off x="3063082" y="4528340"/>
            <a:ext cx="181187"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22" name="Oval 221"/>
          <p:cNvSpPr>
            <a:spLocks noChangeArrowheads="1"/>
          </p:cNvSpPr>
          <p:nvPr/>
        </p:nvSpPr>
        <p:spPr bwMode="auto">
          <a:xfrm>
            <a:off x="2214722" y="4403033"/>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23" name="Oval 222"/>
          <p:cNvSpPr>
            <a:spLocks noChangeArrowheads="1"/>
          </p:cNvSpPr>
          <p:nvPr/>
        </p:nvSpPr>
        <p:spPr bwMode="auto">
          <a:xfrm>
            <a:off x="1310482" y="4944900"/>
            <a:ext cx="181186"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24" name="Oval 223"/>
          <p:cNvSpPr>
            <a:spLocks noChangeArrowheads="1"/>
          </p:cNvSpPr>
          <p:nvPr/>
        </p:nvSpPr>
        <p:spPr bwMode="auto">
          <a:xfrm>
            <a:off x="1798162" y="5053273"/>
            <a:ext cx="181186"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25" name="Oval 224"/>
          <p:cNvSpPr>
            <a:spLocks noChangeArrowheads="1"/>
          </p:cNvSpPr>
          <p:nvPr/>
        </p:nvSpPr>
        <p:spPr bwMode="auto">
          <a:xfrm>
            <a:off x="2141908" y="5178580"/>
            <a:ext cx="181187"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26" name="Oval 225"/>
          <p:cNvSpPr>
            <a:spLocks noChangeArrowheads="1"/>
          </p:cNvSpPr>
          <p:nvPr/>
        </p:nvSpPr>
        <p:spPr bwMode="auto">
          <a:xfrm>
            <a:off x="2792148" y="5684885"/>
            <a:ext cx="181187"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27" name="Oval 226"/>
          <p:cNvSpPr>
            <a:spLocks noChangeArrowheads="1"/>
          </p:cNvSpPr>
          <p:nvPr/>
        </p:nvSpPr>
        <p:spPr bwMode="auto">
          <a:xfrm>
            <a:off x="2250282" y="4926272"/>
            <a:ext cx="181187"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28" name="Oval 227"/>
          <p:cNvSpPr>
            <a:spLocks noChangeArrowheads="1"/>
          </p:cNvSpPr>
          <p:nvPr/>
        </p:nvSpPr>
        <p:spPr bwMode="auto">
          <a:xfrm>
            <a:off x="2539842" y="5107460"/>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29" name="Oval 228"/>
          <p:cNvSpPr>
            <a:spLocks noChangeArrowheads="1"/>
          </p:cNvSpPr>
          <p:nvPr/>
        </p:nvSpPr>
        <p:spPr bwMode="auto">
          <a:xfrm>
            <a:off x="1781229" y="5486766"/>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30" name="Oval 229"/>
          <p:cNvSpPr>
            <a:spLocks noChangeArrowheads="1"/>
          </p:cNvSpPr>
          <p:nvPr/>
        </p:nvSpPr>
        <p:spPr bwMode="auto">
          <a:xfrm>
            <a:off x="1274922" y="4709525"/>
            <a:ext cx="181187"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31" name="Oval 230"/>
          <p:cNvSpPr>
            <a:spLocks noChangeArrowheads="1"/>
          </p:cNvSpPr>
          <p:nvPr/>
        </p:nvSpPr>
        <p:spPr bwMode="auto">
          <a:xfrm>
            <a:off x="1600042" y="4853460"/>
            <a:ext cx="181187"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32" name="Oval 231"/>
          <p:cNvSpPr>
            <a:spLocks noChangeArrowheads="1"/>
          </p:cNvSpPr>
          <p:nvPr/>
        </p:nvSpPr>
        <p:spPr bwMode="auto">
          <a:xfrm>
            <a:off x="2377282" y="5359765"/>
            <a:ext cx="179493"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33" name="Oval 232"/>
          <p:cNvSpPr>
            <a:spLocks noChangeArrowheads="1"/>
          </p:cNvSpPr>
          <p:nvPr/>
        </p:nvSpPr>
        <p:spPr bwMode="auto">
          <a:xfrm>
            <a:off x="3315388" y="4709525"/>
            <a:ext cx="181186"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34" name="Oval 233"/>
          <p:cNvSpPr>
            <a:spLocks noChangeArrowheads="1"/>
          </p:cNvSpPr>
          <p:nvPr/>
        </p:nvSpPr>
        <p:spPr bwMode="auto">
          <a:xfrm>
            <a:off x="1347736" y="4348846"/>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35" name="Oval 234"/>
          <p:cNvSpPr>
            <a:spLocks noChangeArrowheads="1"/>
          </p:cNvSpPr>
          <p:nvPr/>
        </p:nvSpPr>
        <p:spPr bwMode="auto">
          <a:xfrm>
            <a:off x="1852348" y="4817899"/>
            <a:ext cx="181186"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36" name="Oval 235"/>
          <p:cNvSpPr>
            <a:spLocks noChangeArrowheads="1"/>
          </p:cNvSpPr>
          <p:nvPr/>
        </p:nvSpPr>
        <p:spPr bwMode="auto">
          <a:xfrm>
            <a:off x="2285842" y="5503700"/>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37" name="Oval 236"/>
          <p:cNvSpPr>
            <a:spLocks noChangeArrowheads="1"/>
          </p:cNvSpPr>
          <p:nvPr/>
        </p:nvSpPr>
        <p:spPr bwMode="auto">
          <a:xfrm>
            <a:off x="2864962" y="4853460"/>
            <a:ext cx="179493"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38" name="Oval 237"/>
          <p:cNvSpPr>
            <a:spLocks noChangeArrowheads="1"/>
          </p:cNvSpPr>
          <p:nvPr/>
        </p:nvSpPr>
        <p:spPr bwMode="auto">
          <a:xfrm>
            <a:off x="2737962" y="5034645"/>
            <a:ext cx="181187"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39" name="Oval 238"/>
          <p:cNvSpPr>
            <a:spLocks noChangeArrowheads="1"/>
          </p:cNvSpPr>
          <p:nvPr/>
        </p:nvSpPr>
        <p:spPr bwMode="auto">
          <a:xfrm>
            <a:off x="3044455" y="5178580"/>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40" name="Oval 239"/>
          <p:cNvSpPr>
            <a:spLocks noChangeArrowheads="1"/>
          </p:cNvSpPr>
          <p:nvPr/>
        </p:nvSpPr>
        <p:spPr bwMode="auto">
          <a:xfrm>
            <a:off x="2629588" y="5503700"/>
            <a:ext cx="181187"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41" name="Oval 240"/>
          <p:cNvSpPr>
            <a:spLocks noChangeArrowheads="1"/>
          </p:cNvSpPr>
          <p:nvPr/>
        </p:nvSpPr>
        <p:spPr bwMode="auto">
          <a:xfrm>
            <a:off x="2954708" y="5432580"/>
            <a:ext cx="181187"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42" name="Oval 241"/>
          <p:cNvSpPr>
            <a:spLocks noChangeArrowheads="1"/>
          </p:cNvSpPr>
          <p:nvPr/>
        </p:nvSpPr>
        <p:spPr bwMode="auto">
          <a:xfrm>
            <a:off x="3225642" y="4961833"/>
            <a:ext cx="181187"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43" name="Oval 242"/>
          <p:cNvSpPr>
            <a:spLocks noChangeArrowheads="1"/>
          </p:cNvSpPr>
          <p:nvPr/>
        </p:nvSpPr>
        <p:spPr bwMode="auto">
          <a:xfrm>
            <a:off x="2919149" y="5251392"/>
            <a:ext cx="179493"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44" name="Oval 243"/>
          <p:cNvSpPr>
            <a:spLocks noChangeArrowheads="1"/>
          </p:cNvSpPr>
          <p:nvPr/>
        </p:nvSpPr>
        <p:spPr bwMode="auto">
          <a:xfrm>
            <a:off x="2702402" y="3734165"/>
            <a:ext cx="179493" cy="143934"/>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45" name="Oval 244"/>
          <p:cNvSpPr>
            <a:spLocks noChangeArrowheads="1"/>
          </p:cNvSpPr>
          <p:nvPr/>
        </p:nvSpPr>
        <p:spPr bwMode="auto">
          <a:xfrm>
            <a:off x="3081709" y="3769726"/>
            <a:ext cx="179493" cy="145627"/>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46" name="Oval 245"/>
          <p:cNvSpPr>
            <a:spLocks noChangeArrowheads="1"/>
          </p:cNvSpPr>
          <p:nvPr/>
        </p:nvSpPr>
        <p:spPr bwMode="auto">
          <a:xfrm>
            <a:off x="3190082" y="3932286"/>
            <a:ext cx="179493" cy="145627"/>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47" name="Oval 246"/>
          <p:cNvSpPr>
            <a:spLocks noChangeArrowheads="1"/>
          </p:cNvSpPr>
          <p:nvPr/>
        </p:nvSpPr>
        <p:spPr bwMode="auto">
          <a:xfrm>
            <a:off x="3461016" y="4240473"/>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48" name="Oval 247"/>
          <p:cNvSpPr>
            <a:spLocks noChangeArrowheads="1"/>
          </p:cNvSpPr>
          <p:nvPr/>
        </p:nvSpPr>
        <p:spPr bwMode="auto">
          <a:xfrm>
            <a:off x="3586322" y="4709525"/>
            <a:ext cx="181186"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49" name="Oval 248"/>
          <p:cNvSpPr>
            <a:spLocks noChangeArrowheads="1"/>
          </p:cNvSpPr>
          <p:nvPr/>
        </p:nvSpPr>
        <p:spPr bwMode="auto">
          <a:xfrm>
            <a:off x="1689788" y="4601152"/>
            <a:ext cx="181186"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50" name="Oval 249"/>
          <p:cNvSpPr>
            <a:spLocks noChangeArrowheads="1"/>
          </p:cNvSpPr>
          <p:nvPr/>
        </p:nvSpPr>
        <p:spPr bwMode="auto">
          <a:xfrm>
            <a:off x="3315388" y="5251392"/>
            <a:ext cx="181186"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51" name="Oval 250"/>
          <p:cNvSpPr>
            <a:spLocks noChangeArrowheads="1"/>
          </p:cNvSpPr>
          <p:nvPr/>
        </p:nvSpPr>
        <p:spPr bwMode="auto">
          <a:xfrm>
            <a:off x="2954708" y="4023726"/>
            <a:ext cx="181187" cy="143933"/>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52" name="Oval 251"/>
          <p:cNvSpPr>
            <a:spLocks noChangeArrowheads="1"/>
          </p:cNvSpPr>
          <p:nvPr/>
        </p:nvSpPr>
        <p:spPr bwMode="auto">
          <a:xfrm>
            <a:off x="3117268" y="4186286"/>
            <a:ext cx="181187"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53" name="Oval 252"/>
          <p:cNvSpPr>
            <a:spLocks noChangeArrowheads="1"/>
          </p:cNvSpPr>
          <p:nvPr/>
        </p:nvSpPr>
        <p:spPr bwMode="auto">
          <a:xfrm>
            <a:off x="3279828" y="4348846"/>
            <a:ext cx="181187"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54" name="Oval 253"/>
          <p:cNvSpPr>
            <a:spLocks noChangeArrowheads="1"/>
          </p:cNvSpPr>
          <p:nvPr/>
        </p:nvSpPr>
        <p:spPr bwMode="auto">
          <a:xfrm>
            <a:off x="3442388" y="4511406"/>
            <a:ext cx="181187"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55" name="Oval 254"/>
          <p:cNvSpPr>
            <a:spLocks noChangeArrowheads="1"/>
          </p:cNvSpPr>
          <p:nvPr/>
        </p:nvSpPr>
        <p:spPr bwMode="auto">
          <a:xfrm>
            <a:off x="1491668" y="4419966"/>
            <a:ext cx="181187"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56" name="Oval 255"/>
          <p:cNvSpPr>
            <a:spLocks noChangeArrowheads="1"/>
          </p:cNvSpPr>
          <p:nvPr/>
        </p:nvSpPr>
        <p:spPr bwMode="auto">
          <a:xfrm>
            <a:off x="1798162" y="4582526"/>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57" name="Oval 256"/>
          <p:cNvSpPr>
            <a:spLocks noChangeArrowheads="1"/>
          </p:cNvSpPr>
          <p:nvPr/>
        </p:nvSpPr>
        <p:spPr bwMode="auto">
          <a:xfrm>
            <a:off x="3207015" y="5612073"/>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58" name="Oval 257"/>
          <p:cNvSpPr>
            <a:spLocks noChangeArrowheads="1"/>
          </p:cNvSpPr>
          <p:nvPr/>
        </p:nvSpPr>
        <p:spPr bwMode="auto">
          <a:xfrm>
            <a:off x="3190082" y="4782340"/>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59" name="Oval 258"/>
          <p:cNvSpPr>
            <a:spLocks noChangeArrowheads="1"/>
          </p:cNvSpPr>
          <p:nvPr/>
        </p:nvSpPr>
        <p:spPr bwMode="auto">
          <a:xfrm>
            <a:off x="2160536" y="5649326"/>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60" name="Oval 259"/>
          <p:cNvSpPr>
            <a:spLocks noChangeArrowheads="1"/>
          </p:cNvSpPr>
          <p:nvPr/>
        </p:nvSpPr>
        <p:spPr bwMode="auto">
          <a:xfrm>
            <a:off x="3640508" y="4474153"/>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61" name="Oval 260"/>
          <p:cNvSpPr>
            <a:spLocks noChangeArrowheads="1"/>
          </p:cNvSpPr>
          <p:nvPr/>
        </p:nvSpPr>
        <p:spPr bwMode="auto">
          <a:xfrm>
            <a:off x="2502588" y="5684885"/>
            <a:ext cx="181186"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62" name="Oval 261"/>
          <p:cNvSpPr>
            <a:spLocks noChangeArrowheads="1"/>
          </p:cNvSpPr>
          <p:nvPr/>
        </p:nvSpPr>
        <p:spPr bwMode="auto">
          <a:xfrm>
            <a:off x="2575402" y="5793259"/>
            <a:ext cx="181187"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63" name="Oval 262"/>
          <p:cNvSpPr>
            <a:spLocks noChangeArrowheads="1"/>
          </p:cNvSpPr>
          <p:nvPr/>
        </p:nvSpPr>
        <p:spPr bwMode="auto">
          <a:xfrm>
            <a:off x="2069095" y="4799273"/>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64" name="Oval 263"/>
          <p:cNvSpPr>
            <a:spLocks noChangeArrowheads="1"/>
          </p:cNvSpPr>
          <p:nvPr/>
        </p:nvSpPr>
        <p:spPr bwMode="auto">
          <a:xfrm>
            <a:off x="1943789" y="5720446"/>
            <a:ext cx="179493"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65" name="Oval 264"/>
          <p:cNvSpPr>
            <a:spLocks noChangeArrowheads="1"/>
          </p:cNvSpPr>
          <p:nvPr/>
        </p:nvSpPr>
        <p:spPr bwMode="auto">
          <a:xfrm>
            <a:off x="1473042" y="5124393"/>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66" name="Oval 265"/>
          <p:cNvSpPr>
            <a:spLocks noChangeArrowheads="1"/>
          </p:cNvSpPr>
          <p:nvPr/>
        </p:nvSpPr>
        <p:spPr bwMode="auto">
          <a:xfrm>
            <a:off x="1960722" y="4403033"/>
            <a:ext cx="181186"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67" name="Oval 266"/>
          <p:cNvSpPr>
            <a:spLocks noChangeArrowheads="1"/>
          </p:cNvSpPr>
          <p:nvPr/>
        </p:nvSpPr>
        <p:spPr bwMode="auto">
          <a:xfrm>
            <a:off x="1401922" y="4745086"/>
            <a:ext cx="179493"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68" name="Oval 267"/>
          <p:cNvSpPr>
            <a:spLocks noChangeArrowheads="1"/>
          </p:cNvSpPr>
          <p:nvPr/>
        </p:nvSpPr>
        <p:spPr bwMode="auto">
          <a:xfrm>
            <a:off x="2358655" y="3950912"/>
            <a:ext cx="181187" cy="143934"/>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69" name="Oval 268"/>
          <p:cNvSpPr>
            <a:spLocks noChangeArrowheads="1"/>
          </p:cNvSpPr>
          <p:nvPr/>
        </p:nvSpPr>
        <p:spPr bwMode="auto">
          <a:xfrm>
            <a:off x="1527228" y="5270020"/>
            <a:ext cx="181186"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70" name="Oval 269"/>
          <p:cNvSpPr>
            <a:spLocks noChangeArrowheads="1"/>
          </p:cNvSpPr>
          <p:nvPr/>
        </p:nvSpPr>
        <p:spPr bwMode="auto">
          <a:xfrm>
            <a:off x="2756589" y="4419966"/>
            <a:ext cx="179493"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71" name="Oval 270"/>
          <p:cNvSpPr>
            <a:spLocks noChangeArrowheads="1"/>
          </p:cNvSpPr>
          <p:nvPr/>
        </p:nvSpPr>
        <p:spPr bwMode="auto">
          <a:xfrm>
            <a:off x="3135896" y="4709525"/>
            <a:ext cx="179493"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72" name="Oval 271"/>
          <p:cNvSpPr>
            <a:spLocks noChangeArrowheads="1"/>
          </p:cNvSpPr>
          <p:nvPr/>
        </p:nvSpPr>
        <p:spPr bwMode="auto">
          <a:xfrm>
            <a:off x="3496575" y="5270020"/>
            <a:ext cx="181187"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73" name="Oval 272"/>
          <p:cNvSpPr>
            <a:spLocks noChangeArrowheads="1"/>
          </p:cNvSpPr>
          <p:nvPr/>
        </p:nvSpPr>
        <p:spPr bwMode="auto">
          <a:xfrm>
            <a:off x="2014908" y="5053273"/>
            <a:ext cx="181186"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74" name="Oval 273"/>
          <p:cNvSpPr>
            <a:spLocks noChangeArrowheads="1"/>
          </p:cNvSpPr>
          <p:nvPr/>
        </p:nvSpPr>
        <p:spPr bwMode="auto">
          <a:xfrm>
            <a:off x="3225642" y="5395326"/>
            <a:ext cx="181187"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75" name="Oval 274"/>
          <p:cNvSpPr>
            <a:spLocks noChangeArrowheads="1"/>
          </p:cNvSpPr>
          <p:nvPr/>
        </p:nvSpPr>
        <p:spPr bwMode="auto">
          <a:xfrm>
            <a:off x="1816788" y="5270020"/>
            <a:ext cx="181187"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76" name="Oval 275"/>
          <p:cNvSpPr>
            <a:spLocks noChangeArrowheads="1"/>
          </p:cNvSpPr>
          <p:nvPr/>
        </p:nvSpPr>
        <p:spPr bwMode="auto">
          <a:xfrm>
            <a:off x="1997976" y="5847445"/>
            <a:ext cx="179493"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77" name="Oval 276"/>
          <p:cNvSpPr>
            <a:spLocks noChangeArrowheads="1"/>
          </p:cNvSpPr>
          <p:nvPr/>
        </p:nvSpPr>
        <p:spPr bwMode="auto">
          <a:xfrm>
            <a:off x="1239362" y="5053273"/>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78" name="Oval 277"/>
          <p:cNvSpPr>
            <a:spLocks noChangeArrowheads="1"/>
          </p:cNvSpPr>
          <p:nvPr/>
        </p:nvSpPr>
        <p:spPr bwMode="auto">
          <a:xfrm>
            <a:off x="2683775" y="5974446"/>
            <a:ext cx="181187"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79" name="Oval 278"/>
          <p:cNvSpPr>
            <a:spLocks noChangeArrowheads="1"/>
          </p:cNvSpPr>
          <p:nvPr/>
        </p:nvSpPr>
        <p:spPr bwMode="auto">
          <a:xfrm>
            <a:off x="2556775" y="5324206"/>
            <a:ext cx="181186"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80" name="Oval 279"/>
          <p:cNvSpPr>
            <a:spLocks noChangeArrowheads="1"/>
          </p:cNvSpPr>
          <p:nvPr/>
        </p:nvSpPr>
        <p:spPr bwMode="auto">
          <a:xfrm>
            <a:off x="1997976" y="5486766"/>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81" name="Oval 280"/>
          <p:cNvSpPr>
            <a:spLocks noChangeArrowheads="1"/>
          </p:cNvSpPr>
          <p:nvPr/>
        </p:nvSpPr>
        <p:spPr bwMode="auto">
          <a:xfrm>
            <a:off x="3369575" y="5034645"/>
            <a:ext cx="181186"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82" name="Oval 281"/>
          <p:cNvSpPr>
            <a:spLocks noChangeArrowheads="1"/>
          </p:cNvSpPr>
          <p:nvPr/>
        </p:nvSpPr>
        <p:spPr bwMode="auto">
          <a:xfrm>
            <a:off x="1310482" y="5341140"/>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83" name="Oval 282"/>
          <p:cNvSpPr>
            <a:spLocks noChangeArrowheads="1"/>
          </p:cNvSpPr>
          <p:nvPr/>
        </p:nvSpPr>
        <p:spPr bwMode="auto">
          <a:xfrm>
            <a:off x="2394215" y="6064192"/>
            <a:ext cx="181186"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84" name="Oval 283"/>
          <p:cNvSpPr>
            <a:spLocks noChangeArrowheads="1"/>
          </p:cNvSpPr>
          <p:nvPr/>
        </p:nvSpPr>
        <p:spPr bwMode="auto">
          <a:xfrm>
            <a:off x="2285842" y="5883006"/>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85" name="Oval 284"/>
          <p:cNvSpPr>
            <a:spLocks noChangeArrowheads="1"/>
          </p:cNvSpPr>
          <p:nvPr/>
        </p:nvSpPr>
        <p:spPr bwMode="auto">
          <a:xfrm>
            <a:off x="1689788" y="5720446"/>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86" name="Oval 285"/>
          <p:cNvSpPr>
            <a:spLocks noChangeArrowheads="1"/>
          </p:cNvSpPr>
          <p:nvPr/>
        </p:nvSpPr>
        <p:spPr bwMode="auto">
          <a:xfrm>
            <a:off x="1727042" y="5305579"/>
            <a:ext cx="179493"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87" name="Oval 286"/>
          <p:cNvSpPr>
            <a:spLocks noChangeArrowheads="1"/>
          </p:cNvSpPr>
          <p:nvPr/>
        </p:nvSpPr>
        <p:spPr bwMode="auto">
          <a:xfrm>
            <a:off x="2304468" y="5720446"/>
            <a:ext cx="181187"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88" name="Oval 287"/>
          <p:cNvSpPr>
            <a:spLocks noChangeArrowheads="1"/>
          </p:cNvSpPr>
          <p:nvPr/>
        </p:nvSpPr>
        <p:spPr bwMode="auto">
          <a:xfrm>
            <a:off x="2881895" y="5070206"/>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89" name="Oval 288"/>
          <p:cNvSpPr>
            <a:spLocks noChangeArrowheads="1"/>
          </p:cNvSpPr>
          <p:nvPr/>
        </p:nvSpPr>
        <p:spPr bwMode="auto">
          <a:xfrm>
            <a:off x="2881895" y="5828820"/>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90" name="Oval 289"/>
          <p:cNvSpPr>
            <a:spLocks noChangeArrowheads="1"/>
          </p:cNvSpPr>
          <p:nvPr/>
        </p:nvSpPr>
        <p:spPr bwMode="auto">
          <a:xfrm>
            <a:off x="2196095" y="5920260"/>
            <a:ext cx="181187"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91" name="Oval 290"/>
          <p:cNvSpPr>
            <a:spLocks noChangeArrowheads="1"/>
          </p:cNvSpPr>
          <p:nvPr/>
        </p:nvSpPr>
        <p:spPr bwMode="auto">
          <a:xfrm>
            <a:off x="3152828" y="5883006"/>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92" name="Oval 291"/>
          <p:cNvSpPr>
            <a:spLocks noChangeArrowheads="1"/>
          </p:cNvSpPr>
          <p:nvPr/>
        </p:nvSpPr>
        <p:spPr bwMode="auto">
          <a:xfrm>
            <a:off x="2973336" y="5649326"/>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93" name="Oval 292"/>
          <p:cNvSpPr>
            <a:spLocks noChangeArrowheads="1"/>
          </p:cNvSpPr>
          <p:nvPr/>
        </p:nvSpPr>
        <p:spPr bwMode="auto">
          <a:xfrm>
            <a:off x="3081709" y="5684885"/>
            <a:ext cx="179493"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94" name="Oval 293"/>
          <p:cNvSpPr>
            <a:spLocks noChangeArrowheads="1"/>
          </p:cNvSpPr>
          <p:nvPr/>
        </p:nvSpPr>
        <p:spPr bwMode="auto">
          <a:xfrm>
            <a:off x="2719335" y="5486766"/>
            <a:ext cx="181186"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95" name="Oval 294"/>
          <p:cNvSpPr>
            <a:spLocks noChangeArrowheads="1"/>
          </p:cNvSpPr>
          <p:nvPr/>
        </p:nvSpPr>
        <p:spPr bwMode="auto">
          <a:xfrm>
            <a:off x="2719335" y="3950912"/>
            <a:ext cx="181186" cy="143934"/>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96" name="Oval 295"/>
          <p:cNvSpPr>
            <a:spLocks noChangeArrowheads="1"/>
          </p:cNvSpPr>
          <p:nvPr/>
        </p:nvSpPr>
        <p:spPr bwMode="auto">
          <a:xfrm>
            <a:off x="3044455" y="3986473"/>
            <a:ext cx="181186" cy="145627"/>
          </a:xfrm>
          <a:prstGeom prst="ellipse">
            <a:avLst/>
          </a:prstGeom>
          <a:solidFill>
            <a:srgbClr val="BB4B2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97" name="Oval 296"/>
          <p:cNvSpPr>
            <a:spLocks noChangeArrowheads="1"/>
          </p:cNvSpPr>
          <p:nvPr/>
        </p:nvSpPr>
        <p:spPr bwMode="auto">
          <a:xfrm>
            <a:off x="2629588" y="4240473"/>
            <a:ext cx="181187"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98" name="Oval 297"/>
          <p:cNvSpPr>
            <a:spLocks noChangeArrowheads="1"/>
          </p:cNvSpPr>
          <p:nvPr/>
        </p:nvSpPr>
        <p:spPr bwMode="auto">
          <a:xfrm>
            <a:off x="2160536" y="5359765"/>
            <a:ext cx="179493"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299" name="Oval 298"/>
          <p:cNvSpPr>
            <a:spLocks noChangeArrowheads="1"/>
          </p:cNvSpPr>
          <p:nvPr/>
        </p:nvSpPr>
        <p:spPr bwMode="auto">
          <a:xfrm>
            <a:off x="3604948" y="4926272"/>
            <a:ext cx="181187"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00" name="Oval 299"/>
          <p:cNvSpPr>
            <a:spLocks noChangeArrowheads="1"/>
          </p:cNvSpPr>
          <p:nvPr/>
        </p:nvSpPr>
        <p:spPr bwMode="auto">
          <a:xfrm>
            <a:off x="3623576" y="5107460"/>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01" name="Oval 300"/>
          <p:cNvSpPr>
            <a:spLocks noChangeArrowheads="1"/>
          </p:cNvSpPr>
          <p:nvPr/>
        </p:nvSpPr>
        <p:spPr bwMode="auto">
          <a:xfrm>
            <a:off x="3334015" y="5468139"/>
            <a:ext cx="181187" cy="143934"/>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02" name="Oval 301"/>
          <p:cNvSpPr>
            <a:spLocks noChangeArrowheads="1"/>
          </p:cNvSpPr>
          <p:nvPr/>
        </p:nvSpPr>
        <p:spPr bwMode="auto">
          <a:xfrm>
            <a:off x="3423762" y="4023726"/>
            <a:ext cx="181186"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03" name="Oval 302"/>
          <p:cNvSpPr>
            <a:spLocks noChangeArrowheads="1"/>
          </p:cNvSpPr>
          <p:nvPr/>
        </p:nvSpPr>
        <p:spPr bwMode="auto">
          <a:xfrm>
            <a:off x="3135896" y="4403033"/>
            <a:ext cx="179493" cy="143933"/>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04" name="Oval 303"/>
          <p:cNvSpPr>
            <a:spLocks noChangeArrowheads="1"/>
          </p:cNvSpPr>
          <p:nvPr/>
        </p:nvSpPr>
        <p:spPr bwMode="auto">
          <a:xfrm>
            <a:off x="3496575" y="5395326"/>
            <a:ext cx="181187"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05" name="Oval 304"/>
          <p:cNvSpPr>
            <a:spLocks noChangeArrowheads="1"/>
          </p:cNvSpPr>
          <p:nvPr/>
        </p:nvSpPr>
        <p:spPr bwMode="auto">
          <a:xfrm>
            <a:off x="3640508" y="4745086"/>
            <a:ext cx="181186" cy="145627"/>
          </a:xfrm>
          <a:prstGeom prst="ellipse">
            <a:avLst/>
          </a:prstGeom>
          <a:solidFill>
            <a:srgbClr val="37BA0B"/>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07" name="Oval 306"/>
          <p:cNvSpPr>
            <a:spLocks noChangeArrowheads="1"/>
          </p:cNvSpPr>
          <p:nvPr/>
        </p:nvSpPr>
        <p:spPr bwMode="auto">
          <a:xfrm>
            <a:off x="1185176" y="3598699"/>
            <a:ext cx="2717799" cy="2609427"/>
          </a:xfrm>
          <a:prstGeom prst="ellipse">
            <a:avLst/>
          </a:prstGeom>
          <a:noFill/>
          <a:ln w="9525">
            <a:solidFill>
              <a:srgbClr val="800000"/>
            </a:solidFill>
            <a:round/>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08" name="Oval 307"/>
          <p:cNvSpPr>
            <a:spLocks noChangeArrowheads="1"/>
          </p:cNvSpPr>
          <p:nvPr/>
        </p:nvSpPr>
        <p:spPr bwMode="auto">
          <a:xfrm>
            <a:off x="2412841" y="2885807"/>
            <a:ext cx="360681" cy="360679"/>
          </a:xfrm>
          <a:prstGeom prst="ellipse">
            <a:avLst/>
          </a:prstGeom>
          <a:solidFill>
            <a:srgbClr val="FF0000"/>
          </a:solidFill>
          <a:ln w="9525">
            <a:solidFill>
              <a:srgbClr val="4A7EBB"/>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09" name="Oval 308"/>
          <p:cNvSpPr>
            <a:spLocks noChangeArrowheads="1"/>
          </p:cNvSpPr>
          <p:nvPr/>
        </p:nvSpPr>
        <p:spPr bwMode="auto">
          <a:xfrm>
            <a:off x="2377282" y="4565593"/>
            <a:ext cx="360679" cy="360679"/>
          </a:xfrm>
          <a:prstGeom prst="ellipse">
            <a:avLst/>
          </a:prstGeom>
          <a:solidFill>
            <a:srgbClr val="00FF00"/>
          </a:solidFill>
          <a:ln w="9525">
            <a:solidFill>
              <a:schemeClr val="tx1"/>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310" name="TextBox 309"/>
          <p:cNvSpPr txBox="1"/>
          <p:nvPr/>
        </p:nvSpPr>
        <p:spPr>
          <a:xfrm>
            <a:off x="2846335" y="2807913"/>
            <a:ext cx="658706" cy="486287"/>
          </a:xfrm>
          <a:prstGeom prst="rect">
            <a:avLst/>
          </a:prstGeom>
          <a:solidFill>
            <a:schemeClr val="accent6">
              <a:lumMod val="60000"/>
              <a:lumOff val="40000"/>
            </a:schemeClr>
          </a:solidFill>
        </p:spPr>
        <p:txBody>
          <a:bodyPr wrap="square">
            <a:spAutoFit/>
          </a:bodyPr>
          <a:lstStyle/>
          <a:p>
            <a:pPr defTabSz="487695" fontAlgn="base">
              <a:spcBef>
                <a:spcPct val="0"/>
              </a:spcBef>
              <a:spcAft>
                <a:spcPct val="0"/>
              </a:spcAft>
              <a:defRPr/>
            </a:pPr>
            <a:r>
              <a:rPr lang="en-US" sz="2560" b="1" dirty="0" err="1">
                <a:solidFill>
                  <a:prstClr val="black"/>
                </a:solidFill>
                <a:ea typeface="ＭＳ Ｐゴシック" charset="0"/>
                <a:cs typeface="ＭＳ Ｐゴシック" charset="0"/>
              </a:rPr>
              <a:t>TF</a:t>
            </a:r>
            <a:r>
              <a:rPr lang="en-US" sz="2560" b="1" baseline="-25000" dirty="0" err="1">
                <a:solidFill>
                  <a:prstClr val="black"/>
                </a:solidFill>
                <a:ea typeface="ＭＳ Ｐゴシック" charset="0"/>
                <a:cs typeface="ＭＳ Ｐゴシック" charset="0"/>
              </a:rPr>
              <a:t>i</a:t>
            </a:r>
            <a:endParaRPr lang="en-US" sz="2560" b="1" baseline="-25000" dirty="0">
              <a:solidFill>
                <a:prstClr val="black"/>
              </a:solidFill>
              <a:ea typeface="ＭＳ Ｐゴシック" charset="0"/>
              <a:cs typeface="ＭＳ Ｐゴシック" charset="0"/>
            </a:endParaRPr>
          </a:p>
        </p:txBody>
      </p:sp>
      <p:sp>
        <p:nvSpPr>
          <p:cNvPr id="311" name="TextBox 310"/>
          <p:cNvSpPr txBox="1"/>
          <p:nvPr/>
        </p:nvSpPr>
        <p:spPr>
          <a:xfrm>
            <a:off x="2954708" y="4614699"/>
            <a:ext cx="553357" cy="486287"/>
          </a:xfrm>
          <a:prstGeom prst="rect">
            <a:avLst/>
          </a:prstGeom>
          <a:solidFill>
            <a:schemeClr val="accent6">
              <a:lumMod val="60000"/>
              <a:lumOff val="40000"/>
            </a:schemeClr>
          </a:solidFill>
        </p:spPr>
        <p:txBody>
          <a:bodyPr wrap="none">
            <a:spAutoFit/>
          </a:bodyPr>
          <a:lstStyle/>
          <a:p>
            <a:pPr defTabSz="487695" fontAlgn="base">
              <a:spcBef>
                <a:spcPct val="0"/>
              </a:spcBef>
              <a:spcAft>
                <a:spcPct val="0"/>
              </a:spcAft>
              <a:defRPr/>
            </a:pPr>
            <a:r>
              <a:rPr lang="en-US" sz="2560" b="1" dirty="0" err="1">
                <a:solidFill>
                  <a:prstClr val="black"/>
                </a:solidFill>
                <a:ea typeface="ＭＳ Ｐゴシック" charset="0"/>
                <a:cs typeface="ＭＳ Ｐゴシック" charset="0"/>
              </a:rPr>
              <a:t>TF</a:t>
            </a:r>
            <a:r>
              <a:rPr lang="en-US" sz="2560" b="1" baseline="-25000" dirty="0" err="1">
                <a:solidFill>
                  <a:prstClr val="black"/>
                </a:solidFill>
                <a:ea typeface="ＭＳ Ｐゴシック" charset="0"/>
                <a:cs typeface="ＭＳ Ｐゴシック" charset="0"/>
              </a:rPr>
              <a:t>j</a:t>
            </a:r>
            <a:endParaRPr lang="en-US" sz="2560" b="1" baseline="-25000" dirty="0">
              <a:solidFill>
                <a:prstClr val="black"/>
              </a:solidFill>
              <a:ea typeface="ＭＳ Ｐゴシック" charset="0"/>
              <a:cs typeface="ＭＳ Ｐゴシック" charset="0"/>
            </a:endParaRPr>
          </a:p>
        </p:txBody>
      </p:sp>
      <p:sp>
        <p:nvSpPr>
          <p:cNvPr id="19667" name="TextBox 311"/>
          <p:cNvSpPr txBox="1">
            <a:spLocks noChangeArrowheads="1"/>
          </p:cNvSpPr>
          <p:nvPr/>
        </p:nvSpPr>
        <p:spPr bwMode="auto">
          <a:xfrm>
            <a:off x="1049577" y="896139"/>
            <a:ext cx="3305649" cy="683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r>
              <a:rPr lang="en-US" altLang="x-none" sz="1920" dirty="0">
                <a:solidFill>
                  <a:prstClr val="black"/>
                </a:solidFill>
              </a:rPr>
              <a:t>100 genes that are </a:t>
            </a:r>
          </a:p>
          <a:p>
            <a:pPr algn="ctr" defTabSz="487695" eaLnBrk="1" fontAlgn="base" hangingPunct="1">
              <a:spcBef>
                <a:spcPct val="0"/>
              </a:spcBef>
              <a:spcAft>
                <a:spcPct val="0"/>
              </a:spcAft>
            </a:pPr>
            <a:r>
              <a:rPr lang="en-US" altLang="x-none" sz="1920" dirty="0">
                <a:solidFill>
                  <a:prstClr val="black"/>
                </a:solidFill>
              </a:rPr>
              <a:t>most tightly coexpressed to TF</a:t>
            </a:r>
            <a:r>
              <a:rPr lang="en-US" altLang="x-none" sz="1920" baseline="-25000" dirty="0">
                <a:solidFill>
                  <a:prstClr val="black"/>
                </a:solidFill>
              </a:rPr>
              <a:t>1</a:t>
            </a:r>
          </a:p>
        </p:txBody>
      </p:sp>
      <p:sp>
        <p:nvSpPr>
          <p:cNvPr id="19668" name="TextBox 312"/>
          <p:cNvSpPr txBox="1">
            <a:spLocks noChangeArrowheads="1"/>
          </p:cNvSpPr>
          <p:nvPr/>
        </p:nvSpPr>
        <p:spPr bwMode="auto">
          <a:xfrm>
            <a:off x="1113551" y="6262313"/>
            <a:ext cx="3262368" cy="683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r>
              <a:rPr lang="en-US" altLang="x-none" sz="1920" dirty="0">
                <a:solidFill>
                  <a:prstClr val="black"/>
                </a:solidFill>
              </a:rPr>
              <a:t>100 genes that are </a:t>
            </a:r>
          </a:p>
          <a:p>
            <a:pPr algn="ctr" defTabSz="487695" eaLnBrk="1" fontAlgn="base" hangingPunct="1">
              <a:spcBef>
                <a:spcPct val="0"/>
              </a:spcBef>
              <a:spcAft>
                <a:spcPct val="0"/>
              </a:spcAft>
            </a:pPr>
            <a:r>
              <a:rPr lang="en-US" altLang="x-none" sz="1920" dirty="0">
                <a:solidFill>
                  <a:prstClr val="black"/>
                </a:solidFill>
              </a:rPr>
              <a:t>most tightly coexpressed to </a:t>
            </a:r>
            <a:r>
              <a:rPr lang="en-US" altLang="x-none" sz="1920" dirty="0" err="1">
                <a:solidFill>
                  <a:prstClr val="black"/>
                </a:solidFill>
              </a:rPr>
              <a:t>TF</a:t>
            </a:r>
            <a:r>
              <a:rPr lang="en-US" altLang="x-none" sz="1920" baseline="-25000" dirty="0" err="1">
                <a:solidFill>
                  <a:prstClr val="black"/>
                </a:solidFill>
              </a:rPr>
              <a:t>j</a:t>
            </a:r>
            <a:endParaRPr lang="en-US" altLang="x-none" sz="1920" baseline="-25000" dirty="0">
              <a:solidFill>
                <a:prstClr val="black"/>
              </a:solidFill>
            </a:endParaRPr>
          </a:p>
        </p:txBody>
      </p:sp>
      <p:cxnSp>
        <p:nvCxnSpPr>
          <p:cNvPr id="315" name="Straight Arrow Connector 314"/>
          <p:cNvCxnSpPr>
            <a:cxnSpLocks noChangeShapeType="1"/>
          </p:cNvCxnSpPr>
          <p:nvPr/>
        </p:nvCxnSpPr>
        <p:spPr bwMode="auto">
          <a:xfrm flipV="1">
            <a:off x="2919148" y="3896726"/>
            <a:ext cx="1733973" cy="18627"/>
          </a:xfrm>
          <a:prstGeom prst="straightConnector1">
            <a:avLst/>
          </a:prstGeom>
          <a:noFill/>
          <a:ln w="3175">
            <a:solidFill>
              <a:srgbClr val="000000"/>
            </a:solidFill>
            <a:round/>
            <a:headEnd/>
            <a:tailEnd type="arrow" w="med" len="me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grpSp>
        <p:nvGrpSpPr>
          <p:cNvPr id="19670" name="Group 317"/>
          <p:cNvGrpSpPr>
            <a:grpSpLocks/>
          </p:cNvGrpSpPr>
          <p:nvPr/>
        </p:nvGrpSpPr>
        <p:grpSpPr bwMode="auto">
          <a:xfrm>
            <a:off x="4807877" y="3204776"/>
            <a:ext cx="1354667" cy="1016000"/>
            <a:chOff x="5080000" y="1604230"/>
            <a:chExt cx="1270000" cy="952708"/>
          </a:xfrm>
        </p:grpSpPr>
        <p:sp>
          <p:nvSpPr>
            <p:cNvPr id="317" name="Rounded Rectangle 316"/>
            <p:cNvSpPr>
              <a:spLocks noChangeArrowheads="1"/>
            </p:cNvSpPr>
            <p:nvPr/>
          </p:nvSpPr>
          <p:spPr bwMode="auto">
            <a:xfrm>
              <a:off x="5080000" y="1929738"/>
              <a:ext cx="1270000" cy="627200"/>
            </a:xfrm>
            <a:prstGeom prst="roundRect">
              <a:avLst>
                <a:gd name="adj" fmla="val 16667"/>
              </a:avLst>
            </a:prstGeom>
            <a:solidFill>
              <a:srgbClr val="FFFF00"/>
            </a:solidFill>
            <a:ln w="9525">
              <a:solidFill>
                <a:srgbClr val="000000"/>
              </a:solidFill>
              <a:round/>
              <a:headEnd/>
              <a:tailEnd/>
            </a:ln>
            <a:effectLst>
              <a:outerShdw blurRad="40000" dist="23000" dir="5400000" rotWithShape="0">
                <a:srgbClr val="000000">
                  <a:alpha val="34999"/>
                </a:srgbClr>
              </a:outerShdw>
            </a:effec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19677" name="TextBox 315"/>
            <p:cNvSpPr txBox="1">
              <a:spLocks noChangeArrowheads="1"/>
            </p:cNvSpPr>
            <p:nvPr/>
          </p:nvSpPr>
          <p:spPr bwMode="auto">
            <a:xfrm>
              <a:off x="5080000" y="1604230"/>
              <a:ext cx="1270000" cy="9177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r>
                <a:rPr lang="en-US" altLang="x-none" sz="5760" i="1">
                  <a:solidFill>
                    <a:prstClr val="black"/>
                  </a:solidFill>
                </a:rPr>
                <a:t>n</a:t>
              </a:r>
              <a:r>
                <a:rPr lang="en-US" altLang="x-none" sz="5760" i="1" baseline="-25000">
                  <a:solidFill>
                    <a:prstClr val="black"/>
                  </a:solidFill>
                </a:rPr>
                <a:t>c</a:t>
              </a:r>
            </a:p>
          </p:txBody>
        </p:sp>
      </p:grpSp>
      <p:sp>
        <p:nvSpPr>
          <p:cNvPr id="19671" name="TextBox 320"/>
          <p:cNvSpPr txBox="1">
            <a:spLocks noChangeArrowheads="1"/>
          </p:cNvSpPr>
          <p:nvPr/>
        </p:nvSpPr>
        <p:spPr bwMode="auto">
          <a:xfrm>
            <a:off x="4824148" y="4272645"/>
            <a:ext cx="1503553" cy="683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a:solidFill>
                  <a:srgbClr val="000000"/>
                </a:solidFill>
              </a:rPr>
              <a:t>Number of </a:t>
            </a:r>
          </a:p>
          <a:p>
            <a:pPr defTabSz="487695" eaLnBrk="1" fontAlgn="base" hangingPunct="1">
              <a:spcBef>
                <a:spcPct val="0"/>
              </a:spcBef>
              <a:spcAft>
                <a:spcPct val="0"/>
              </a:spcAft>
            </a:pPr>
            <a:r>
              <a:rPr lang="en-US" altLang="x-none" sz="1920" dirty="0">
                <a:solidFill>
                  <a:srgbClr val="000000"/>
                </a:solidFill>
              </a:rPr>
              <a:t>shared genes</a:t>
            </a:r>
          </a:p>
        </p:txBody>
      </p:sp>
      <p:pic>
        <p:nvPicPr>
          <p:cNvPr id="19672" name="Picture 1" descr="1752-0509-5-53-3.tiff"/>
          <p:cNvPicPr>
            <a:picLocks noChangeAspect="1"/>
          </p:cNvPicPr>
          <p:nvPr/>
        </p:nvPicPr>
        <p:blipFill>
          <a:blip r:embed="rId2">
            <a:extLst>
              <a:ext uri="{28A0092B-C50C-407E-A947-70E740481C1C}">
                <a14:useLocalDpi xmlns:a14="http://schemas.microsoft.com/office/drawing/2010/main" val="0"/>
              </a:ext>
            </a:extLst>
          </a:blip>
          <a:srcRect l="64871" t="18983" b="17989"/>
          <a:stretch>
            <a:fillRect/>
          </a:stretch>
        </p:blipFill>
        <p:spPr bwMode="auto">
          <a:xfrm>
            <a:off x="7099988" y="1753668"/>
            <a:ext cx="3114039" cy="37930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673" name="TextBox 322"/>
          <p:cNvSpPr txBox="1">
            <a:spLocks noChangeArrowheads="1"/>
          </p:cNvSpPr>
          <p:nvPr/>
        </p:nvSpPr>
        <p:spPr bwMode="auto">
          <a:xfrm>
            <a:off x="1563635" y="170044"/>
            <a:ext cx="8359789" cy="486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2560" b="1" dirty="0"/>
              <a:t>How to measure the loosely coordination between two TFs?</a:t>
            </a:r>
          </a:p>
        </p:txBody>
      </p:sp>
      <p:sp>
        <p:nvSpPr>
          <p:cNvPr id="324" name="Text Box 4"/>
          <p:cNvSpPr txBox="1">
            <a:spLocks noChangeArrowheads="1"/>
          </p:cNvSpPr>
          <p:nvPr/>
        </p:nvSpPr>
        <p:spPr bwMode="auto">
          <a:xfrm>
            <a:off x="5049140" y="6290775"/>
            <a:ext cx="5039581" cy="8103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lIns="87529" tIns="43764" rIns="87529" bIns="43764">
            <a:spAutoFit/>
          </a:bodyPr>
          <a:lstStyle/>
          <a:p>
            <a:pPr defTabSz="487695" fontAlgn="base">
              <a:spcBef>
                <a:spcPct val="0"/>
              </a:spcBef>
              <a:spcAft>
                <a:spcPct val="0"/>
              </a:spcAft>
              <a:defRPr/>
            </a:pPr>
            <a:r>
              <a:rPr lang="en-US" sz="1173" dirty="0" err="1">
                <a:solidFill>
                  <a:prstClr val="black"/>
                </a:solidFill>
                <a:ea typeface="ＭＳ Ｐゴシック" charset="0"/>
              </a:rPr>
              <a:t>Kumari</a:t>
            </a:r>
            <a:r>
              <a:rPr lang="en-US" sz="1173" dirty="0">
                <a:solidFill>
                  <a:prstClr val="black"/>
                </a:solidFill>
                <a:ea typeface="ＭＳ Ｐゴシック" charset="0"/>
              </a:rPr>
              <a:t> S, </a:t>
            </a:r>
            <a:r>
              <a:rPr lang="en-US" sz="1173" dirty="0" err="1">
                <a:solidFill>
                  <a:prstClr val="black"/>
                </a:solidFill>
                <a:ea typeface="ＭＳ Ｐゴシック" charset="0"/>
              </a:rPr>
              <a:t>Nie</a:t>
            </a:r>
            <a:r>
              <a:rPr lang="en-US" sz="1173" dirty="0">
                <a:solidFill>
                  <a:prstClr val="black"/>
                </a:solidFill>
                <a:ea typeface="ＭＳ Ｐゴシック" charset="0"/>
              </a:rPr>
              <a:t> J, Chen H-S, Ma H, et al. (2012) Evaluation of Gene Association Methods for </a:t>
            </a:r>
            <a:r>
              <a:rPr lang="en-US" sz="1173" dirty="0" err="1">
                <a:solidFill>
                  <a:prstClr val="black"/>
                </a:solidFill>
                <a:ea typeface="ＭＳ Ｐゴシック" charset="0"/>
              </a:rPr>
              <a:t>Coexpression</a:t>
            </a:r>
            <a:r>
              <a:rPr lang="en-US" sz="1173" dirty="0">
                <a:solidFill>
                  <a:prstClr val="black"/>
                </a:solidFill>
                <a:ea typeface="ＭＳ Ｐゴシック" charset="0"/>
              </a:rPr>
              <a:t> Network Construction and Biological Knowledge Discovery. </a:t>
            </a:r>
            <a:r>
              <a:rPr lang="en-US" sz="1173" dirty="0" err="1">
                <a:solidFill>
                  <a:prstClr val="black"/>
                </a:solidFill>
                <a:ea typeface="ＭＳ Ｐゴシック" charset="0"/>
              </a:rPr>
              <a:t>PLoS</a:t>
            </a:r>
            <a:r>
              <a:rPr lang="en-US" sz="1173" dirty="0">
                <a:solidFill>
                  <a:prstClr val="black"/>
                </a:solidFill>
                <a:ea typeface="ＭＳ Ｐゴシック" charset="0"/>
              </a:rPr>
              <a:t> ONE 7(11): e50411. doi:10.1371/journal.pone.0050411</a:t>
            </a:r>
          </a:p>
          <a:p>
            <a:pPr defTabSz="487695" fontAlgn="base">
              <a:spcBef>
                <a:spcPct val="0"/>
              </a:spcBef>
              <a:spcAft>
                <a:spcPct val="0"/>
              </a:spcAft>
              <a:defRPr/>
            </a:pPr>
            <a:r>
              <a:rPr lang="en-US" sz="1173" dirty="0">
                <a:solidFill>
                  <a:prstClr val="black"/>
                </a:solidFill>
                <a:ea typeface="ＭＳ Ｐゴシック" charset="0"/>
                <a:hlinkClick r:id="rId3"/>
              </a:rPr>
              <a:t>http://www.plosone.org/article/info:doi/10.1371/journal.pone.0050411</a:t>
            </a:r>
            <a:endParaRPr lang="en-US" sz="1173" dirty="0">
              <a:solidFill>
                <a:prstClr val="black"/>
              </a:solidFill>
              <a:ea typeface="ＭＳ Ｐゴシック" charset="0"/>
            </a:endParaRPr>
          </a:p>
        </p:txBody>
      </p:sp>
      <p:pic>
        <p:nvPicPr>
          <p:cNvPr id="19675"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24642" y="7398174"/>
            <a:ext cx="2352039" cy="4910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2" name="TextBox 311"/>
          <p:cNvSpPr txBox="1"/>
          <p:nvPr/>
        </p:nvSpPr>
        <p:spPr>
          <a:xfrm>
            <a:off x="7324429" y="1829964"/>
            <a:ext cx="712746" cy="486287"/>
          </a:xfrm>
          <a:prstGeom prst="rect">
            <a:avLst/>
          </a:prstGeom>
          <a:solidFill>
            <a:schemeClr val="accent6">
              <a:lumMod val="60000"/>
              <a:lumOff val="40000"/>
            </a:schemeClr>
          </a:solidFill>
        </p:spPr>
        <p:txBody>
          <a:bodyPr wrap="square">
            <a:spAutoFit/>
          </a:bodyPr>
          <a:lstStyle/>
          <a:p>
            <a:pPr defTabSz="487695" fontAlgn="base">
              <a:spcBef>
                <a:spcPct val="0"/>
              </a:spcBef>
              <a:spcAft>
                <a:spcPct val="0"/>
              </a:spcAft>
              <a:defRPr/>
            </a:pPr>
            <a:r>
              <a:rPr lang="en-US" sz="2560" b="1" dirty="0" err="1">
                <a:solidFill>
                  <a:prstClr val="black"/>
                </a:solidFill>
                <a:ea typeface="ＭＳ Ｐゴシック" charset="0"/>
                <a:cs typeface="ＭＳ Ｐゴシック" charset="0"/>
              </a:rPr>
              <a:t>TF</a:t>
            </a:r>
            <a:r>
              <a:rPr lang="en-US" sz="2560" b="1" baseline="-25000" dirty="0" err="1">
                <a:solidFill>
                  <a:prstClr val="black"/>
                </a:solidFill>
                <a:ea typeface="ＭＳ Ｐゴシック" charset="0"/>
                <a:cs typeface="ＭＳ Ｐゴシック" charset="0"/>
              </a:rPr>
              <a:t>i</a:t>
            </a:r>
            <a:endParaRPr lang="en-US" sz="2560" b="1" baseline="-25000" dirty="0">
              <a:solidFill>
                <a:prstClr val="black"/>
              </a:solidFill>
              <a:ea typeface="ＭＳ Ｐゴシック" charset="0"/>
              <a:cs typeface="ＭＳ Ｐゴシック" charset="0"/>
            </a:endParaRPr>
          </a:p>
        </p:txBody>
      </p:sp>
      <p:sp>
        <p:nvSpPr>
          <p:cNvPr id="313" name="TextBox 312"/>
          <p:cNvSpPr txBox="1"/>
          <p:nvPr/>
        </p:nvSpPr>
        <p:spPr>
          <a:xfrm>
            <a:off x="7452202" y="4847325"/>
            <a:ext cx="692647" cy="486287"/>
          </a:xfrm>
          <a:prstGeom prst="rect">
            <a:avLst/>
          </a:prstGeom>
          <a:solidFill>
            <a:schemeClr val="accent6">
              <a:lumMod val="60000"/>
              <a:lumOff val="40000"/>
            </a:schemeClr>
          </a:solidFill>
        </p:spPr>
        <p:txBody>
          <a:bodyPr wrap="square">
            <a:spAutoFit/>
          </a:bodyPr>
          <a:lstStyle/>
          <a:p>
            <a:pPr defTabSz="487695" fontAlgn="base">
              <a:spcBef>
                <a:spcPct val="0"/>
              </a:spcBef>
              <a:spcAft>
                <a:spcPct val="0"/>
              </a:spcAft>
              <a:defRPr/>
            </a:pPr>
            <a:r>
              <a:rPr lang="en-US" sz="2560" b="1" dirty="0" err="1">
                <a:solidFill>
                  <a:prstClr val="black"/>
                </a:solidFill>
                <a:ea typeface="ＭＳ Ｐゴシック" charset="0"/>
                <a:cs typeface="ＭＳ Ｐゴシック" charset="0"/>
              </a:rPr>
              <a:t>TF</a:t>
            </a:r>
            <a:r>
              <a:rPr lang="en-US" sz="2560" b="1" baseline="-25000" dirty="0" err="1">
                <a:solidFill>
                  <a:prstClr val="black"/>
                </a:solidFill>
                <a:ea typeface="ＭＳ Ｐゴシック" charset="0"/>
                <a:cs typeface="ＭＳ Ｐゴシック" charset="0"/>
              </a:rPr>
              <a:t>j</a:t>
            </a:r>
            <a:endParaRPr lang="en-US" sz="2560" b="1" baseline="-25000" dirty="0">
              <a:solidFill>
                <a:prstClr val="black"/>
              </a:solidFill>
              <a:ea typeface="ＭＳ Ｐゴシック" charset="0"/>
              <a:cs typeface="ＭＳ Ｐゴシック" charset="0"/>
            </a:endParaRPr>
          </a:p>
        </p:txBody>
      </p:sp>
    </p:spTree>
    <p:extLst>
      <p:ext uri="{BB962C8B-B14F-4D97-AF65-F5344CB8AC3E}">
        <p14:creationId xmlns:p14="http://schemas.microsoft.com/office/powerpoint/2010/main" val="13479775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24681" y="-1"/>
            <a:ext cx="9753600" cy="891871"/>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schemeClr val="bg1"/>
              </a:solidFill>
            </a:endParaRPr>
          </a:p>
        </p:txBody>
      </p:sp>
      <p:sp>
        <p:nvSpPr>
          <p:cNvPr id="20481" name="Title 1"/>
          <p:cNvSpPr txBox="1">
            <a:spLocks/>
          </p:cNvSpPr>
          <p:nvPr/>
        </p:nvSpPr>
        <p:spPr bwMode="auto">
          <a:xfrm>
            <a:off x="954293" y="208133"/>
            <a:ext cx="877824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7524" tIns="48762" rIns="97524" bIns="48762"/>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r>
              <a:rPr lang="en-US" altLang="x-none" sz="2987" dirty="0"/>
              <a:t>Shared Coexpression Connectivity Matrix (SCCM) </a:t>
            </a:r>
            <a:r>
              <a:rPr lang="en-US" altLang="x-none" sz="3840" dirty="0"/>
              <a:t/>
            </a:r>
            <a:br>
              <a:rPr lang="en-US" altLang="x-none" sz="3840" dirty="0"/>
            </a:br>
            <a:endParaRPr lang="en-US" altLang="x-none" sz="3840" dirty="0"/>
          </a:p>
        </p:txBody>
      </p:sp>
      <p:pic>
        <p:nvPicPr>
          <p:cNvPr id="20482" name="Picture 5" descr="Screen shot 2011-05-19 at 3.16.49 PM.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61837" y="1243937"/>
            <a:ext cx="9216445" cy="607126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133954" y="891870"/>
            <a:ext cx="510717" cy="387798"/>
          </a:xfrm>
          <a:prstGeom prst="rect">
            <a:avLst/>
          </a:prstGeom>
          <a:noFill/>
        </p:spPr>
        <p:txBody>
          <a:bodyPr wrap="none" rtlCol="0">
            <a:spAutoFit/>
          </a:bodyPr>
          <a:lstStyle/>
          <a:p>
            <a:pPr defTabSz="487695" fontAlgn="base">
              <a:spcBef>
                <a:spcPct val="0"/>
              </a:spcBef>
              <a:spcAft>
                <a:spcPct val="0"/>
              </a:spcAft>
            </a:pPr>
            <a:r>
              <a:rPr lang="en-US" sz="1920" dirty="0">
                <a:solidFill>
                  <a:srgbClr val="FF0000"/>
                </a:solidFill>
                <a:ea typeface="ＭＳ Ｐゴシック" charset="-128"/>
              </a:rPr>
              <a:t>TFs</a:t>
            </a:r>
            <a:endParaRPr lang="en-US" sz="1920" dirty="0">
              <a:solidFill>
                <a:srgbClr val="FF0000"/>
              </a:solidFill>
              <a:ea typeface="ＭＳ Ｐゴシック" charset="-128"/>
            </a:endParaRPr>
          </a:p>
        </p:txBody>
      </p:sp>
      <p:sp>
        <p:nvSpPr>
          <p:cNvPr id="6" name="TextBox 5"/>
          <p:cNvSpPr txBox="1"/>
          <p:nvPr/>
        </p:nvSpPr>
        <p:spPr>
          <a:xfrm>
            <a:off x="640736" y="3885613"/>
            <a:ext cx="510717" cy="387798"/>
          </a:xfrm>
          <a:prstGeom prst="rect">
            <a:avLst/>
          </a:prstGeom>
          <a:noFill/>
        </p:spPr>
        <p:txBody>
          <a:bodyPr wrap="none" rtlCol="0">
            <a:spAutoFit/>
          </a:bodyPr>
          <a:lstStyle/>
          <a:p>
            <a:pPr defTabSz="487695" fontAlgn="base">
              <a:spcBef>
                <a:spcPct val="0"/>
              </a:spcBef>
              <a:spcAft>
                <a:spcPct val="0"/>
              </a:spcAft>
            </a:pPr>
            <a:r>
              <a:rPr lang="en-US" sz="1920" dirty="0">
                <a:solidFill>
                  <a:srgbClr val="FF0000"/>
                </a:solidFill>
                <a:ea typeface="ＭＳ Ｐゴシック" charset="-128"/>
              </a:rPr>
              <a:t>TFs</a:t>
            </a:r>
            <a:endParaRPr lang="en-US" sz="1920" dirty="0">
              <a:solidFill>
                <a:srgbClr val="FF0000"/>
              </a:solidFill>
              <a:ea typeface="ＭＳ Ｐゴシック" charset="-128"/>
            </a:endParaRPr>
          </a:p>
        </p:txBody>
      </p:sp>
      <p:cxnSp>
        <p:nvCxnSpPr>
          <p:cNvPr id="5" name="Straight Connector 4"/>
          <p:cNvCxnSpPr/>
          <p:nvPr/>
        </p:nvCxnSpPr>
        <p:spPr>
          <a:xfrm flipH="1" flipV="1">
            <a:off x="624682" y="891870"/>
            <a:ext cx="537155" cy="352066"/>
          </a:xfrm>
          <a:prstGeom prst="line">
            <a:avLst/>
          </a:prstGeom>
          <a:ln w="3175">
            <a:solidFill>
              <a:srgbClr val="19147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535225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network"/>
          <p:cNvPicPr/>
          <p:nvPr/>
        </p:nvPicPr>
        <p:blipFill rotWithShape="1">
          <a:blip r:embed="rId2">
            <a:extLst>
              <a:ext uri="{28A0092B-C50C-407E-A947-70E740481C1C}">
                <a14:useLocalDpi xmlns:a14="http://schemas.microsoft.com/office/drawing/2010/main" val="0"/>
              </a:ext>
            </a:extLst>
          </a:blip>
          <a:srcRect l="16696" r="15407"/>
          <a:stretch/>
        </p:blipFill>
        <p:spPr bwMode="auto">
          <a:xfrm>
            <a:off x="5967961" y="932035"/>
            <a:ext cx="4254833" cy="3378420"/>
          </a:xfrm>
          <a:prstGeom prst="rect">
            <a:avLst/>
          </a:prstGeom>
          <a:noFill/>
          <a:ln>
            <a:solidFill>
              <a:srgbClr val="C00000"/>
            </a:solidFill>
          </a:ln>
          <a:extLst>
            <a:ext uri="{909E8E84-426E-40dd-AFC4-6F175D3DCCD1}">
              <a14:hiddenFill xmlns:lc="http://schemas.openxmlformats.org/drawingml/2006/lockedCanvas" xmlns:o="urn:schemas-microsoft-com:office:office" xmlns:v="urn:schemas-microsoft-com:vml" xmlns:w10="urn:schemas-microsoft-com:office:word" xmlns:w="http://schemas.openxmlformats.org/wordprocessingml/2006/main" xmlns:a14="http://schemas.microsoft.com/office/drawing/2010/main" xmlns=""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v="urn:schemas-microsoft-com:mac:vml" xmlns:mc="http://schemas.openxmlformats.org/markup-compatibility/2006" xmlns:mo="http://schemas.microsoft.com/office/mac/office/2008/main" xmlns:wpc="http://schemas.microsoft.com/office/word/2010/wordprocessingCanvas">
                <a:solidFill>
                  <a:srgbClr val="FFFFFF"/>
                </a:solidFill>
              </a14:hiddenFill>
            </a:ext>
            <a:ext uri="{91240B29-F687-4f45-9708-019B960494DF}">
              <a14:hiddenLine xmlns:lc="http://schemas.openxmlformats.org/drawingml/2006/lockedCanvas" xmlns:o="urn:schemas-microsoft-com:office:office" xmlns:v="urn:schemas-microsoft-com:vml" xmlns:w10="urn:schemas-microsoft-com:office:word" xmlns:w="http://schemas.openxmlformats.org/wordprocessingml/2006/main" xmlns:a14="http://schemas.microsoft.com/office/drawing/2010/main" xmlns=""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v="urn:schemas-microsoft-com:mac:vml" xmlns:mc="http://schemas.openxmlformats.org/markup-compatibility/2006" xmlns:mo="http://schemas.microsoft.com/office/mac/office/2008/main" xmlns:wpc="http://schemas.microsoft.com/office/word/2010/wordprocessingCanvas" w="9525">
                <a:solidFill>
                  <a:srgbClr val="000000"/>
                </a:solidFill>
                <a:miter lim="800000"/>
                <a:headEnd/>
                <a:tailEnd/>
              </a14:hiddenLine>
            </a:ext>
          </a:extLst>
        </p:spPr>
      </p:pic>
      <p:pic>
        <p:nvPicPr>
          <p:cNvPr id="4" name="Chart 1"/>
          <p:cNvPicPr/>
          <p:nvPr/>
        </p:nvPicPr>
        <p:blipFill rotWithShape="1">
          <a:blip r:embed="rId3">
            <a:extLst>
              <a:ext uri="{28A0092B-C50C-407E-A947-70E740481C1C}">
                <a14:useLocalDpi xmlns:a14="http://schemas.microsoft.com/office/drawing/2010/main" val="0"/>
              </a:ext>
            </a:extLst>
          </a:blip>
          <a:srcRect l="2233" t="8187" b="5107"/>
          <a:stretch/>
        </p:blipFill>
        <p:spPr bwMode="auto">
          <a:xfrm>
            <a:off x="624682" y="4919208"/>
            <a:ext cx="9386071" cy="2395993"/>
          </a:xfrm>
          <a:prstGeom prst="rect">
            <a:avLst/>
          </a:prstGeom>
          <a:noFill/>
          <a:ln>
            <a:solidFill>
              <a:srgbClr val="C00000"/>
            </a:solidFill>
          </a:ln>
          <a:extLst>
            <a:ext uri="{909E8E84-426E-40dd-AFC4-6F175D3DCCD1}">
              <a14:hiddenFill xmlns:lc="http://schemas.openxmlformats.org/drawingml/2006/lockedCanvas" xmlns:o="urn:schemas-microsoft-com:office:office" xmlns:v="urn:schemas-microsoft-com:vml" xmlns:w10="urn:schemas-microsoft-com:office:word" xmlns:w="http://schemas.openxmlformats.org/wordprocessingml/2006/main" xmlns:a14="http://schemas.microsoft.com/office/drawing/2010/main" xmlns=""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v="urn:schemas-microsoft-com:mac:vml" xmlns:mc="http://schemas.openxmlformats.org/markup-compatibility/2006" xmlns:mo="http://schemas.microsoft.com/office/mac/office/2008/main" xmlns:wpc="http://schemas.microsoft.com/office/word/2010/wordprocessingCanvas">
                <a:solidFill>
                  <a:srgbClr val="FFFFFF"/>
                </a:solidFill>
              </a14:hiddenFill>
            </a:ext>
            <a:ext uri="{91240B29-F687-4f45-9708-019B960494DF}">
              <a14:hiddenLine xmlns:lc="http://schemas.openxmlformats.org/drawingml/2006/lockedCanvas" xmlns:o="urn:schemas-microsoft-com:office:office" xmlns:v="urn:schemas-microsoft-com:vml" xmlns:w10="urn:schemas-microsoft-com:office:word" xmlns:w="http://schemas.openxmlformats.org/wordprocessingml/2006/main" xmlns:a14="http://schemas.microsoft.com/office/drawing/2010/main" xmlns=""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v="urn:schemas-microsoft-com:mac:vml" xmlns:mc="http://schemas.openxmlformats.org/markup-compatibility/2006" xmlns:mo="http://schemas.microsoft.com/office/mac/office/2008/main" xmlns:wpc="http://schemas.microsoft.com/office/word/2010/wordprocessingCanvas" w="9525">
                <a:solidFill>
                  <a:srgbClr val="000000"/>
                </a:solidFill>
                <a:miter lim="800000"/>
                <a:headEnd/>
                <a:tailEnd/>
              </a14:hiddenLine>
            </a:ext>
          </a:extLst>
        </p:spPr>
      </p:pic>
      <p:pic>
        <p:nvPicPr>
          <p:cNvPr id="5" name="Picture 5" descr="Screen shot 2011-05-19 at 3.16.49 PM.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22578" y="927469"/>
            <a:ext cx="4212423" cy="3378419"/>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9" name="Right Arrow 8"/>
          <p:cNvSpPr/>
          <p:nvPr/>
        </p:nvSpPr>
        <p:spPr>
          <a:xfrm>
            <a:off x="5105683" y="2220880"/>
            <a:ext cx="791597" cy="791596"/>
          </a:xfrm>
          <a:prstGeom prst="rightArrow">
            <a:avLst/>
          </a:prstGeom>
          <a:solidFill>
            <a:srgbClr val="3AFF3A"/>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sp>
        <p:nvSpPr>
          <p:cNvPr id="10" name="TextBox 9"/>
          <p:cNvSpPr txBox="1"/>
          <p:nvPr/>
        </p:nvSpPr>
        <p:spPr>
          <a:xfrm>
            <a:off x="769554" y="4333498"/>
            <a:ext cx="4453527" cy="650499"/>
          </a:xfrm>
          <a:prstGeom prst="rect">
            <a:avLst/>
          </a:prstGeom>
          <a:noFill/>
        </p:spPr>
        <p:txBody>
          <a:bodyPr wrap="none" rtlCol="0">
            <a:spAutoFit/>
          </a:bodyPr>
          <a:lstStyle/>
          <a:p>
            <a:pPr defTabSz="487695" fontAlgn="base">
              <a:spcBef>
                <a:spcPct val="0"/>
              </a:spcBef>
              <a:spcAft>
                <a:spcPct val="0"/>
              </a:spcAft>
            </a:pPr>
            <a:r>
              <a:rPr lang="en-US" sz="1707">
                <a:solidFill>
                  <a:prstClr val="black"/>
                </a:solidFill>
                <a:ea typeface="ＭＳ Ｐゴシック" charset="-128"/>
              </a:rPr>
              <a:t>shared </a:t>
            </a:r>
            <a:r>
              <a:rPr lang="en-US" sz="1707" dirty="0">
                <a:solidFill>
                  <a:prstClr val="black"/>
                </a:solidFill>
                <a:ea typeface="ＭＳ Ｐゴシック" charset="-128"/>
              </a:rPr>
              <a:t>coexpression connectivity matrix (SCCM)</a:t>
            </a:r>
          </a:p>
          <a:p>
            <a:pPr defTabSz="487695" fontAlgn="base">
              <a:spcBef>
                <a:spcPct val="0"/>
              </a:spcBef>
              <a:spcAft>
                <a:spcPct val="0"/>
              </a:spcAft>
            </a:pPr>
            <a:endParaRPr lang="en-US" sz="1920" dirty="0">
              <a:solidFill>
                <a:prstClr val="black"/>
              </a:solidFill>
              <a:ea typeface="ＭＳ Ｐゴシック" charset="-128"/>
            </a:endParaRPr>
          </a:p>
        </p:txBody>
      </p:sp>
      <p:sp>
        <p:nvSpPr>
          <p:cNvPr id="11" name="TextBox 10"/>
          <p:cNvSpPr txBox="1"/>
          <p:nvPr/>
        </p:nvSpPr>
        <p:spPr>
          <a:xfrm>
            <a:off x="6200950" y="4333498"/>
            <a:ext cx="3323923" cy="387798"/>
          </a:xfrm>
          <a:prstGeom prst="rect">
            <a:avLst/>
          </a:prstGeom>
          <a:noFill/>
        </p:spPr>
        <p:txBody>
          <a:bodyPr wrap="none" rtlCol="0">
            <a:spAutoFit/>
          </a:bodyPr>
          <a:lstStyle/>
          <a:p>
            <a:pPr defTabSz="487695" fontAlgn="base">
              <a:spcBef>
                <a:spcPct val="0"/>
              </a:spcBef>
              <a:spcAft>
                <a:spcPct val="0"/>
              </a:spcAft>
            </a:pPr>
            <a:r>
              <a:rPr lang="en-US" sz="1920">
                <a:solidFill>
                  <a:prstClr val="black"/>
                </a:solidFill>
                <a:ea typeface="ＭＳ Ｐゴシック" charset="-128"/>
              </a:rPr>
              <a:t>Collaborative network of all TFs</a:t>
            </a:r>
            <a:endParaRPr lang="en-US" sz="1920">
              <a:solidFill>
                <a:prstClr val="black"/>
              </a:solidFill>
              <a:ea typeface="ＭＳ Ｐゴシック" charset="-128"/>
            </a:endParaRPr>
          </a:p>
        </p:txBody>
      </p:sp>
      <p:sp>
        <p:nvSpPr>
          <p:cNvPr id="12" name="TextBox 11"/>
          <p:cNvSpPr txBox="1"/>
          <p:nvPr/>
        </p:nvSpPr>
        <p:spPr>
          <a:xfrm>
            <a:off x="3338726" y="70676"/>
            <a:ext cx="4520084" cy="552011"/>
          </a:xfrm>
          <a:prstGeom prst="rect">
            <a:avLst/>
          </a:prstGeom>
          <a:noFill/>
        </p:spPr>
        <p:txBody>
          <a:bodyPr wrap="none" rtlCol="0">
            <a:spAutoFit/>
          </a:bodyPr>
          <a:lstStyle/>
          <a:p>
            <a:pPr defTabSz="487695" fontAlgn="base">
              <a:spcBef>
                <a:spcPct val="0"/>
              </a:spcBef>
              <a:spcAft>
                <a:spcPct val="0"/>
              </a:spcAft>
            </a:pPr>
            <a:r>
              <a:rPr lang="en-US" sz="2987" dirty="0">
                <a:ea typeface="ＭＳ Ｐゴシック" charset="-128"/>
              </a:rPr>
              <a:t>Collaborative Network of TF</a:t>
            </a:r>
            <a:endParaRPr lang="en-US" sz="2987" dirty="0">
              <a:ea typeface="ＭＳ Ｐゴシック" charset="-128"/>
            </a:endParaRPr>
          </a:p>
        </p:txBody>
      </p:sp>
    </p:spTree>
    <p:extLst>
      <p:ext uri="{BB962C8B-B14F-4D97-AF65-F5344CB8AC3E}">
        <p14:creationId xmlns:p14="http://schemas.microsoft.com/office/powerpoint/2010/main" val="1680758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2529" name="Group 42"/>
          <p:cNvGrpSpPr>
            <a:grpSpLocks/>
          </p:cNvGrpSpPr>
          <p:nvPr/>
        </p:nvGrpSpPr>
        <p:grpSpPr bwMode="auto">
          <a:xfrm>
            <a:off x="4905428" y="541867"/>
            <a:ext cx="5472853" cy="2136825"/>
            <a:chOff x="2963863" y="363538"/>
            <a:chExt cx="1851977" cy="1528762"/>
          </a:xfrm>
        </p:grpSpPr>
        <p:pic>
          <p:nvPicPr>
            <p:cNvPr id="22538"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14135" y="414854"/>
              <a:ext cx="1562005" cy="1436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Double Bracket 3"/>
            <p:cNvSpPr>
              <a:spLocks noChangeArrowheads="1"/>
            </p:cNvSpPr>
            <p:nvPr/>
          </p:nvSpPr>
          <p:spPr bwMode="auto">
            <a:xfrm>
              <a:off x="2963863" y="363538"/>
              <a:ext cx="1851977" cy="1528762"/>
            </a:xfrm>
            <a:prstGeom prst="bracketPair">
              <a:avLst>
                <a:gd name="adj" fmla="val 16667"/>
              </a:avLst>
            </a:prstGeom>
            <a:noFill/>
            <a:ln w="19050">
              <a:solidFill>
                <a:schemeClr val="tx1"/>
              </a:solidFill>
              <a:prstDash val="sysDash"/>
              <a:round/>
              <a:headEnd/>
              <a:tailEnd/>
            </a:ln>
            <a:effectLst>
              <a:outerShdw blurRad="635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algn="ctr" eaLnBrk="0" fontAlgn="base" hangingPunct="0">
                <a:spcBef>
                  <a:spcPct val="0"/>
                </a:spcBef>
                <a:spcAft>
                  <a:spcPct val="0"/>
                </a:spcAft>
              </a:pPr>
              <a:endParaRPr lang="x-none" altLang="x-none" sz="1493">
                <a:solidFill>
                  <a:srgbClr val="000000"/>
                </a:solidFill>
                <a:latin typeface="Times New Roman" charset="0"/>
              </a:endParaRPr>
            </a:p>
          </p:txBody>
        </p:sp>
      </p:grpSp>
      <p:pic>
        <p:nvPicPr>
          <p:cNvPr id="5" name="Picture 4" descr="Slide7.png"/>
          <p:cNvPicPr>
            <a:picLocks noChangeAspect="1"/>
          </p:cNvPicPr>
          <p:nvPr/>
        </p:nvPicPr>
        <p:blipFill>
          <a:blip r:embed="rId3"/>
          <a:stretch>
            <a:fillRect/>
          </a:stretch>
        </p:blipFill>
        <p:spPr>
          <a:xfrm>
            <a:off x="943497" y="472990"/>
            <a:ext cx="2882053" cy="2345267"/>
          </a:xfrm>
          <a:prstGeom prst="rect">
            <a:avLst/>
          </a:prstGeom>
          <a:ln>
            <a:solidFill>
              <a:schemeClr val="accent6">
                <a:lumMod val="50000"/>
              </a:schemeClr>
            </a:solidFill>
          </a:ln>
        </p:spPr>
      </p:pic>
      <p:sp>
        <p:nvSpPr>
          <p:cNvPr id="22532" name="TextBox 6"/>
          <p:cNvSpPr txBox="1">
            <a:spLocks noChangeArrowheads="1"/>
          </p:cNvSpPr>
          <p:nvPr/>
        </p:nvSpPr>
        <p:spPr bwMode="auto">
          <a:xfrm>
            <a:off x="5332148" y="240453"/>
            <a:ext cx="4894289" cy="322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493" dirty="0">
                <a:solidFill>
                  <a:srgbClr val="FF66FF"/>
                </a:solidFill>
              </a:rPr>
              <a:t>TF1   2       3       4       5       6       7       8      9      10 … </a:t>
            </a:r>
          </a:p>
        </p:txBody>
      </p:sp>
      <p:sp>
        <p:nvSpPr>
          <p:cNvPr id="22533" name="TextBox 7"/>
          <p:cNvSpPr txBox="1">
            <a:spLocks noChangeArrowheads="1"/>
          </p:cNvSpPr>
          <p:nvPr/>
        </p:nvSpPr>
        <p:spPr bwMode="auto">
          <a:xfrm>
            <a:off x="4893575" y="409787"/>
            <a:ext cx="418704" cy="2603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493" b="1">
                <a:solidFill>
                  <a:srgbClr val="FF66FF"/>
                </a:solidFill>
              </a:rPr>
              <a:t>TF</a:t>
            </a:r>
          </a:p>
          <a:p>
            <a:pPr eaLnBrk="0" fontAlgn="base" hangingPunct="0">
              <a:lnSpc>
                <a:spcPts val="1573"/>
              </a:lnSpc>
              <a:spcBef>
                <a:spcPct val="0"/>
              </a:spcBef>
              <a:spcAft>
                <a:spcPct val="0"/>
              </a:spcAft>
            </a:pPr>
            <a:r>
              <a:rPr lang="en-US" altLang="x-none" sz="1493" b="1">
                <a:solidFill>
                  <a:srgbClr val="FF66FF"/>
                </a:solidFill>
              </a:rPr>
              <a:t>1</a:t>
            </a:r>
          </a:p>
          <a:p>
            <a:pPr eaLnBrk="0" fontAlgn="base" hangingPunct="0">
              <a:lnSpc>
                <a:spcPts val="1573"/>
              </a:lnSpc>
              <a:spcBef>
                <a:spcPct val="0"/>
              </a:spcBef>
              <a:spcAft>
                <a:spcPct val="0"/>
              </a:spcAft>
            </a:pPr>
            <a:r>
              <a:rPr lang="en-US" altLang="x-none" sz="1493" b="1">
                <a:solidFill>
                  <a:srgbClr val="FF66FF"/>
                </a:solidFill>
              </a:rPr>
              <a:t>2</a:t>
            </a:r>
          </a:p>
          <a:p>
            <a:pPr eaLnBrk="0" fontAlgn="base" hangingPunct="0">
              <a:lnSpc>
                <a:spcPts val="1573"/>
              </a:lnSpc>
              <a:spcBef>
                <a:spcPct val="0"/>
              </a:spcBef>
              <a:spcAft>
                <a:spcPct val="0"/>
              </a:spcAft>
            </a:pPr>
            <a:r>
              <a:rPr lang="en-US" altLang="x-none" sz="1493" b="1">
                <a:solidFill>
                  <a:srgbClr val="FF66FF"/>
                </a:solidFill>
              </a:rPr>
              <a:t>3</a:t>
            </a:r>
          </a:p>
          <a:p>
            <a:pPr eaLnBrk="0" fontAlgn="base" hangingPunct="0">
              <a:lnSpc>
                <a:spcPts val="1573"/>
              </a:lnSpc>
              <a:spcBef>
                <a:spcPct val="0"/>
              </a:spcBef>
              <a:spcAft>
                <a:spcPct val="0"/>
              </a:spcAft>
            </a:pPr>
            <a:r>
              <a:rPr lang="en-US" altLang="x-none" sz="1493" b="1">
                <a:solidFill>
                  <a:srgbClr val="FF66FF"/>
                </a:solidFill>
              </a:rPr>
              <a:t>4</a:t>
            </a:r>
          </a:p>
          <a:p>
            <a:pPr eaLnBrk="0" fontAlgn="base" hangingPunct="0">
              <a:lnSpc>
                <a:spcPts val="1573"/>
              </a:lnSpc>
              <a:spcBef>
                <a:spcPct val="0"/>
              </a:spcBef>
              <a:spcAft>
                <a:spcPct val="0"/>
              </a:spcAft>
            </a:pPr>
            <a:r>
              <a:rPr lang="en-US" altLang="x-none" sz="1493" b="1">
                <a:solidFill>
                  <a:srgbClr val="FF66FF"/>
                </a:solidFill>
              </a:rPr>
              <a:t>5</a:t>
            </a:r>
          </a:p>
          <a:p>
            <a:pPr eaLnBrk="0" fontAlgn="base" hangingPunct="0">
              <a:lnSpc>
                <a:spcPts val="1573"/>
              </a:lnSpc>
              <a:spcBef>
                <a:spcPct val="0"/>
              </a:spcBef>
              <a:spcAft>
                <a:spcPct val="0"/>
              </a:spcAft>
            </a:pPr>
            <a:r>
              <a:rPr lang="en-US" altLang="x-none" sz="1493" b="1">
                <a:solidFill>
                  <a:srgbClr val="FF66FF"/>
                </a:solidFill>
              </a:rPr>
              <a:t>6</a:t>
            </a:r>
          </a:p>
          <a:p>
            <a:pPr eaLnBrk="0" fontAlgn="base" hangingPunct="0">
              <a:lnSpc>
                <a:spcPts val="1573"/>
              </a:lnSpc>
              <a:spcBef>
                <a:spcPct val="0"/>
              </a:spcBef>
              <a:spcAft>
                <a:spcPct val="0"/>
              </a:spcAft>
            </a:pPr>
            <a:r>
              <a:rPr lang="en-US" altLang="x-none" sz="1493" b="1">
                <a:solidFill>
                  <a:srgbClr val="FF66FF"/>
                </a:solidFill>
              </a:rPr>
              <a:t>7</a:t>
            </a:r>
          </a:p>
          <a:p>
            <a:pPr eaLnBrk="0" fontAlgn="base" hangingPunct="0">
              <a:lnSpc>
                <a:spcPts val="1573"/>
              </a:lnSpc>
              <a:spcBef>
                <a:spcPct val="0"/>
              </a:spcBef>
              <a:spcAft>
                <a:spcPct val="0"/>
              </a:spcAft>
            </a:pPr>
            <a:r>
              <a:rPr lang="en-US" altLang="x-none" sz="1493" b="1">
                <a:solidFill>
                  <a:srgbClr val="FF66FF"/>
                </a:solidFill>
              </a:rPr>
              <a:t>8</a:t>
            </a:r>
          </a:p>
          <a:p>
            <a:pPr eaLnBrk="0" fontAlgn="base" hangingPunct="0">
              <a:lnSpc>
                <a:spcPts val="1573"/>
              </a:lnSpc>
              <a:spcBef>
                <a:spcPct val="0"/>
              </a:spcBef>
              <a:spcAft>
                <a:spcPct val="0"/>
              </a:spcAft>
            </a:pPr>
            <a:r>
              <a:rPr lang="en-US" altLang="x-none" sz="1493" b="1">
                <a:solidFill>
                  <a:srgbClr val="FF66FF"/>
                </a:solidFill>
              </a:rPr>
              <a:t>9</a:t>
            </a:r>
          </a:p>
          <a:p>
            <a:pPr eaLnBrk="0" fontAlgn="base" hangingPunct="0">
              <a:lnSpc>
                <a:spcPts val="1573"/>
              </a:lnSpc>
              <a:spcBef>
                <a:spcPct val="0"/>
              </a:spcBef>
              <a:spcAft>
                <a:spcPct val="0"/>
              </a:spcAft>
            </a:pPr>
            <a:r>
              <a:rPr lang="en-US" altLang="x-none" sz="1493" b="1">
                <a:solidFill>
                  <a:srgbClr val="FF66FF"/>
                </a:solidFill>
              </a:rPr>
              <a:t>10</a:t>
            </a:r>
          </a:p>
          <a:p>
            <a:pPr eaLnBrk="0" fontAlgn="base" hangingPunct="0">
              <a:spcBef>
                <a:spcPct val="0"/>
              </a:spcBef>
              <a:spcAft>
                <a:spcPct val="0"/>
              </a:spcAft>
            </a:pPr>
            <a:r>
              <a:rPr lang="en-US" altLang="x-none" sz="1493">
                <a:solidFill>
                  <a:srgbClr val="FF66FF"/>
                </a:solidFill>
              </a:rPr>
              <a:t>…</a:t>
            </a:r>
          </a:p>
        </p:txBody>
      </p:sp>
      <p:sp>
        <p:nvSpPr>
          <p:cNvPr id="9" name="Notched Right Arrow 8"/>
          <p:cNvSpPr/>
          <p:nvPr/>
        </p:nvSpPr>
        <p:spPr bwMode="auto">
          <a:xfrm>
            <a:off x="3943615" y="1314027"/>
            <a:ext cx="758613" cy="582507"/>
          </a:xfrm>
          <a:prstGeom prst="notchedRightArrow">
            <a:avLst/>
          </a:pr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pPr eaLnBrk="0" fontAlgn="base" hangingPunct="0">
              <a:spcBef>
                <a:spcPct val="0"/>
              </a:spcBef>
              <a:spcAft>
                <a:spcPct val="0"/>
              </a:spcAft>
              <a:defRPr/>
            </a:pPr>
            <a:endParaRPr lang="en-US" sz="3093">
              <a:solidFill>
                <a:srgbClr val="FFFFFF"/>
              </a:solidFill>
              <a:latin typeface="Arial" charset="0"/>
              <a:cs typeface="ＭＳ Ｐゴシック" charset="0"/>
            </a:endParaRPr>
          </a:p>
        </p:txBody>
      </p:sp>
      <p:sp>
        <p:nvSpPr>
          <p:cNvPr id="22536" name="Left Brace 12"/>
          <p:cNvSpPr>
            <a:spLocks/>
          </p:cNvSpPr>
          <p:nvPr/>
        </p:nvSpPr>
        <p:spPr bwMode="auto">
          <a:xfrm rot="20658567">
            <a:off x="4900020" y="2639479"/>
            <a:ext cx="280162" cy="3496011"/>
          </a:xfrm>
          <a:prstGeom prst="leftBrace">
            <a:avLst>
              <a:gd name="adj1" fmla="val 8298"/>
              <a:gd name="adj2" fmla="val 50000"/>
            </a:avLst>
          </a:prstGeom>
          <a:solidFill>
            <a:srgbClr val="000090"/>
          </a:solidFill>
          <a:ln w="38100">
            <a:solidFill>
              <a:srgbClr val="FFFF00"/>
            </a:solidFill>
            <a:round/>
            <a:headEnd/>
            <a:tailEnd/>
          </a:ln>
        </p:spPr>
        <p:txBody>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endParaRPr lang="x-none" altLang="x-none" sz="3093">
              <a:solidFill>
                <a:srgbClr val="FFFFFF"/>
              </a:solidFill>
            </a:endParaRPr>
          </a:p>
        </p:txBody>
      </p:sp>
      <p:sp>
        <p:nvSpPr>
          <p:cNvPr id="22537" name="TextBox 13"/>
          <p:cNvSpPr txBox="1">
            <a:spLocks noChangeArrowheads="1"/>
          </p:cNvSpPr>
          <p:nvPr/>
        </p:nvSpPr>
        <p:spPr bwMode="auto">
          <a:xfrm>
            <a:off x="817420" y="4476855"/>
            <a:ext cx="184731" cy="551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endParaRPr lang="en-US" altLang="x-none" sz="1493" dirty="0">
              <a:solidFill>
                <a:srgbClr val="000000"/>
              </a:solidFill>
            </a:endParaRPr>
          </a:p>
          <a:p>
            <a:pPr eaLnBrk="0" fontAlgn="base" hangingPunct="0">
              <a:spcBef>
                <a:spcPct val="0"/>
              </a:spcBef>
              <a:spcAft>
                <a:spcPct val="0"/>
              </a:spcAft>
            </a:pPr>
            <a:endParaRPr lang="en-US" altLang="x-none" sz="1493" dirty="0">
              <a:solidFill>
                <a:srgbClr val="000000"/>
              </a:solidFill>
            </a:endParaRPr>
          </a:p>
        </p:txBody>
      </p:sp>
      <p:sp>
        <p:nvSpPr>
          <p:cNvPr id="2" name="TextBox 1"/>
          <p:cNvSpPr txBox="1"/>
          <p:nvPr/>
        </p:nvSpPr>
        <p:spPr>
          <a:xfrm>
            <a:off x="881259" y="59172"/>
            <a:ext cx="3201133" cy="387798"/>
          </a:xfrm>
          <a:prstGeom prst="rect">
            <a:avLst/>
          </a:prstGeom>
          <a:noFill/>
        </p:spPr>
        <p:txBody>
          <a:bodyPr wrap="none" rtlCol="0">
            <a:spAutoFit/>
          </a:bodyPr>
          <a:lstStyle/>
          <a:p>
            <a:pPr defTabSz="487695" fontAlgn="base">
              <a:spcBef>
                <a:spcPct val="0"/>
              </a:spcBef>
              <a:spcAft>
                <a:spcPct val="0"/>
              </a:spcAft>
            </a:pPr>
            <a:r>
              <a:rPr lang="en-US" sz="1920" dirty="0">
                <a:solidFill>
                  <a:srgbClr val="FFFFFF">
                    <a:lumMod val="95000"/>
                  </a:srgbClr>
                </a:solidFill>
                <a:latin typeface="Calibri" charset="0"/>
              </a:rPr>
              <a:t>Original Gene Expression Data</a:t>
            </a:r>
            <a:endParaRPr lang="en-US" sz="1920" dirty="0">
              <a:solidFill>
                <a:srgbClr val="FFFFFF">
                  <a:lumMod val="95000"/>
                </a:srgbClr>
              </a:solidFill>
              <a:latin typeface="Calibri" charset="0"/>
            </a:endParaRPr>
          </a:p>
        </p:txBody>
      </p:sp>
      <p:sp>
        <p:nvSpPr>
          <p:cNvPr id="3" name="TextBox 2"/>
          <p:cNvSpPr txBox="1"/>
          <p:nvPr/>
        </p:nvSpPr>
        <p:spPr>
          <a:xfrm>
            <a:off x="6485254" y="-70431"/>
            <a:ext cx="2422394" cy="387798"/>
          </a:xfrm>
          <a:prstGeom prst="rect">
            <a:avLst/>
          </a:prstGeom>
          <a:noFill/>
        </p:spPr>
        <p:txBody>
          <a:bodyPr wrap="none" rtlCol="0">
            <a:spAutoFit/>
          </a:bodyPr>
          <a:lstStyle/>
          <a:p>
            <a:pPr defTabSz="487695" fontAlgn="base">
              <a:spcBef>
                <a:spcPct val="0"/>
              </a:spcBef>
              <a:spcAft>
                <a:spcPct val="0"/>
              </a:spcAft>
            </a:pPr>
            <a:r>
              <a:rPr lang="en-US" sz="1920" dirty="0">
                <a:latin typeface="Calibri" charset="0"/>
              </a:rPr>
              <a:t>Collaborative Network</a:t>
            </a:r>
            <a:endParaRPr lang="en-US" sz="1920" dirty="0">
              <a:latin typeface="Calibri" charset="0"/>
            </a:endParaRPr>
          </a:p>
        </p:txBody>
      </p:sp>
      <p:sp>
        <p:nvSpPr>
          <p:cNvPr id="8" name="Up Arrow 7"/>
          <p:cNvSpPr/>
          <p:nvPr/>
        </p:nvSpPr>
        <p:spPr bwMode="auto">
          <a:xfrm>
            <a:off x="7821040" y="3105109"/>
            <a:ext cx="494748" cy="844449"/>
          </a:xfrm>
          <a:prstGeom prst="upArrow">
            <a:avLst/>
          </a:prstGeom>
          <a:solidFill>
            <a:srgbClr val="3AFF3A"/>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7536" tIns="48768" rIns="97536" bIns="48768" numCol="1" rtlCol="0" anchor="t" anchorCtr="0" compatLnSpc="1">
            <a:prstTxWarp prst="textNoShape">
              <a:avLst/>
            </a:prstTxWarp>
          </a:bodyPr>
          <a:lstStyle/>
          <a:p>
            <a:pPr eaLnBrk="0" fontAlgn="base" hangingPunct="0">
              <a:spcBef>
                <a:spcPct val="0"/>
              </a:spcBef>
              <a:spcAft>
                <a:spcPct val="0"/>
              </a:spcAft>
            </a:pPr>
            <a:endParaRPr lang="en-US" sz="3093">
              <a:solidFill>
                <a:srgbClr val="FFFFFF"/>
              </a:solidFill>
              <a:latin typeface="Arial" charset="0"/>
            </a:endParaRPr>
          </a:p>
        </p:txBody>
      </p:sp>
      <p:sp>
        <p:nvSpPr>
          <p:cNvPr id="11" name="Down Arrow 10"/>
          <p:cNvSpPr/>
          <p:nvPr/>
        </p:nvSpPr>
        <p:spPr bwMode="auto">
          <a:xfrm>
            <a:off x="7272083" y="3115379"/>
            <a:ext cx="430359" cy="842548"/>
          </a:xfrm>
          <a:prstGeom prst="downArrow">
            <a:avLst/>
          </a:prstGeom>
          <a:solidFill>
            <a:srgbClr val="3AFF3A"/>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7536" tIns="48768" rIns="97536" bIns="48768" numCol="1" rtlCol="0" anchor="t" anchorCtr="0" compatLnSpc="1">
            <a:prstTxWarp prst="textNoShape">
              <a:avLst/>
            </a:prstTxWarp>
          </a:bodyPr>
          <a:lstStyle/>
          <a:p>
            <a:pPr eaLnBrk="0" fontAlgn="base" hangingPunct="0">
              <a:spcBef>
                <a:spcPct val="0"/>
              </a:spcBef>
              <a:spcAft>
                <a:spcPct val="0"/>
              </a:spcAft>
            </a:pPr>
            <a:endParaRPr lang="en-US" sz="3093">
              <a:solidFill>
                <a:srgbClr val="FFFFFF"/>
              </a:solidFill>
              <a:latin typeface="Arial" charset="0"/>
            </a:endParaRPr>
          </a:p>
        </p:txBody>
      </p:sp>
      <p:sp>
        <p:nvSpPr>
          <p:cNvPr id="12" name="TextBox 11"/>
          <p:cNvSpPr txBox="1"/>
          <p:nvPr/>
        </p:nvSpPr>
        <p:spPr>
          <a:xfrm>
            <a:off x="1191404" y="3546694"/>
            <a:ext cx="3233430" cy="3310073"/>
          </a:xfrm>
          <a:prstGeom prst="rect">
            <a:avLst/>
          </a:prstGeom>
          <a:noFill/>
        </p:spPr>
        <p:txBody>
          <a:bodyPr wrap="square" rtlCol="0">
            <a:spAutoFit/>
          </a:bodyPr>
          <a:lstStyle/>
          <a:p>
            <a:pPr defTabSz="487695" fontAlgn="base">
              <a:spcBef>
                <a:spcPct val="0"/>
              </a:spcBef>
              <a:spcAft>
                <a:spcPct val="0"/>
              </a:spcAft>
            </a:pPr>
            <a:r>
              <a:rPr lang="en-US" sz="2987" dirty="0">
                <a:latin typeface="Calibri" charset="0"/>
              </a:rPr>
              <a:t>How to decompose this collaborative network into  subnetworks, each of which controls a biological process or complex trait? </a:t>
            </a:r>
            <a:endParaRPr lang="en-US" sz="2987" dirty="0">
              <a:latin typeface="Calibri" charset="0"/>
            </a:endParaRPr>
          </a:p>
        </p:txBody>
      </p:sp>
      <p:pic>
        <p:nvPicPr>
          <p:cNvPr id="20" name="Picture 19" descr="network"/>
          <p:cNvPicPr/>
          <p:nvPr/>
        </p:nvPicPr>
        <p:blipFill rotWithShape="1">
          <a:blip r:embed="rId4">
            <a:extLst>
              <a:ext uri="{28A0092B-C50C-407E-A947-70E740481C1C}">
                <a14:useLocalDpi xmlns:a14="http://schemas.microsoft.com/office/drawing/2010/main" val="0"/>
              </a:ext>
            </a:extLst>
          </a:blip>
          <a:srcRect l="16696" r="15407"/>
          <a:stretch/>
        </p:blipFill>
        <p:spPr bwMode="auto">
          <a:xfrm>
            <a:off x="5813365" y="4004461"/>
            <a:ext cx="4254833" cy="3378420"/>
          </a:xfrm>
          <a:prstGeom prst="rect">
            <a:avLst/>
          </a:prstGeom>
          <a:noFill/>
          <a:ln>
            <a:solidFill>
              <a:srgbClr val="C00000"/>
            </a:solidFill>
          </a:ln>
          <a:extLst>
            <a:ext uri="{909E8E84-426E-40dd-AFC4-6F175D3DCCD1}">
              <a14:hiddenFill xmlns:lc="http://schemas.openxmlformats.org/drawingml/2006/lockedCanvas" xmlns:o="urn:schemas-microsoft-com:office:office" xmlns:v="urn:schemas-microsoft-com:vml" xmlns:w10="urn:schemas-microsoft-com:office:word" xmlns:w="http://schemas.openxmlformats.org/wordprocessingml/2006/main" xmlns:a14="http://schemas.microsoft.com/office/drawing/2010/main" xmlns=""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v="urn:schemas-microsoft-com:mac:vml" xmlns:mc="http://schemas.openxmlformats.org/markup-compatibility/2006" xmlns:mo="http://schemas.microsoft.com/office/mac/office/2008/main" xmlns:wpc="http://schemas.microsoft.com/office/word/2010/wordprocessingCanvas">
                <a:solidFill>
                  <a:srgbClr val="FFFFFF"/>
                </a:solidFill>
              </a14:hiddenFill>
            </a:ext>
            <a:ext uri="{91240B29-F687-4f45-9708-019B960494DF}">
              <a14:hiddenLine xmlns:lc="http://schemas.openxmlformats.org/drawingml/2006/lockedCanvas" xmlns:o="urn:schemas-microsoft-com:office:office" xmlns:v="urn:schemas-microsoft-com:vml" xmlns:w10="urn:schemas-microsoft-com:office:word" xmlns:w="http://schemas.openxmlformats.org/wordprocessingml/2006/main" xmlns:a14="http://schemas.microsoft.com/office/drawing/2010/main" xmlns=""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5="http://schemas.microsoft.com/office/word/2012/wordml" xmlns:w14="http://schemas.microsoft.com/office/word/2010/wordml" xmlns:wp="http://schemas.openxmlformats.org/drawingml/2006/wordprocessingDrawing" xmlns:wp14="http://schemas.microsoft.com/office/word/2010/wordprocessingDrawing" xmlns:m="http://schemas.openxmlformats.org/officeDocument/2006/math" xmlns:mv="urn:schemas-microsoft-com:mac:vml" xmlns:mc="http://schemas.openxmlformats.org/markup-compatibility/2006" xmlns:mo="http://schemas.microsoft.com/office/mac/office/2008/main" xmlns:wpc="http://schemas.microsoft.com/office/word/2010/wordprocessingCanvas" w="9525">
                <a:solidFill>
                  <a:srgbClr val="000000"/>
                </a:solidFill>
                <a:miter lim="800000"/>
                <a:headEnd/>
                <a:tailEnd/>
              </a14:hiddenLine>
            </a:ext>
          </a:extLst>
        </p:spPr>
      </p:pic>
    </p:spTree>
    <p:extLst>
      <p:ext uri="{BB962C8B-B14F-4D97-AF65-F5344CB8AC3E}">
        <p14:creationId xmlns:p14="http://schemas.microsoft.com/office/powerpoint/2010/main" val="9091764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TextBox 4"/>
          <p:cNvSpPr txBox="1">
            <a:spLocks noChangeArrowheads="1"/>
          </p:cNvSpPr>
          <p:nvPr/>
        </p:nvSpPr>
        <p:spPr bwMode="auto">
          <a:xfrm>
            <a:off x="881072" y="6144224"/>
            <a:ext cx="2386142" cy="361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707" dirty="0">
                <a:solidFill>
                  <a:srgbClr val="7030A0"/>
                </a:solidFill>
                <a:latin typeface="Arial" charset="0"/>
              </a:rPr>
              <a:t>Triple-Link algorithm</a:t>
            </a:r>
          </a:p>
        </p:txBody>
      </p:sp>
      <p:grpSp>
        <p:nvGrpSpPr>
          <p:cNvPr id="2" name="Group 1"/>
          <p:cNvGrpSpPr/>
          <p:nvPr/>
        </p:nvGrpSpPr>
        <p:grpSpPr>
          <a:xfrm>
            <a:off x="2522539" y="254442"/>
            <a:ext cx="5049442" cy="3435856"/>
            <a:chOff x="2743296" y="947324"/>
            <a:chExt cx="3452957" cy="2478959"/>
          </a:xfrm>
        </p:grpSpPr>
        <p:grpSp>
          <p:nvGrpSpPr>
            <p:cNvPr id="22530" name="Group 42"/>
            <p:cNvGrpSpPr>
              <a:grpSpLocks/>
            </p:cNvGrpSpPr>
            <p:nvPr/>
          </p:nvGrpSpPr>
          <p:grpSpPr bwMode="auto">
            <a:xfrm>
              <a:off x="2767253" y="1135442"/>
              <a:ext cx="3429000" cy="2132013"/>
              <a:chOff x="2963863" y="363538"/>
              <a:chExt cx="1851977" cy="1528762"/>
            </a:xfrm>
          </p:grpSpPr>
          <p:pic>
            <p:nvPicPr>
              <p:cNvPr id="22584"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14135" y="414854"/>
                <a:ext cx="1562005" cy="143680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4" name="Double Bracket 3"/>
              <p:cNvSpPr>
                <a:spLocks noChangeArrowheads="1"/>
              </p:cNvSpPr>
              <p:nvPr/>
            </p:nvSpPr>
            <p:spPr bwMode="auto">
              <a:xfrm>
                <a:off x="2963863" y="363538"/>
                <a:ext cx="1851977" cy="1528762"/>
              </a:xfrm>
              <a:prstGeom prst="bracketPair">
                <a:avLst>
                  <a:gd name="adj" fmla="val 16667"/>
                </a:avLst>
              </a:prstGeom>
              <a:noFill/>
              <a:ln w="19050">
                <a:solidFill>
                  <a:srgbClr val="CCFFCC"/>
                </a:solidFill>
                <a:prstDash val="sysDash"/>
                <a:round/>
                <a:headEnd/>
                <a:tailEnd/>
              </a:ln>
              <a:effectLst>
                <a:outerShdw blurRad="635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prstClr val="black"/>
                  </a:solidFill>
                </a:endParaRPr>
              </a:p>
            </p:txBody>
          </p:sp>
        </p:grpSp>
        <p:sp>
          <p:nvSpPr>
            <p:cNvPr id="22533" name="TextBox 6"/>
            <p:cNvSpPr txBox="1">
              <a:spLocks noChangeArrowheads="1"/>
            </p:cNvSpPr>
            <p:nvPr/>
          </p:nvSpPr>
          <p:spPr bwMode="auto">
            <a:xfrm>
              <a:off x="2990505" y="947324"/>
              <a:ext cx="2993521" cy="236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dirty="0">
                  <a:solidFill>
                    <a:srgbClr val="FF66FF"/>
                  </a:solidFill>
                  <a:latin typeface="Arial" charset="0"/>
                </a:rPr>
                <a:t>TF1   2    3     4     5      6      7       8      9     10 … </a:t>
              </a:r>
            </a:p>
          </p:txBody>
        </p:sp>
        <p:sp>
          <p:nvSpPr>
            <p:cNvPr id="22534" name="TextBox 7"/>
            <p:cNvSpPr txBox="1">
              <a:spLocks noChangeArrowheads="1"/>
            </p:cNvSpPr>
            <p:nvPr/>
          </p:nvSpPr>
          <p:spPr bwMode="auto">
            <a:xfrm>
              <a:off x="2743296" y="1023605"/>
              <a:ext cx="322129" cy="24026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lnSpc>
                  <a:spcPts val="2133"/>
                </a:lnSpc>
                <a:spcBef>
                  <a:spcPct val="0"/>
                </a:spcBef>
                <a:spcAft>
                  <a:spcPct val="0"/>
                </a:spcAft>
              </a:pPr>
              <a:r>
                <a:rPr lang="en-US" altLang="x-none" sz="1707" b="1" dirty="0">
                  <a:solidFill>
                    <a:srgbClr val="FF66FF"/>
                  </a:solidFill>
                  <a:latin typeface="Arial" charset="0"/>
                </a:rPr>
                <a:t>TF</a:t>
              </a:r>
            </a:p>
            <a:p>
              <a:pPr defTabSz="487695" eaLnBrk="1" fontAlgn="base" hangingPunct="1">
                <a:lnSpc>
                  <a:spcPts val="2133"/>
                </a:lnSpc>
                <a:spcBef>
                  <a:spcPct val="0"/>
                </a:spcBef>
                <a:spcAft>
                  <a:spcPct val="0"/>
                </a:spcAft>
              </a:pPr>
              <a:r>
                <a:rPr lang="en-US" altLang="x-none" sz="1707" b="1" dirty="0">
                  <a:solidFill>
                    <a:srgbClr val="FF66FF"/>
                  </a:solidFill>
                  <a:latin typeface="Arial" charset="0"/>
                </a:rPr>
                <a:t>1</a:t>
              </a:r>
              <a:endParaRPr lang="en-US" altLang="x-none" sz="1120" b="1" dirty="0">
                <a:solidFill>
                  <a:srgbClr val="FF66FF"/>
                </a:solidFill>
                <a:latin typeface="Arial" charset="0"/>
              </a:endParaRPr>
            </a:p>
            <a:p>
              <a:pPr defTabSz="487695" eaLnBrk="1" fontAlgn="base" hangingPunct="1">
                <a:lnSpc>
                  <a:spcPts val="2133"/>
                </a:lnSpc>
                <a:spcBef>
                  <a:spcPct val="0"/>
                </a:spcBef>
                <a:spcAft>
                  <a:spcPct val="0"/>
                </a:spcAft>
              </a:pPr>
              <a:r>
                <a:rPr lang="en-US" altLang="x-none" sz="1707" b="1" dirty="0">
                  <a:solidFill>
                    <a:srgbClr val="FF66FF"/>
                  </a:solidFill>
                  <a:latin typeface="Arial" charset="0"/>
                </a:rPr>
                <a:t>2</a:t>
              </a:r>
            </a:p>
            <a:p>
              <a:pPr defTabSz="487695" eaLnBrk="1" fontAlgn="base" hangingPunct="1">
                <a:lnSpc>
                  <a:spcPts val="2133"/>
                </a:lnSpc>
                <a:spcBef>
                  <a:spcPct val="0"/>
                </a:spcBef>
                <a:spcAft>
                  <a:spcPct val="0"/>
                </a:spcAft>
              </a:pPr>
              <a:r>
                <a:rPr lang="en-US" altLang="x-none" sz="1707" b="1" dirty="0">
                  <a:solidFill>
                    <a:srgbClr val="FF66FF"/>
                  </a:solidFill>
                  <a:latin typeface="Arial" charset="0"/>
                </a:rPr>
                <a:t>3</a:t>
              </a:r>
            </a:p>
            <a:p>
              <a:pPr defTabSz="487695" eaLnBrk="1" fontAlgn="base" hangingPunct="1">
                <a:lnSpc>
                  <a:spcPts val="2133"/>
                </a:lnSpc>
                <a:spcBef>
                  <a:spcPct val="0"/>
                </a:spcBef>
                <a:spcAft>
                  <a:spcPct val="0"/>
                </a:spcAft>
              </a:pPr>
              <a:r>
                <a:rPr lang="en-US" altLang="x-none" sz="1707" b="1" dirty="0">
                  <a:solidFill>
                    <a:srgbClr val="FF66FF"/>
                  </a:solidFill>
                  <a:latin typeface="Arial" charset="0"/>
                </a:rPr>
                <a:t>4</a:t>
              </a:r>
            </a:p>
            <a:p>
              <a:pPr defTabSz="487695" eaLnBrk="1" fontAlgn="base" hangingPunct="1">
                <a:lnSpc>
                  <a:spcPts val="2133"/>
                </a:lnSpc>
                <a:spcBef>
                  <a:spcPct val="0"/>
                </a:spcBef>
                <a:spcAft>
                  <a:spcPct val="0"/>
                </a:spcAft>
              </a:pPr>
              <a:r>
                <a:rPr lang="en-US" altLang="x-none" sz="1707" b="1" dirty="0">
                  <a:solidFill>
                    <a:srgbClr val="FF66FF"/>
                  </a:solidFill>
                  <a:latin typeface="Arial" charset="0"/>
                </a:rPr>
                <a:t>5</a:t>
              </a:r>
            </a:p>
            <a:p>
              <a:pPr defTabSz="487695" eaLnBrk="1" fontAlgn="base" hangingPunct="1">
                <a:lnSpc>
                  <a:spcPts val="2133"/>
                </a:lnSpc>
                <a:spcBef>
                  <a:spcPct val="0"/>
                </a:spcBef>
                <a:spcAft>
                  <a:spcPct val="0"/>
                </a:spcAft>
              </a:pPr>
              <a:r>
                <a:rPr lang="en-US" altLang="x-none" sz="1707" b="1" dirty="0">
                  <a:solidFill>
                    <a:srgbClr val="FF66FF"/>
                  </a:solidFill>
                  <a:latin typeface="Arial" charset="0"/>
                </a:rPr>
                <a:t>6</a:t>
              </a:r>
            </a:p>
            <a:p>
              <a:pPr defTabSz="487695" eaLnBrk="1" fontAlgn="base" hangingPunct="1">
                <a:lnSpc>
                  <a:spcPts val="2133"/>
                </a:lnSpc>
                <a:spcBef>
                  <a:spcPct val="0"/>
                </a:spcBef>
                <a:spcAft>
                  <a:spcPct val="0"/>
                </a:spcAft>
              </a:pPr>
              <a:r>
                <a:rPr lang="en-US" altLang="x-none" sz="1707" b="1" dirty="0">
                  <a:solidFill>
                    <a:srgbClr val="FF66FF"/>
                  </a:solidFill>
                  <a:latin typeface="Arial" charset="0"/>
                </a:rPr>
                <a:t>7</a:t>
              </a:r>
            </a:p>
            <a:p>
              <a:pPr defTabSz="487695" eaLnBrk="1" fontAlgn="base" hangingPunct="1">
                <a:lnSpc>
                  <a:spcPts val="2133"/>
                </a:lnSpc>
                <a:spcBef>
                  <a:spcPct val="0"/>
                </a:spcBef>
                <a:spcAft>
                  <a:spcPct val="0"/>
                </a:spcAft>
              </a:pPr>
              <a:r>
                <a:rPr lang="en-US" altLang="x-none" sz="1707" b="1" dirty="0">
                  <a:solidFill>
                    <a:srgbClr val="FF66FF"/>
                  </a:solidFill>
                  <a:latin typeface="Arial" charset="0"/>
                </a:rPr>
                <a:t>8</a:t>
              </a:r>
            </a:p>
            <a:p>
              <a:pPr defTabSz="487695" eaLnBrk="1" fontAlgn="base" hangingPunct="1">
                <a:lnSpc>
                  <a:spcPts val="2133"/>
                </a:lnSpc>
                <a:spcBef>
                  <a:spcPct val="0"/>
                </a:spcBef>
                <a:spcAft>
                  <a:spcPct val="0"/>
                </a:spcAft>
              </a:pPr>
              <a:r>
                <a:rPr lang="en-US" altLang="x-none" sz="1707" b="1" dirty="0">
                  <a:solidFill>
                    <a:srgbClr val="FF66FF"/>
                  </a:solidFill>
                  <a:latin typeface="Arial" charset="0"/>
                </a:rPr>
                <a:t>9</a:t>
              </a:r>
            </a:p>
            <a:p>
              <a:pPr defTabSz="487695" eaLnBrk="1" fontAlgn="base" hangingPunct="1">
                <a:lnSpc>
                  <a:spcPts val="2133"/>
                </a:lnSpc>
                <a:spcBef>
                  <a:spcPct val="0"/>
                </a:spcBef>
                <a:spcAft>
                  <a:spcPct val="0"/>
                </a:spcAft>
              </a:pPr>
              <a:r>
                <a:rPr lang="en-US" altLang="x-none" sz="1707" b="1" dirty="0">
                  <a:solidFill>
                    <a:srgbClr val="FF66FF"/>
                  </a:solidFill>
                  <a:latin typeface="Arial" charset="0"/>
                </a:rPr>
                <a:t>10</a:t>
              </a:r>
            </a:p>
            <a:p>
              <a:pPr defTabSz="487695" eaLnBrk="1" fontAlgn="base" hangingPunct="1">
                <a:lnSpc>
                  <a:spcPts val="2133"/>
                </a:lnSpc>
                <a:spcBef>
                  <a:spcPct val="0"/>
                </a:spcBef>
                <a:spcAft>
                  <a:spcPct val="0"/>
                </a:spcAft>
              </a:pPr>
              <a:r>
                <a:rPr lang="en-US" altLang="x-none" sz="2133" dirty="0">
                  <a:solidFill>
                    <a:srgbClr val="FF66FF"/>
                  </a:solidFill>
                  <a:latin typeface="Arial" charset="0"/>
                </a:rPr>
                <a:t>…</a:t>
              </a:r>
            </a:p>
          </p:txBody>
        </p:sp>
      </p:grpSp>
      <p:grpSp>
        <p:nvGrpSpPr>
          <p:cNvPr id="22538" name="Group 43"/>
          <p:cNvGrpSpPr>
            <a:grpSpLocks/>
          </p:cNvGrpSpPr>
          <p:nvPr/>
        </p:nvGrpSpPr>
        <p:grpSpPr bwMode="auto">
          <a:xfrm>
            <a:off x="1160672" y="5215484"/>
            <a:ext cx="1996911" cy="626534"/>
            <a:chOff x="5925381" y="1358900"/>
            <a:chExt cx="1872812" cy="587177"/>
          </a:xfrm>
        </p:grpSpPr>
        <p:sp>
          <p:nvSpPr>
            <p:cNvPr id="22567" name="Oval 44"/>
            <p:cNvSpPr>
              <a:spLocks noChangeArrowheads="1"/>
            </p:cNvSpPr>
            <p:nvPr/>
          </p:nvSpPr>
          <p:spPr bwMode="auto">
            <a:xfrm>
              <a:off x="7277100" y="1638300"/>
              <a:ext cx="521093" cy="307777"/>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sp>
          <p:nvSpPr>
            <p:cNvPr id="22568" name="Oval 45"/>
            <p:cNvSpPr>
              <a:spLocks noChangeArrowheads="1"/>
            </p:cNvSpPr>
            <p:nvPr/>
          </p:nvSpPr>
          <p:spPr bwMode="auto">
            <a:xfrm>
              <a:off x="5925381" y="1638300"/>
              <a:ext cx="551619" cy="307777"/>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sp>
          <p:nvSpPr>
            <p:cNvPr id="22569" name="TextBox 46"/>
            <p:cNvSpPr txBox="1">
              <a:spLocks noChangeArrowheads="1"/>
            </p:cNvSpPr>
            <p:nvPr/>
          </p:nvSpPr>
          <p:spPr bwMode="auto">
            <a:xfrm>
              <a:off x="5930900" y="1638300"/>
              <a:ext cx="1849222" cy="301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srgbClr val="FFFF00"/>
                  </a:solidFill>
                  <a:latin typeface="Arial" charset="0"/>
                </a:rPr>
                <a:t>TF3                     TF6</a:t>
              </a:r>
            </a:p>
          </p:txBody>
        </p:sp>
        <p:cxnSp>
          <p:nvCxnSpPr>
            <p:cNvPr id="48" name="Straight Arrow Connector 47"/>
            <p:cNvCxnSpPr/>
            <p:nvPr/>
          </p:nvCxnSpPr>
          <p:spPr bwMode="auto">
            <a:xfrm>
              <a:off x="6476452" y="1828642"/>
              <a:ext cx="800402" cy="0"/>
            </a:xfrm>
            <a:prstGeom prst="straightConnector1">
              <a:avLst/>
            </a:prstGeom>
            <a:solidFill>
              <a:schemeClr val="accent1"/>
            </a:solidFill>
            <a:ln w="28575" cap="flat" cmpd="sng" algn="ctr">
              <a:solidFill>
                <a:srgbClr val="FF0000"/>
              </a:solidFill>
              <a:prstDash val="solid"/>
              <a:round/>
              <a:headEnd type="none"/>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2571" name="TextBox 48"/>
            <p:cNvSpPr txBox="1">
              <a:spLocks noChangeArrowheads="1"/>
            </p:cNvSpPr>
            <p:nvPr/>
          </p:nvSpPr>
          <p:spPr bwMode="auto">
            <a:xfrm>
              <a:off x="6667500" y="1358900"/>
              <a:ext cx="371636" cy="301844"/>
            </a:xfrm>
            <a:prstGeom prst="rect">
              <a:avLst/>
            </a:prstGeom>
            <a:solidFill>
              <a:srgbClr val="3AFF3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88</a:t>
              </a:r>
            </a:p>
          </p:txBody>
        </p:sp>
      </p:grpSp>
      <p:sp>
        <p:nvSpPr>
          <p:cNvPr id="22542" name="TextBox 1"/>
          <p:cNvSpPr txBox="1">
            <a:spLocks noChangeArrowheads="1"/>
          </p:cNvSpPr>
          <p:nvPr/>
        </p:nvSpPr>
        <p:spPr bwMode="auto">
          <a:xfrm>
            <a:off x="8307776" y="1417100"/>
            <a:ext cx="1080745" cy="38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b="1" dirty="0">
                <a:latin typeface="Lucida Grande" charset="0"/>
              </a:rPr>
              <a:t>α=</a:t>
            </a:r>
            <a:r>
              <a:rPr lang="en-US" altLang="x-none" sz="1920" b="1" dirty="0" err="1">
                <a:latin typeface="Lucida Grande" charset="0"/>
              </a:rPr>
              <a:t>μ+δ</a:t>
            </a:r>
            <a:endParaRPr lang="en-US" altLang="x-none" sz="1920" dirty="0"/>
          </a:p>
        </p:txBody>
      </p:sp>
      <p:sp>
        <p:nvSpPr>
          <p:cNvPr id="22543" name="TextBox 57"/>
          <p:cNvSpPr txBox="1">
            <a:spLocks noChangeArrowheads="1"/>
          </p:cNvSpPr>
          <p:nvPr/>
        </p:nvSpPr>
        <p:spPr bwMode="auto">
          <a:xfrm>
            <a:off x="8307775" y="1910080"/>
            <a:ext cx="1220206" cy="38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b="1" dirty="0">
                <a:latin typeface="Lucida Grande" charset="0"/>
              </a:rPr>
              <a:t>β=μ+2δ</a:t>
            </a:r>
            <a:endParaRPr lang="en-US" altLang="x-none" sz="1920" dirty="0"/>
          </a:p>
        </p:txBody>
      </p:sp>
      <p:sp>
        <p:nvSpPr>
          <p:cNvPr id="22544" name="TextBox 58"/>
          <p:cNvSpPr txBox="1">
            <a:spLocks noChangeArrowheads="1"/>
          </p:cNvSpPr>
          <p:nvPr/>
        </p:nvSpPr>
        <p:spPr bwMode="auto">
          <a:xfrm>
            <a:off x="8314549" y="2562113"/>
            <a:ext cx="1212191" cy="38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b="1" dirty="0" err="1">
                <a:latin typeface="Lucida Grande" charset="0"/>
              </a:rPr>
              <a:t>γ</a:t>
            </a:r>
            <a:r>
              <a:rPr lang="en-US" altLang="x-none" sz="1920" b="1" dirty="0">
                <a:latin typeface="Lucida Grande" charset="0"/>
              </a:rPr>
              <a:t>=μ+3δ</a:t>
            </a:r>
            <a:endParaRPr lang="en-US" altLang="x-none" sz="1920" dirty="0"/>
          </a:p>
        </p:txBody>
      </p:sp>
      <p:sp>
        <p:nvSpPr>
          <p:cNvPr id="3" name="Freeform 2"/>
          <p:cNvSpPr/>
          <p:nvPr/>
        </p:nvSpPr>
        <p:spPr>
          <a:xfrm>
            <a:off x="2759165" y="3514464"/>
            <a:ext cx="1061721" cy="1317220"/>
          </a:xfrm>
          <a:custGeom>
            <a:avLst/>
            <a:gdLst>
              <a:gd name="connsiteX0" fmla="*/ 1322487 w 1327587"/>
              <a:gd name="connsiteY0" fmla="*/ 0 h 1643269"/>
              <a:gd name="connsiteX1" fmla="*/ 1322487 w 1327587"/>
              <a:gd name="connsiteY1" fmla="*/ 238539 h 1643269"/>
              <a:gd name="connsiteX2" fmla="*/ 1269479 w 1327587"/>
              <a:gd name="connsiteY2" fmla="*/ 450573 h 1643269"/>
              <a:gd name="connsiteX3" fmla="*/ 1044192 w 1327587"/>
              <a:gd name="connsiteY3" fmla="*/ 821634 h 1643269"/>
              <a:gd name="connsiteX4" fmla="*/ 659879 w 1327587"/>
              <a:gd name="connsiteY4" fmla="*/ 1219200 h 1643269"/>
              <a:gd name="connsiteX5" fmla="*/ 275566 w 1327587"/>
              <a:gd name="connsiteY5" fmla="*/ 1484243 h 1643269"/>
              <a:gd name="connsiteX6" fmla="*/ 23774 w 1327587"/>
              <a:gd name="connsiteY6" fmla="*/ 1616765 h 1643269"/>
              <a:gd name="connsiteX7" fmla="*/ 10522 w 1327587"/>
              <a:gd name="connsiteY7" fmla="*/ 1643269 h 164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7587" h="1643269">
                <a:moveTo>
                  <a:pt x="1322487" y="0"/>
                </a:moveTo>
                <a:cubicBezTo>
                  <a:pt x="1326904" y="81722"/>
                  <a:pt x="1331322" y="163444"/>
                  <a:pt x="1322487" y="238539"/>
                </a:cubicBezTo>
                <a:cubicBezTo>
                  <a:pt x="1313652" y="313634"/>
                  <a:pt x="1315861" y="353391"/>
                  <a:pt x="1269479" y="450573"/>
                </a:cubicBezTo>
                <a:cubicBezTo>
                  <a:pt x="1223097" y="547755"/>
                  <a:pt x="1145792" y="693530"/>
                  <a:pt x="1044192" y="821634"/>
                </a:cubicBezTo>
                <a:cubicBezTo>
                  <a:pt x="942592" y="949738"/>
                  <a:pt x="787983" y="1108765"/>
                  <a:pt x="659879" y="1219200"/>
                </a:cubicBezTo>
                <a:cubicBezTo>
                  <a:pt x="531775" y="1329635"/>
                  <a:pt x="381583" y="1417982"/>
                  <a:pt x="275566" y="1484243"/>
                </a:cubicBezTo>
                <a:cubicBezTo>
                  <a:pt x="169549" y="1550504"/>
                  <a:pt x="67948" y="1590261"/>
                  <a:pt x="23774" y="1616765"/>
                </a:cubicBezTo>
                <a:cubicBezTo>
                  <a:pt x="-20400" y="1643269"/>
                  <a:pt x="10522" y="1643269"/>
                  <a:pt x="10522" y="1643269"/>
                </a:cubicBezTo>
              </a:path>
            </a:pathLst>
          </a:custGeom>
          <a:noFill/>
          <a:ln w="76200">
            <a:solidFill>
              <a:srgbClr val="140DFB"/>
            </a:solidFill>
            <a:headEnd type="none" w="med" len="med"/>
            <a:tailEnd type="triangle" w="med" len="med"/>
          </a:ln>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sp>
        <p:nvSpPr>
          <p:cNvPr id="60" name="Freeform 59"/>
          <p:cNvSpPr/>
          <p:nvPr/>
        </p:nvSpPr>
        <p:spPr>
          <a:xfrm flipH="1">
            <a:off x="6050596" y="3514462"/>
            <a:ext cx="983898" cy="1413230"/>
          </a:xfrm>
          <a:custGeom>
            <a:avLst/>
            <a:gdLst>
              <a:gd name="connsiteX0" fmla="*/ 1322487 w 1327587"/>
              <a:gd name="connsiteY0" fmla="*/ 0 h 1643269"/>
              <a:gd name="connsiteX1" fmla="*/ 1322487 w 1327587"/>
              <a:gd name="connsiteY1" fmla="*/ 238539 h 1643269"/>
              <a:gd name="connsiteX2" fmla="*/ 1269479 w 1327587"/>
              <a:gd name="connsiteY2" fmla="*/ 450573 h 1643269"/>
              <a:gd name="connsiteX3" fmla="*/ 1044192 w 1327587"/>
              <a:gd name="connsiteY3" fmla="*/ 821634 h 1643269"/>
              <a:gd name="connsiteX4" fmla="*/ 659879 w 1327587"/>
              <a:gd name="connsiteY4" fmla="*/ 1219200 h 1643269"/>
              <a:gd name="connsiteX5" fmla="*/ 275566 w 1327587"/>
              <a:gd name="connsiteY5" fmla="*/ 1484243 h 1643269"/>
              <a:gd name="connsiteX6" fmla="*/ 23774 w 1327587"/>
              <a:gd name="connsiteY6" fmla="*/ 1616765 h 1643269"/>
              <a:gd name="connsiteX7" fmla="*/ 10522 w 1327587"/>
              <a:gd name="connsiteY7" fmla="*/ 1643269 h 164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7587" h="1643269">
                <a:moveTo>
                  <a:pt x="1322487" y="0"/>
                </a:moveTo>
                <a:cubicBezTo>
                  <a:pt x="1326904" y="81722"/>
                  <a:pt x="1331322" y="163444"/>
                  <a:pt x="1322487" y="238539"/>
                </a:cubicBezTo>
                <a:cubicBezTo>
                  <a:pt x="1313652" y="313634"/>
                  <a:pt x="1315861" y="353391"/>
                  <a:pt x="1269479" y="450573"/>
                </a:cubicBezTo>
                <a:cubicBezTo>
                  <a:pt x="1223097" y="547755"/>
                  <a:pt x="1145792" y="693530"/>
                  <a:pt x="1044192" y="821634"/>
                </a:cubicBezTo>
                <a:cubicBezTo>
                  <a:pt x="942592" y="949738"/>
                  <a:pt x="787983" y="1108765"/>
                  <a:pt x="659879" y="1219200"/>
                </a:cubicBezTo>
                <a:cubicBezTo>
                  <a:pt x="531775" y="1329635"/>
                  <a:pt x="381583" y="1417982"/>
                  <a:pt x="275566" y="1484243"/>
                </a:cubicBezTo>
                <a:cubicBezTo>
                  <a:pt x="169549" y="1550504"/>
                  <a:pt x="67948" y="1590261"/>
                  <a:pt x="23774" y="1616765"/>
                </a:cubicBezTo>
                <a:cubicBezTo>
                  <a:pt x="-20400" y="1643269"/>
                  <a:pt x="10522" y="1643269"/>
                  <a:pt x="10522" y="1643269"/>
                </a:cubicBezTo>
              </a:path>
            </a:pathLst>
          </a:custGeom>
          <a:noFill/>
          <a:ln w="76200">
            <a:solidFill>
              <a:srgbClr val="140DFB"/>
            </a:solidFill>
            <a:headEnd type="none" w="med" len="med"/>
            <a:tailEnd type="triangle" w="med" len="med"/>
          </a:ln>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cxnSp>
        <p:nvCxnSpPr>
          <p:cNvPr id="21" name="Straight Arrow Connector 20"/>
          <p:cNvCxnSpPr/>
          <p:nvPr/>
        </p:nvCxnSpPr>
        <p:spPr>
          <a:xfrm flipH="1">
            <a:off x="5012871" y="3514462"/>
            <a:ext cx="10149" cy="1148715"/>
          </a:xfrm>
          <a:prstGeom prst="straightConnector1">
            <a:avLst/>
          </a:prstGeom>
          <a:ln w="76200">
            <a:solidFill>
              <a:srgbClr val="140DFB"/>
            </a:solidFill>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84" name="TextBox 57"/>
          <p:cNvSpPr txBox="1">
            <a:spLocks noChangeArrowheads="1"/>
          </p:cNvSpPr>
          <p:nvPr/>
        </p:nvSpPr>
        <p:spPr bwMode="auto">
          <a:xfrm>
            <a:off x="7715955" y="3391607"/>
            <a:ext cx="2371162" cy="551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b="1" dirty="0" err="1">
                <a:latin typeface="Lucida Grande" charset="0"/>
              </a:rPr>
              <a:t>μ</a:t>
            </a:r>
            <a:r>
              <a:rPr lang="en-US" altLang="x-none" sz="1493" b="1" dirty="0">
                <a:latin typeface="Lucida Grande" charset="0"/>
              </a:rPr>
              <a:t>:  mean</a:t>
            </a:r>
          </a:p>
          <a:p>
            <a:pPr defTabSz="487695" eaLnBrk="1" fontAlgn="base" hangingPunct="1">
              <a:spcBef>
                <a:spcPct val="0"/>
              </a:spcBef>
              <a:spcAft>
                <a:spcPct val="0"/>
              </a:spcAft>
            </a:pPr>
            <a:r>
              <a:rPr lang="en-US" altLang="x-none" sz="1493" b="1" dirty="0" err="1">
                <a:latin typeface="Lucida Grande" charset="0"/>
              </a:rPr>
              <a:t>δ</a:t>
            </a:r>
            <a:r>
              <a:rPr lang="en-US" altLang="x-none" sz="1493" dirty="0"/>
              <a:t> </a:t>
            </a:r>
            <a:r>
              <a:rPr lang="en-US" altLang="x-none" sz="1493" b="1" dirty="0">
                <a:latin typeface="Lucida Grande" charset="0"/>
              </a:rPr>
              <a:t>:  standard deviation</a:t>
            </a:r>
            <a:endParaRPr lang="en-US" altLang="x-none" sz="1493" dirty="0"/>
          </a:p>
        </p:txBody>
      </p:sp>
      <p:grpSp>
        <p:nvGrpSpPr>
          <p:cNvPr id="36" name="Group 35"/>
          <p:cNvGrpSpPr/>
          <p:nvPr/>
        </p:nvGrpSpPr>
        <p:grpSpPr>
          <a:xfrm>
            <a:off x="4073675" y="4920415"/>
            <a:ext cx="1976921" cy="1490793"/>
            <a:chOff x="3233431" y="5224109"/>
            <a:chExt cx="2112619" cy="1228887"/>
          </a:xfrm>
        </p:grpSpPr>
        <p:sp>
          <p:nvSpPr>
            <p:cNvPr id="62" name="Oval 44"/>
            <p:cNvSpPr>
              <a:spLocks noChangeArrowheads="1"/>
            </p:cNvSpPr>
            <p:nvPr/>
          </p:nvSpPr>
          <p:spPr bwMode="auto">
            <a:xfrm>
              <a:off x="4584639" y="5503603"/>
              <a:ext cx="520896" cy="307881"/>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sp>
          <p:nvSpPr>
            <p:cNvPr id="64" name="Oval 45"/>
            <p:cNvSpPr>
              <a:spLocks noChangeArrowheads="1"/>
            </p:cNvSpPr>
            <p:nvPr/>
          </p:nvSpPr>
          <p:spPr bwMode="auto">
            <a:xfrm>
              <a:off x="3233431" y="5503603"/>
              <a:ext cx="551411" cy="307881"/>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sp>
          <p:nvSpPr>
            <p:cNvPr id="65" name="TextBox 46"/>
            <p:cNvSpPr txBox="1">
              <a:spLocks noChangeArrowheads="1"/>
            </p:cNvSpPr>
            <p:nvPr/>
          </p:nvSpPr>
          <p:spPr bwMode="auto">
            <a:xfrm>
              <a:off x="3238948" y="5503603"/>
              <a:ext cx="2107102" cy="2654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dirty="0">
                  <a:solidFill>
                    <a:srgbClr val="FFFF00"/>
                  </a:solidFill>
                  <a:latin typeface="Arial" charset="0"/>
                </a:rPr>
                <a:t>TF3                     TF6</a:t>
              </a:r>
            </a:p>
          </p:txBody>
        </p:sp>
        <p:cxnSp>
          <p:nvCxnSpPr>
            <p:cNvPr id="66" name="Straight Arrow Connector 65"/>
            <p:cNvCxnSpPr/>
            <p:nvPr/>
          </p:nvCxnSpPr>
          <p:spPr bwMode="auto">
            <a:xfrm>
              <a:off x="3784294" y="5694009"/>
              <a:ext cx="800100" cy="0"/>
            </a:xfrm>
            <a:prstGeom prst="straightConnector1">
              <a:avLst/>
            </a:prstGeom>
            <a:solidFill>
              <a:schemeClr val="accent1"/>
            </a:solidFill>
            <a:ln w="28575" cap="flat" cmpd="sng" algn="ctr">
              <a:solidFill>
                <a:srgbClr val="FF0000"/>
              </a:solidFill>
              <a:prstDash val="solid"/>
              <a:round/>
              <a:headEnd type="none"/>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67" name="TextBox 48"/>
            <p:cNvSpPr txBox="1">
              <a:spLocks noChangeArrowheads="1"/>
            </p:cNvSpPr>
            <p:nvPr/>
          </p:nvSpPr>
          <p:spPr bwMode="auto">
            <a:xfrm>
              <a:off x="3975270" y="5224109"/>
              <a:ext cx="423462" cy="265493"/>
            </a:xfrm>
            <a:prstGeom prst="rect">
              <a:avLst/>
            </a:prstGeom>
            <a:solidFill>
              <a:srgbClr val="3AFF3A"/>
            </a:solidFill>
            <a:ln>
              <a:noFill/>
            </a:ln>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88</a:t>
              </a:r>
            </a:p>
          </p:txBody>
        </p:sp>
        <p:cxnSp>
          <p:nvCxnSpPr>
            <p:cNvPr id="10" name="Straight Connector 9"/>
            <p:cNvCxnSpPr>
              <a:stCxn id="64" idx="4"/>
            </p:cNvCxnSpPr>
            <p:nvPr/>
          </p:nvCxnSpPr>
          <p:spPr>
            <a:xfrm>
              <a:off x="3509137" y="5811484"/>
              <a:ext cx="553215" cy="387182"/>
            </a:xfrm>
            <a:prstGeom prst="line">
              <a:avLst/>
            </a:prstGeom>
            <a:ln w="28575">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a:xfrm flipH="1">
              <a:off x="4359726" y="5814669"/>
              <a:ext cx="508831" cy="383997"/>
            </a:xfrm>
            <a:prstGeom prst="line">
              <a:avLst/>
            </a:prstGeom>
            <a:ln w="28575">
              <a:solidFill>
                <a:srgbClr val="FF0000"/>
              </a:solidFill>
            </a:ln>
          </p:spPr>
          <p:style>
            <a:lnRef idx="2">
              <a:schemeClr val="accent1"/>
            </a:lnRef>
            <a:fillRef idx="0">
              <a:schemeClr val="accent1"/>
            </a:fillRef>
            <a:effectRef idx="1">
              <a:schemeClr val="accent1"/>
            </a:effectRef>
            <a:fontRef idx="minor">
              <a:schemeClr val="tx1"/>
            </a:fontRef>
          </p:style>
        </p:cxnSp>
        <p:sp>
          <p:nvSpPr>
            <p:cNvPr id="7" name="Oval 6"/>
            <p:cNvSpPr/>
            <p:nvPr/>
          </p:nvSpPr>
          <p:spPr>
            <a:xfrm>
              <a:off x="3951163" y="6115096"/>
              <a:ext cx="490712" cy="337900"/>
            </a:xfrm>
            <a:prstGeom prst="ellipse">
              <a:avLst/>
            </a:prstGeom>
            <a:solidFill>
              <a:srgbClr val="FF8417"/>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487695" fontAlgn="base">
                <a:spcBef>
                  <a:spcPct val="0"/>
                </a:spcBef>
                <a:spcAft>
                  <a:spcPct val="0"/>
                </a:spcAft>
              </a:pPr>
              <a:endParaRPr lang="en-US" sz="1920">
                <a:solidFill>
                  <a:prstClr val="white"/>
                </a:solidFill>
              </a:endParaRPr>
            </a:p>
          </p:txBody>
        </p:sp>
        <p:sp>
          <p:nvSpPr>
            <p:cNvPr id="8" name="TextBox 7"/>
            <p:cNvSpPr txBox="1"/>
            <p:nvPr/>
          </p:nvSpPr>
          <p:spPr>
            <a:xfrm>
              <a:off x="3882170" y="6145219"/>
              <a:ext cx="706113" cy="265493"/>
            </a:xfrm>
            <a:prstGeom prst="rect">
              <a:avLst/>
            </a:prstGeom>
            <a:noFill/>
          </p:spPr>
          <p:txBody>
            <a:bodyPr wrap="none" rtlCol="0">
              <a:spAutoFit/>
            </a:bodyPr>
            <a:lstStyle/>
            <a:p>
              <a:pPr defTabSz="487695" fontAlgn="base">
                <a:spcBef>
                  <a:spcPct val="0"/>
                </a:spcBef>
                <a:spcAft>
                  <a:spcPct val="0"/>
                </a:spcAft>
              </a:pPr>
              <a:r>
                <a:rPr lang="en-US" sz="1493" b="1">
                  <a:solidFill>
                    <a:srgbClr val="FFFF00"/>
                  </a:solidFill>
                  <a:ea typeface="ＭＳ Ｐゴシック" charset="-128"/>
                </a:rPr>
                <a:t>TF100</a:t>
              </a:r>
              <a:endParaRPr lang="en-US" sz="1493" b="1" dirty="0">
                <a:solidFill>
                  <a:srgbClr val="FFFF00"/>
                </a:solidFill>
                <a:ea typeface="ＭＳ Ｐゴシック" charset="-128"/>
              </a:endParaRPr>
            </a:p>
          </p:txBody>
        </p:sp>
        <p:sp>
          <p:nvSpPr>
            <p:cNvPr id="85" name="TextBox 48"/>
            <p:cNvSpPr txBox="1">
              <a:spLocks noChangeArrowheads="1"/>
            </p:cNvSpPr>
            <p:nvPr/>
          </p:nvSpPr>
          <p:spPr bwMode="auto">
            <a:xfrm>
              <a:off x="4676838" y="5991550"/>
              <a:ext cx="423462" cy="265493"/>
            </a:xfrm>
            <a:prstGeom prst="rect">
              <a:avLst/>
            </a:prstGeom>
            <a:solidFill>
              <a:srgbClr val="3AFF3A"/>
            </a:solidFill>
            <a:ln>
              <a:noFill/>
            </a:ln>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78</a:t>
              </a:r>
            </a:p>
          </p:txBody>
        </p:sp>
        <p:sp>
          <p:nvSpPr>
            <p:cNvPr id="86" name="TextBox 48"/>
            <p:cNvSpPr txBox="1">
              <a:spLocks noChangeArrowheads="1"/>
            </p:cNvSpPr>
            <p:nvPr/>
          </p:nvSpPr>
          <p:spPr bwMode="auto">
            <a:xfrm>
              <a:off x="3381251" y="6017503"/>
              <a:ext cx="423462" cy="265493"/>
            </a:xfrm>
            <a:prstGeom prst="rect">
              <a:avLst/>
            </a:prstGeom>
            <a:solidFill>
              <a:srgbClr val="3AFF3A"/>
            </a:solidFill>
            <a:ln>
              <a:noFill/>
            </a:ln>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dirty="0">
                  <a:solidFill>
                    <a:prstClr val="black"/>
                  </a:solidFill>
                  <a:latin typeface="Arial" charset="0"/>
                </a:rPr>
                <a:t>80</a:t>
              </a:r>
            </a:p>
          </p:txBody>
        </p:sp>
      </p:grpSp>
      <p:sp>
        <p:nvSpPr>
          <p:cNvPr id="25" name="TextBox 24"/>
          <p:cNvSpPr txBox="1"/>
          <p:nvPr/>
        </p:nvSpPr>
        <p:spPr>
          <a:xfrm>
            <a:off x="3558728" y="6402507"/>
            <a:ext cx="3291542" cy="387798"/>
          </a:xfrm>
          <a:prstGeom prst="rect">
            <a:avLst/>
          </a:prstGeom>
          <a:noFill/>
        </p:spPr>
        <p:txBody>
          <a:bodyPr wrap="none" rtlCol="0">
            <a:spAutoFit/>
          </a:bodyPr>
          <a:lstStyle/>
          <a:p>
            <a:pPr defTabSz="487695" fontAlgn="base">
              <a:spcBef>
                <a:spcPct val="0"/>
              </a:spcBef>
              <a:spcAft>
                <a:spcPct val="0"/>
              </a:spcAft>
            </a:pPr>
            <a:r>
              <a:rPr lang="en-US" sz="1920" dirty="0">
                <a:solidFill>
                  <a:srgbClr val="7030A0"/>
                </a:solidFill>
                <a:ea typeface="ＭＳ Ｐゴシック" charset="-128"/>
              </a:rPr>
              <a:t>Single-Seed </a:t>
            </a:r>
            <a:r>
              <a:rPr lang="en-US" sz="1920" dirty="0">
                <a:solidFill>
                  <a:srgbClr val="7030A0"/>
                </a:solidFill>
                <a:ea typeface="ＭＳ Ｐゴシック" charset="-128"/>
              </a:rPr>
              <a:t>G</a:t>
            </a:r>
            <a:r>
              <a:rPr lang="en-US" sz="1920" dirty="0">
                <a:solidFill>
                  <a:srgbClr val="7030A0"/>
                </a:solidFill>
                <a:ea typeface="ＭＳ Ｐゴシック" charset="-128"/>
              </a:rPr>
              <a:t>rowing </a:t>
            </a:r>
            <a:r>
              <a:rPr lang="en-US" sz="1920" dirty="0">
                <a:solidFill>
                  <a:srgbClr val="7030A0"/>
                </a:solidFill>
                <a:ea typeface="ＭＳ Ｐゴシック" charset="-128"/>
              </a:rPr>
              <a:t>A</a:t>
            </a:r>
            <a:r>
              <a:rPr lang="en-US" sz="1920" dirty="0">
                <a:solidFill>
                  <a:srgbClr val="7030A0"/>
                </a:solidFill>
                <a:ea typeface="ＭＳ Ｐゴシック" charset="-128"/>
              </a:rPr>
              <a:t>lgorithm</a:t>
            </a:r>
            <a:endParaRPr lang="en-US" sz="1920" dirty="0">
              <a:solidFill>
                <a:srgbClr val="7030A0"/>
              </a:solidFill>
              <a:ea typeface="ＭＳ Ｐゴシック" charset="-128"/>
            </a:endParaRPr>
          </a:p>
        </p:txBody>
      </p:sp>
      <p:pic>
        <p:nvPicPr>
          <p:cNvPr id="32" name="Picture 31"/>
          <p:cNvPicPr>
            <a:picLocks noChangeAspect="1"/>
          </p:cNvPicPr>
          <p:nvPr/>
        </p:nvPicPr>
        <p:blipFill>
          <a:blip r:embed="rId3"/>
          <a:stretch>
            <a:fillRect/>
          </a:stretch>
        </p:blipFill>
        <p:spPr>
          <a:xfrm>
            <a:off x="6599722" y="5025397"/>
            <a:ext cx="1473767" cy="1152369"/>
          </a:xfrm>
          <a:prstGeom prst="rect">
            <a:avLst/>
          </a:prstGeom>
        </p:spPr>
      </p:pic>
      <p:pic>
        <p:nvPicPr>
          <p:cNvPr id="34" name="Picture 33"/>
          <p:cNvPicPr>
            <a:picLocks noChangeAspect="1"/>
          </p:cNvPicPr>
          <p:nvPr/>
        </p:nvPicPr>
        <p:blipFill>
          <a:blip r:embed="rId4"/>
          <a:stretch>
            <a:fillRect/>
          </a:stretch>
        </p:blipFill>
        <p:spPr>
          <a:xfrm>
            <a:off x="8890035" y="4920416"/>
            <a:ext cx="1488247" cy="1257350"/>
          </a:xfrm>
          <a:prstGeom prst="rect">
            <a:avLst/>
          </a:prstGeom>
        </p:spPr>
      </p:pic>
      <p:sp>
        <p:nvSpPr>
          <p:cNvPr id="35" name="TextBox 34"/>
          <p:cNvSpPr txBox="1"/>
          <p:nvPr/>
        </p:nvSpPr>
        <p:spPr>
          <a:xfrm>
            <a:off x="8149238" y="5406095"/>
            <a:ext cx="1186543" cy="617541"/>
          </a:xfrm>
          <a:prstGeom prst="rect">
            <a:avLst/>
          </a:prstGeom>
          <a:noFill/>
        </p:spPr>
        <p:txBody>
          <a:bodyPr wrap="none" rtlCol="0">
            <a:spAutoFit/>
          </a:bodyPr>
          <a:lstStyle/>
          <a:p>
            <a:pPr defTabSz="487695" fontAlgn="base">
              <a:spcBef>
                <a:spcPct val="0"/>
              </a:spcBef>
              <a:spcAft>
                <a:spcPct val="0"/>
              </a:spcAft>
            </a:pPr>
            <a:r>
              <a:rPr lang="en-US" sz="3413" dirty="0">
                <a:solidFill>
                  <a:srgbClr val="00FFF8"/>
                </a:solidFill>
                <a:ea typeface="ＭＳ Ｐゴシック" charset="-128"/>
              </a:rPr>
              <a:t>. . . .  </a:t>
            </a:r>
            <a:r>
              <a:rPr lang="en-US" sz="1920" dirty="0">
                <a:solidFill>
                  <a:prstClr val="black"/>
                </a:solidFill>
                <a:ea typeface="ＭＳ Ｐゴシック" charset="-128"/>
              </a:rPr>
              <a:t>.</a:t>
            </a:r>
            <a:endParaRPr lang="en-US" sz="1920" dirty="0">
              <a:solidFill>
                <a:prstClr val="black"/>
              </a:solidFill>
              <a:ea typeface="ＭＳ Ｐゴシック" charset="-128"/>
            </a:endParaRPr>
          </a:p>
        </p:txBody>
      </p:sp>
      <p:sp>
        <p:nvSpPr>
          <p:cNvPr id="108" name="TextBox 107"/>
          <p:cNvSpPr txBox="1"/>
          <p:nvPr/>
        </p:nvSpPr>
        <p:spPr>
          <a:xfrm>
            <a:off x="6937349" y="6384904"/>
            <a:ext cx="3232231" cy="387798"/>
          </a:xfrm>
          <a:prstGeom prst="rect">
            <a:avLst/>
          </a:prstGeom>
          <a:noFill/>
        </p:spPr>
        <p:txBody>
          <a:bodyPr wrap="none" rtlCol="0">
            <a:spAutoFit/>
          </a:bodyPr>
          <a:lstStyle/>
          <a:p>
            <a:pPr defTabSz="487695" fontAlgn="base">
              <a:spcBef>
                <a:spcPct val="0"/>
              </a:spcBef>
              <a:spcAft>
                <a:spcPct val="0"/>
              </a:spcAft>
            </a:pPr>
            <a:r>
              <a:rPr lang="en-US" sz="1920" dirty="0">
                <a:solidFill>
                  <a:srgbClr val="7030A0"/>
                </a:solidFill>
                <a:ea typeface="ＭＳ Ｐゴシック" charset="-128"/>
              </a:rPr>
              <a:t>Multi-Seed Growing </a:t>
            </a:r>
            <a:r>
              <a:rPr lang="en-US" sz="1920" dirty="0">
                <a:solidFill>
                  <a:srgbClr val="7030A0"/>
                </a:solidFill>
                <a:ea typeface="ＭＳ Ｐゴシック" charset="-128"/>
              </a:rPr>
              <a:t>A</a:t>
            </a:r>
            <a:r>
              <a:rPr lang="en-US" sz="1920" dirty="0">
                <a:solidFill>
                  <a:srgbClr val="7030A0"/>
                </a:solidFill>
                <a:ea typeface="ＭＳ Ｐゴシック" charset="-128"/>
              </a:rPr>
              <a:t>lgorithm</a:t>
            </a:r>
            <a:endParaRPr lang="en-US" sz="1920" dirty="0">
              <a:solidFill>
                <a:srgbClr val="7030A0"/>
              </a:solidFill>
              <a:ea typeface="ＭＳ Ｐゴシック" charset="-128"/>
            </a:endParaRPr>
          </a:p>
        </p:txBody>
      </p:sp>
      <p:sp>
        <p:nvSpPr>
          <p:cNvPr id="9" name="TextBox 8"/>
          <p:cNvSpPr txBox="1"/>
          <p:nvPr/>
        </p:nvSpPr>
        <p:spPr>
          <a:xfrm>
            <a:off x="203170" y="6778895"/>
            <a:ext cx="3064044" cy="369332"/>
          </a:xfrm>
          <a:prstGeom prst="rect">
            <a:avLst/>
          </a:prstGeom>
          <a:noFill/>
        </p:spPr>
        <p:txBody>
          <a:bodyPr wrap="none" rtlCol="0">
            <a:spAutoFit/>
          </a:bodyPr>
          <a:lstStyle/>
          <a:p>
            <a:r>
              <a:rPr lang="en-US" dirty="0" err="1" smtClean="0"/>
              <a:t>Nie</a:t>
            </a:r>
            <a:r>
              <a:rPr lang="en-US" dirty="0" smtClean="0"/>
              <a:t> et al BMC Systems Biology </a:t>
            </a:r>
            <a:endParaRPr lang="en-US" dirty="0"/>
          </a:p>
        </p:txBody>
      </p:sp>
      <p:sp>
        <p:nvSpPr>
          <p:cNvPr id="11" name="Rectangle 10"/>
          <p:cNvSpPr/>
          <p:nvPr/>
        </p:nvSpPr>
        <p:spPr>
          <a:xfrm>
            <a:off x="4974902" y="6853644"/>
            <a:ext cx="3292889" cy="369332"/>
          </a:xfrm>
          <a:prstGeom prst="rect">
            <a:avLst/>
          </a:prstGeom>
        </p:spPr>
        <p:txBody>
          <a:bodyPr wrap="none">
            <a:spAutoFit/>
          </a:bodyPr>
          <a:lstStyle/>
          <a:p>
            <a:pPr defTabSz="487695" fontAlgn="base">
              <a:spcBef>
                <a:spcPct val="0"/>
              </a:spcBef>
              <a:spcAft>
                <a:spcPct val="0"/>
              </a:spcAft>
            </a:pPr>
            <a:r>
              <a:rPr lang="en-US" dirty="0">
                <a:solidFill>
                  <a:prstClr val="black"/>
                </a:solidFill>
                <a:ea typeface="ＭＳ Ｐゴシック" charset="-128"/>
              </a:rPr>
              <a:t>Ji et al.  </a:t>
            </a:r>
            <a:r>
              <a:rPr lang="en-US" b="1" i="1" dirty="0">
                <a:solidFill>
                  <a:prstClr val="black"/>
                </a:solidFill>
                <a:ea typeface="ＭＳ Ｐゴシック" charset="-128"/>
              </a:rPr>
              <a:t>Scientific Reports </a:t>
            </a:r>
            <a:r>
              <a:rPr lang="en-US" dirty="0">
                <a:solidFill>
                  <a:prstClr val="black"/>
                </a:solidFill>
                <a:ea typeface="ＭＳ Ｐゴシック" charset="-128"/>
              </a:rPr>
              <a:t>(2017) </a:t>
            </a:r>
            <a:endParaRPr lang="en-US" dirty="0">
              <a:solidFill>
                <a:prstClr val="black"/>
              </a:solidFill>
              <a:ea typeface="ＭＳ Ｐゴシック" charset="-128"/>
            </a:endParaRPr>
          </a:p>
        </p:txBody>
      </p:sp>
    </p:spTree>
    <p:extLst>
      <p:ext uri="{BB962C8B-B14F-4D97-AF65-F5344CB8AC3E}">
        <p14:creationId xmlns:p14="http://schemas.microsoft.com/office/powerpoint/2010/main" val="118293414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2530" name="Group 42"/>
          <p:cNvGrpSpPr>
            <a:grpSpLocks/>
          </p:cNvGrpSpPr>
          <p:nvPr/>
        </p:nvGrpSpPr>
        <p:grpSpPr bwMode="auto">
          <a:xfrm>
            <a:off x="1079376" y="639640"/>
            <a:ext cx="3657600" cy="2274147"/>
            <a:chOff x="2963863" y="363538"/>
            <a:chExt cx="1851977" cy="1528762"/>
          </a:xfrm>
        </p:grpSpPr>
        <p:pic>
          <p:nvPicPr>
            <p:cNvPr id="22584"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14135" y="414854"/>
              <a:ext cx="1562005" cy="143680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4" name="Double Bracket 3"/>
            <p:cNvSpPr>
              <a:spLocks noChangeArrowheads="1"/>
            </p:cNvSpPr>
            <p:nvPr/>
          </p:nvSpPr>
          <p:spPr bwMode="auto">
            <a:xfrm>
              <a:off x="2963863" y="363538"/>
              <a:ext cx="1851977" cy="1528762"/>
            </a:xfrm>
            <a:prstGeom prst="bracketPair">
              <a:avLst>
                <a:gd name="adj" fmla="val 16667"/>
              </a:avLst>
            </a:prstGeom>
            <a:noFill/>
            <a:ln w="19050">
              <a:solidFill>
                <a:srgbClr val="CCFFCC"/>
              </a:solidFill>
              <a:prstDash val="sysDash"/>
              <a:round/>
              <a:headEnd/>
              <a:tailEnd/>
            </a:ln>
            <a:effectLst>
              <a:outerShdw blurRad="635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prstClr val="black"/>
                </a:solidFill>
              </a:endParaRPr>
            </a:p>
          </p:txBody>
        </p:sp>
      </p:grpSp>
      <p:sp>
        <p:nvSpPr>
          <p:cNvPr id="22531" name="TextBox 4"/>
          <p:cNvSpPr txBox="1">
            <a:spLocks noChangeArrowheads="1"/>
          </p:cNvSpPr>
          <p:nvPr/>
        </p:nvSpPr>
        <p:spPr bwMode="auto">
          <a:xfrm>
            <a:off x="5165391" y="118094"/>
            <a:ext cx="4206640" cy="652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3600" dirty="0">
                <a:latin typeface="Arial" charset="0"/>
              </a:rPr>
              <a:t>Triple-link algorithm</a:t>
            </a:r>
          </a:p>
        </p:txBody>
      </p:sp>
      <p:sp>
        <p:nvSpPr>
          <p:cNvPr id="6" name="Right Arrow 5"/>
          <p:cNvSpPr/>
          <p:nvPr/>
        </p:nvSpPr>
        <p:spPr bwMode="auto">
          <a:xfrm>
            <a:off x="5224657" y="1587906"/>
            <a:ext cx="983827" cy="636693"/>
          </a:xfrm>
          <a:prstGeom prst="rightArrow">
            <a:avLst/>
          </a:pr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7524" tIns="48762" rIns="97524" bIns="48762"/>
          <a:lstStyle/>
          <a:p>
            <a:pPr defTabSz="487695" fontAlgn="base">
              <a:spcBef>
                <a:spcPct val="0"/>
              </a:spcBef>
              <a:spcAft>
                <a:spcPct val="0"/>
              </a:spcAft>
              <a:defRPr/>
            </a:pPr>
            <a:endParaRPr lang="en-US" sz="3093">
              <a:solidFill>
                <a:srgbClr val="FFFFFF"/>
              </a:solidFill>
              <a:ea typeface="ＭＳ Ｐゴシック" charset="0"/>
              <a:cs typeface="ＭＳ Ｐゴシック" charset="0"/>
            </a:endParaRPr>
          </a:p>
        </p:txBody>
      </p:sp>
      <p:sp>
        <p:nvSpPr>
          <p:cNvPr id="22533" name="TextBox 6"/>
          <p:cNvSpPr txBox="1">
            <a:spLocks noChangeArrowheads="1"/>
          </p:cNvSpPr>
          <p:nvPr/>
        </p:nvSpPr>
        <p:spPr bwMode="auto">
          <a:xfrm>
            <a:off x="1279190" y="360241"/>
            <a:ext cx="3489521" cy="27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173" b="1" dirty="0">
                <a:solidFill>
                  <a:srgbClr val="FF66FF"/>
                </a:solidFill>
                <a:latin typeface="Arial" charset="0"/>
              </a:rPr>
              <a:t>TF1   2    3     4     5      6      7       8      9     10 … </a:t>
            </a:r>
          </a:p>
        </p:txBody>
      </p:sp>
      <p:sp>
        <p:nvSpPr>
          <p:cNvPr id="22534" name="TextBox 7"/>
          <p:cNvSpPr txBox="1">
            <a:spLocks noChangeArrowheads="1"/>
          </p:cNvSpPr>
          <p:nvPr/>
        </p:nvSpPr>
        <p:spPr bwMode="auto">
          <a:xfrm>
            <a:off x="945604" y="429667"/>
            <a:ext cx="379695" cy="2511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173" b="1" dirty="0">
                <a:solidFill>
                  <a:srgbClr val="FF66FF"/>
                </a:solidFill>
                <a:latin typeface="Arial" charset="0"/>
              </a:rPr>
              <a:t>TF</a:t>
            </a:r>
          </a:p>
          <a:p>
            <a:pPr defTabSz="487695" eaLnBrk="1" fontAlgn="base" hangingPunct="1">
              <a:lnSpc>
                <a:spcPts val="1573"/>
              </a:lnSpc>
              <a:spcBef>
                <a:spcPct val="0"/>
              </a:spcBef>
              <a:spcAft>
                <a:spcPct val="0"/>
              </a:spcAft>
            </a:pPr>
            <a:r>
              <a:rPr lang="en-US" altLang="x-none" sz="1173" b="1" dirty="0">
                <a:solidFill>
                  <a:srgbClr val="FF66FF"/>
                </a:solidFill>
                <a:latin typeface="Arial" charset="0"/>
              </a:rPr>
              <a:t>1</a:t>
            </a:r>
          </a:p>
          <a:p>
            <a:pPr defTabSz="487695" eaLnBrk="1" fontAlgn="base" hangingPunct="1">
              <a:lnSpc>
                <a:spcPts val="1573"/>
              </a:lnSpc>
              <a:spcBef>
                <a:spcPct val="0"/>
              </a:spcBef>
              <a:spcAft>
                <a:spcPct val="0"/>
              </a:spcAft>
            </a:pPr>
            <a:r>
              <a:rPr lang="en-US" altLang="x-none" sz="1173" b="1" dirty="0">
                <a:solidFill>
                  <a:srgbClr val="FF66FF"/>
                </a:solidFill>
                <a:latin typeface="Arial" charset="0"/>
              </a:rPr>
              <a:t>2</a:t>
            </a:r>
          </a:p>
          <a:p>
            <a:pPr defTabSz="487695" eaLnBrk="1" fontAlgn="base" hangingPunct="1">
              <a:lnSpc>
                <a:spcPts val="1573"/>
              </a:lnSpc>
              <a:spcBef>
                <a:spcPct val="0"/>
              </a:spcBef>
              <a:spcAft>
                <a:spcPct val="0"/>
              </a:spcAft>
            </a:pPr>
            <a:r>
              <a:rPr lang="en-US" altLang="x-none" sz="1173" b="1" dirty="0">
                <a:solidFill>
                  <a:srgbClr val="FF66FF"/>
                </a:solidFill>
                <a:latin typeface="Arial" charset="0"/>
              </a:rPr>
              <a:t>3</a:t>
            </a:r>
          </a:p>
          <a:p>
            <a:pPr defTabSz="487695" eaLnBrk="1" fontAlgn="base" hangingPunct="1">
              <a:lnSpc>
                <a:spcPts val="1573"/>
              </a:lnSpc>
              <a:spcBef>
                <a:spcPct val="0"/>
              </a:spcBef>
              <a:spcAft>
                <a:spcPct val="0"/>
              </a:spcAft>
            </a:pPr>
            <a:r>
              <a:rPr lang="en-US" altLang="x-none" sz="1173" b="1" dirty="0">
                <a:solidFill>
                  <a:srgbClr val="FF66FF"/>
                </a:solidFill>
                <a:latin typeface="Arial" charset="0"/>
              </a:rPr>
              <a:t>4</a:t>
            </a:r>
          </a:p>
          <a:p>
            <a:pPr defTabSz="487695" eaLnBrk="1" fontAlgn="base" hangingPunct="1">
              <a:lnSpc>
                <a:spcPts val="1573"/>
              </a:lnSpc>
              <a:spcBef>
                <a:spcPct val="0"/>
              </a:spcBef>
              <a:spcAft>
                <a:spcPct val="0"/>
              </a:spcAft>
            </a:pPr>
            <a:r>
              <a:rPr lang="en-US" altLang="x-none" sz="1173" b="1" dirty="0">
                <a:solidFill>
                  <a:srgbClr val="FF66FF"/>
                </a:solidFill>
                <a:latin typeface="Arial" charset="0"/>
              </a:rPr>
              <a:t>5</a:t>
            </a:r>
          </a:p>
          <a:p>
            <a:pPr defTabSz="487695" eaLnBrk="1" fontAlgn="base" hangingPunct="1">
              <a:lnSpc>
                <a:spcPts val="1573"/>
              </a:lnSpc>
              <a:spcBef>
                <a:spcPct val="0"/>
              </a:spcBef>
              <a:spcAft>
                <a:spcPct val="0"/>
              </a:spcAft>
            </a:pPr>
            <a:r>
              <a:rPr lang="en-US" altLang="x-none" sz="1173" b="1" dirty="0">
                <a:solidFill>
                  <a:srgbClr val="FF66FF"/>
                </a:solidFill>
                <a:latin typeface="Arial" charset="0"/>
              </a:rPr>
              <a:t>6</a:t>
            </a:r>
          </a:p>
          <a:p>
            <a:pPr defTabSz="487695" eaLnBrk="1" fontAlgn="base" hangingPunct="1">
              <a:lnSpc>
                <a:spcPts val="1573"/>
              </a:lnSpc>
              <a:spcBef>
                <a:spcPct val="0"/>
              </a:spcBef>
              <a:spcAft>
                <a:spcPct val="0"/>
              </a:spcAft>
            </a:pPr>
            <a:r>
              <a:rPr lang="en-US" altLang="x-none" sz="1173" b="1" dirty="0">
                <a:solidFill>
                  <a:srgbClr val="FF66FF"/>
                </a:solidFill>
                <a:latin typeface="Arial" charset="0"/>
              </a:rPr>
              <a:t>7</a:t>
            </a:r>
          </a:p>
          <a:p>
            <a:pPr defTabSz="487695" eaLnBrk="1" fontAlgn="base" hangingPunct="1">
              <a:lnSpc>
                <a:spcPts val="1573"/>
              </a:lnSpc>
              <a:spcBef>
                <a:spcPct val="0"/>
              </a:spcBef>
              <a:spcAft>
                <a:spcPct val="0"/>
              </a:spcAft>
            </a:pPr>
            <a:r>
              <a:rPr lang="en-US" altLang="x-none" sz="1173" b="1" dirty="0">
                <a:solidFill>
                  <a:srgbClr val="FF66FF"/>
                </a:solidFill>
                <a:latin typeface="Arial" charset="0"/>
              </a:rPr>
              <a:t>8</a:t>
            </a:r>
          </a:p>
          <a:p>
            <a:pPr defTabSz="487695" eaLnBrk="1" fontAlgn="base" hangingPunct="1">
              <a:lnSpc>
                <a:spcPts val="1573"/>
              </a:lnSpc>
              <a:spcBef>
                <a:spcPct val="0"/>
              </a:spcBef>
              <a:spcAft>
                <a:spcPct val="0"/>
              </a:spcAft>
            </a:pPr>
            <a:r>
              <a:rPr lang="en-US" altLang="x-none" sz="1173" b="1" dirty="0">
                <a:solidFill>
                  <a:srgbClr val="FF66FF"/>
                </a:solidFill>
                <a:latin typeface="Arial" charset="0"/>
              </a:rPr>
              <a:t>9</a:t>
            </a:r>
          </a:p>
          <a:p>
            <a:pPr defTabSz="487695" eaLnBrk="1" fontAlgn="base" hangingPunct="1">
              <a:lnSpc>
                <a:spcPts val="1573"/>
              </a:lnSpc>
              <a:spcBef>
                <a:spcPct val="0"/>
              </a:spcBef>
              <a:spcAft>
                <a:spcPct val="0"/>
              </a:spcAft>
            </a:pPr>
            <a:r>
              <a:rPr lang="en-US" altLang="x-none" sz="1173" b="1" dirty="0">
                <a:solidFill>
                  <a:srgbClr val="FF66FF"/>
                </a:solidFill>
                <a:latin typeface="Arial" charset="0"/>
              </a:rPr>
              <a:t>10</a:t>
            </a:r>
          </a:p>
          <a:p>
            <a:pPr defTabSz="487695" eaLnBrk="1" fontAlgn="base" hangingPunct="1">
              <a:spcBef>
                <a:spcPct val="0"/>
              </a:spcBef>
              <a:spcAft>
                <a:spcPct val="0"/>
              </a:spcAft>
            </a:pPr>
            <a:r>
              <a:rPr lang="en-US" altLang="x-none" sz="1173" b="1" dirty="0">
                <a:solidFill>
                  <a:srgbClr val="FF66FF"/>
                </a:solidFill>
                <a:latin typeface="Arial" charset="0"/>
              </a:rPr>
              <a:t>…</a:t>
            </a:r>
          </a:p>
        </p:txBody>
      </p:sp>
      <p:sp>
        <p:nvSpPr>
          <p:cNvPr id="13" name="Right Arrow 12"/>
          <p:cNvSpPr/>
          <p:nvPr/>
        </p:nvSpPr>
        <p:spPr bwMode="auto">
          <a:xfrm>
            <a:off x="1079377" y="4664694"/>
            <a:ext cx="993987" cy="636693"/>
          </a:xfrm>
          <a:prstGeom prst="rightArrow">
            <a:avLst/>
          </a:pr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7524" tIns="48762" rIns="97524" bIns="48762"/>
          <a:lstStyle/>
          <a:p>
            <a:pPr defTabSz="487695" fontAlgn="base">
              <a:spcBef>
                <a:spcPct val="0"/>
              </a:spcBef>
              <a:spcAft>
                <a:spcPct val="0"/>
              </a:spcAft>
              <a:defRPr/>
            </a:pPr>
            <a:endParaRPr lang="en-US" sz="3093">
              <a:solidFill>
                <a:srgbClr val="FFFFFF"/>
              </a:solidFill>
              <a:ea typeface="ＭＳ Ｐゴシック" charset="0"/>
              <a:cs typeface="ＭＳ Ｐゴシック" charset="0"/>
            </a:endParaRPr>
          </a:p>
        </p:txBody>
      </p:sp>
      <p:grpSp>
        <p:nvGrpSpPr>
          <p:cNvPr id="22536" name="Group 50"/>
          <p:cNvGrpSpPr>
            <a:grpSpLocks/>
          </p:cNvGrpSpPr>
          <p:nvPr/>
        </p:nvGrpSpPr>
        <p:grpSpPr bwMode="auto">
          <a:xfrm>
            <a:off x="2601684" y="4083879"/>
            <a:ext cx="2092920" cy="1911774"/>
            <a:chOff x="1681640" y="4066977"/>
            <a:chExt cx="1962190" cy="1792189"/>
          </a:xfrm>
        </p:grpSpPr>
        <p:sp>
          <p:nvSpPr>
            <p:cNvPr id="22572" name="Oval 49"/>
            <p:cNvSpPr>
              <a:spLocks noChangeArrowheads="1"/>
            </p:cNvSpPr>
            <p:nvPr/>
          </p:nvSpPr>
          <p:spPr bwMode="auto">
            <a:xfrm>
              <a:off x="1921324" y="5551389"/>
              <a:ext cx="803400" cy="307777"/>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grpSp>
          <p:nvGrpSpPr>
            <p:cNvPr id="22573" name="Group 42"/>
            <p:cNvGrpSpPr>
              <a:grpSpLocks/>
            </p:cNvGrpSpPr>
            <p:nvPr/>
          </p:nvGrpSpPr>
          <p:grpSpPr bwMode="auto">
            <a:xfrm>
              <a:off x="1771018" y="4066977"/>
              <a:ext cx="1872812" cy="587177"/>
              <a:chOff x="5925381" y="1358900"/>
              <a:chExt cx="1872812" cy="587177"/>
            </a:xfrm>
          </p:grpSpPr>
          <p:sp>
            <p:nvSpPr>
              <p:cNvPr id="22579" name="Oval 40"/>
              <p:cNvSpPr>
                <a:spLocks noChangeArrowheads="1"/>
              </p:cNvSpPr>
              <p:nvPr/>
            </p:nvSpPr>
            <p:spPr bwMode="auto">
              <a:xfrm>
                <a:off x="7277100" y="1638300"/>
                <a:ext cx="521093" cy="307777"/>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sp>
            <p:nvSpPr>
              <p:cNvPr id="22580" name="Oval 39"/>
              <p:cNvSpPr>
                <a:spLocks noChangeArrowheads="1"/>
              </p:cNvSpPr>
              <p:nvPr/>
            </p:nvSpPr>
            <p:spPr bwMode="auto">
              <a:xfrm>
                <a:off x="5925381" y="1638300"/>
                <a:ext cx="551619" cy="307777"/>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sp>
            <p:nvSpPr>
              <p:cNvPr id="22581" name="TextBox 8"/>
              <p:cNvSpPr txBox="1">
                <a:spLocks noChangeArrowheads="1"/>
              </p:cNvSpPr>
              <p:nvPr/>
            </p:nvSpPr>
            <p:spPr bwMode="auto">
              <a:xfrm>
                <a:off x="5930900" y="1638300"/>
                <a:ext cx="1848596" cy="301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srgbClr val="FFFF00"/>
                    </a:solidFill>
                    <a:latin typeface="Arial" charset="0"/>
                  </a:rPr>
                  <a:t>TF3                     TF6</a:t>
                </a:r>
              </a:p>
            </p:txBody>
          </p:sp>
          <p:cxnSp>
            <p:nvCxnSpPr>
              <p:cNvPr id="11" name="Straight Arrow Connector 10"/>
              <p:cNvCxnSpPr/>
              <p:nvPr/>
            </p:nvCxnSpPr>
            <p:spPr bwMode="auto">
              <a:xfrm>
                <a:off x="6477379" y="1828774"/>
                <a:ext cx="800132" cy="0"/>
              </a:xfrm>
              <a:prstGeom prst="straightConnector1">
                <a:avLst/>
              </a:prstGeom>
              <a:solidFill>
                <a:schemeClr val="accent1"/>
              </a:solidFill>
              <a:ln w="28575" cap="flat" cmpd="sng" algn="ctr">
                <a:solidFill>
                  <a:srgbClr val="FF0000"/>
                </a:solidFill>
                <a:prstDash val="solid"/>
                <a:round/>
                <a:headEnd type="none"/>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2583" name="TextBox 11"/>
              <p:cNvSpPr txBox="1">
                <a:spLocks noChangeArrowheads="1"/>
              </p:cNvSpPr>
              <p:nvPr/>
            </p:nvSpPr>
            <p:spPr bwMode="auto">
              <a:xfrm>
                <a:off x="6667500" y="1358900"/>
                <a:ext cx="371510" cy="301929"/>
              </a:xfrm>
              <a:prstGeom prst="rect">
                <a:avLst/>
              </a:prstGeom>
              <a:solidFill>
                <a:srgbClr val="00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88</a:t>
                </a:r>
              </a:p>
            </p:txBody>
          </p:sp>
        </p:grpSp>
        <p:sp>
          <p:nvSpPr>
            <p:cNvPr id="22574" name="TextBox 16"/>
            <p:cNvSpPr txBox="1">
              <a:spLocks noChangeArrowheads="1"/>
            </p:cNvSpPr>
            <p:nvPr/>
          </p:nvSpPr>
          <p:spPr bwMode="auto">
            <a:xfrm>
              <a:off x="1921324" y="5551389"/>
              <a:ext cx="789310" cy="301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srgbClr val="FFFF00"/>
                  </a:solidFill>
                  <a:latin typeface="Arial" charset="0"/>
                </a:rPr>
                <a:t>TF1266</a:t>
              </a:r>
            </a:p>
          </p:txBody>
        </p:sp>
        <p:cxnSp>
          <p:nvCxnSpPr>
            <p:cNvPr id="19" name="Straight Arrow Connector 18"/>
            <p:cNvCxnSpPr/>
            <p:nvPr/>
          </p:nvCxnSpPr>
          <p:spPr bwMode="auto">
            <a:xfrm flipV="1">
              <a:off x="2548449" y="4584473"/>
              <a:ext cx="817594" cy="966735"/>
            </a:xfrm>
            <a:prstGeom prst="straightConnector1">
              <a:avLst/>
            </a:prstGeom>
            <a:solidFill>
              <a:schemeClr val="accent1"/>
            </a:solidFill>
            <a:ln w="28575" cap="flat" cmpd="sng" algn="ctr">
              <a:solidFill>
                <a:srgbClr val="C00000"/>
              </a:solidFill>
              <a:prstDash val="lgDash"/>
              <a:round/>
              <a:headEnd type="none" w="med" len="med"/>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6" name="Straight Arrow Connector 25"/>
            <p:cNvCxnSpPr>
              <a:stCxn id="22574" idx="0"/>
            </p:cNvCxnSpPr>
            <p:nvPr/>
          </p:nvCxnSpPr>
          <p:spPr bwMode="auto">
            <a:xfrm flipH="1" flipV="1">
              <a:off x="2095994" y="4733692"/>
              <a:ext cx="219986" cy="817697"/>
            </a:xfrm>
            <a:prstGeom prst="straightConnector1">
              <a:avLst/>
            </a:prstGeom>
            <a:solidFill>
              <a:schemeClr val="accent1"/>
            </a:solidFill>
            <a:ln w="28575" cap="flat" cmpd="sng" algn="ctr">
              <a:solidFill>
                <a:srgbClr val="C00000"/>
              </a:solidFill>
              <a:prstDash val="lgDash"/>
              <a:round/>
              <a:headEnd type="none" w="med" len="med"/>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2577" name="TextBox 28"/>
            <p:cNvSpPr txBox="1">
              <a:spLocks noChangeArrowheads="1"/>
            </p:cNvSpPr>
            <p:nvPr/>
          </p:nvSpPr>
          <p:spPr bwMode="auto">
            <a:xfrm>
              <a:off x="3174086" y="5050135"/>
              <a:ext cx="371510" cy="301930"/>
            </a:xfrm>
            <a:prstGeom prst="rect">
              <a:avLst/>
            </a:prstGeom>
            <a:solidFill>
              <a:srgbClr val="00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65</a:t>
              </a:r>
            </a:p>
          </p:txBody>
        </p:sp>
        <p:sp>
          <p:nvSpPr>
            <p:cNvPr id="22578" name="TextBox 29"/>
            <p:cNvSpPr txBox="1">
              <a:spLocks noChangeArrowheads="1"/>
            </p:cNvSpPr>
            <p:nvPr/>
          </p:nvSpPr>
          <p:spPr bwMode="auto">
            <a:xfrm>
              <a:off x="1681640" y="4900712"/>
              <a:ext cx="371510" cy="301930"/>
            </a:xfrm>
            <a:prstGeom prst="rect">
              <a:avLst/>
            </a:prstGeom>
            <a:solidFill>
              <a:srgbClr val="00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55</a:t>
              </a:r>
            </a:p>
          </p:txBody>
        </p:sp>
      </p:grpSp>
      <p:sp>
        <p:nvSpPr>
          <p:cNvPr id="31" name="Right Arrow 30"/>
          <p:cNvSpPr/>
          <p:nvPr/>
        </p:nvSpPr>
        <p:spPr bwMode="auto">
          <a:xfrm>
            <a:off x="5224656" y="4585106"/>
            <a:ext cx="690880" cy="636693"/>
          </a:xfrm>
          <a:prstGeom prst="rightArrow">
            <a:avLst/>
          </a:pr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7524" tIns="48762" rIns="97524" bIns="48762"/>
          <a:lstStyle/>
          <a:p>
            <a:pPr defTabSz="487695" fontAlgn="base">
              <a:spcBef>
                <a:spcPct val="0"/>
              </a:spcBef>
              <a:spcAft>
                <a:spcPct val="0"/>
              </a:spcAft>
              <a:defRPr/>
            </a:pPr>
            <a:endParaRPr lang="en-US" sz="3093">
              <a:solidFill>
                <a:srgbClr val="FFFFFF"/>
              </a:solidFill>
              <a:ea typeface="ＭＳ Ｐゴシック" charset="0"/>
              <a:cs typeface="ＭＳ Ｐゴシック" charset="0"/>
            </a:endParaRPr>
          </a:p>
        </p:txBody>
      </p:sp>
      <p:grpSp>
        <p:nvGrpSpPr>
          <p:cNvPr id="22538" name="Group 43"/>
          <p:cNvGrpSpPr>
            <a:grpSpLocks/>
          </p:cNvGrpSpPr>
          <p:nvPr/>
        </p:nvGrpSpPr>
        <p:grpSpPr bwMode="auto">
          <a:xfrm>
            <a:off x="6877351" y="1462599"/>
            <a:ext cx="1996911" cy="626534"/>
            <a:chOff x="5925381" y="1358900"/>
            <a:chExt cx="1872812" cy="587177"/>
          </a:xfrm>
        </p:grpSpPr>
        <p:sp>
          <p:nvSpPr>
            <p:cNvPr id="22567" name="Oval 44"/>
            <p:cNvSpPr>
              <a:spLocks noChangeArrowheads="1"/>
            </p:cNvSpPr>
            <p:nvPr/>
          </p:nvSpPr>
          <p:spPr bwMode="auto">
            <a:xfrm>
              <a:off x="7277100" y="1638300"/>
              <a:ext cx="521093" cy="307777"/>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sp>
          <p:nvSpPr>
            <p:cNvPr id="22568" name="Oval 45"/>
            <p:cNvSpPr>
              <a:spLocks noChangeArrowheads="1"/>
            </p:cNvSpPr>
            <p:nvPr/>
          </p:nvSpPr>
          <p:spPr bwMode="auto">
            <a:xfrm>
              <a:off x="5925381" y="1638300"/>
              <a:ext cx="551619" cy="307777"/>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sp>
          <p:nvSpPr>
            <p:cNvPr id="22569" name="TextBox 46"/>
            <p:cNvSpPr txBox="1">
              <a:spLocks noChangeArrowheads="1"/>
            </p:cNvSpPr>
            <p:nvPr/>
          </p:nvSpPr>
          <p:spPr bwMode="auto">
            <a:xfrm>
              <a:off x="5930900" y="1638300"/>
              <a:ext cx="1849222" cy="301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srgbClr val="FFFF00"/>
                  </a:solidFill>
                  <a:latin typeface="Arial" charset="0"/>
                </a:rPr>
                <a:t>TF3                     TF6</a:t>
              </a:r>
            </a:p>
          </p:txBody>
        </p:sp>
        <p:cxnSp>
          <p:nvCxnSpPr>
            <p:cNvPr id="48" name="Straight Arrow Connector 47"/>
            <p:cNvCxnSpPr/>
            <p:nvPr/>
          </p:nvCxnSpPr>
          <p:spPr bwMode="auto">
            <a:xfrm>
              <a:off x="6476452" y="1828642"/>
              <a:ext cx="800402" cy="0"/>
            </a:xfrm>
            <a:prstGeom prst="straightConnector1">
              <a:avLst/>
            </a:prstGeom>
            <a:solidFill>
              <a:schemeClr val="accent1"/>
            </a:solidFill>
            <a:ln w="28575" cap="flat" cmpd="sng" algn="ctr">
              <a:solidFill>
                <a:srgbClr val="FF0000"/>
              </a:solidFill>
              <a:prstDash val="solid"/>
              <a:round/>
              <a:headEnd type="none"/>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2571" name="TextBox 48"/>
            <p:cNvSpPr txBox="1">
              <a:spLocks noChangeArrowheads="1"/>
            </p:cNvSpPr>
            <p:nvPr/>
          </p:nvSpPr>
          <p:spPr bwMode="auto">
            <a:xfrm>
              <a:off x="6667500" y="1358900"/>
              <a:ext cx="371636" cy="301844"/>
            </a:xfrm>
            <a:prstGeom prst="rect">
              <a:avLst/>
            </a:prstGeom>
            <a:solidFill>
              <a:srgbClr val="00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88</a:t>
              </a:r>
            </a:p>
          </p:txBody>
        </p:sp>
      </p:grpSp>
      <p:grpSp>
        <p:nvGrpSpPr>
          <p:cNvPr id="22539" name="Group 84"/>
          <p:cNvGrpSpPr>
            <a:grpSpLocks/>
          </p:cNvGrpSpPr>
          <p:nvPr/>
        </p:nvGrpSpPr>
        <p:grpSpPr bwMode="auto">
          <a:xfrm>
            <a:off x="6433697" y="3675788"/>
            <a:ext cx="3391747" cy="2313651"/>
            <a:chOff x="4986996" y="3838030"/>
            <a:chExt cx="3179104" cy="2169217"/>
          </a:xfrm>
        </p:grpSpPr>
        <p:grpSp>
          <p:nvGrpSpPr>
            <p:cNvPr id="22545" name="Group 51"/>
            <p:cNvGrpSpPr>
              <a:grpSpLocks/>
            </p:cNvGrpSpPr>
            <p:nvPr/>
          </p:nvGrpSpPr>
          <p:grpSpPr bwMode="auto">
            <a:xfrm>
              <a:off x="4986996" y="3838030"/>
              <a:ext cx="1962190" cy="1792189"/>
              <a:chOff x="1681640" y="4066977"/>
              <a:chExt cx="1962190" cy="1792189"/>
            </a:xfrm>
          </p:grpSpPr>
          <p:sp>
            <p:nvSpPr>
              <p:cNvPr id="22555" name="Oval 52"/>
              <p:cNvSpPr>
                <a:spLocks noChangeArrowheads="1"/>
              </p:cNvSpPr>
              <p:nvPr/>
            </p:nvSpPr>
            <p:spPr bwMode="auto">
              <a:xfrm>
                <a:off x="1921324" y="5551389"/>
                <a:ext cx="803400" cy="307777"/>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grpSp>
            <p:nvGrpSpPr>
              <p:cNvPr id="22556" name="Group 53"/>
              <p:cNvGrpSpPr>
                <a:grpSpLocks/>
              </p:cNvGrpSpPr>
              <p:nvPr/>
            </p:nvGrpSpPr>
            <p:grpSpPr bwMode="auto">
              <a:xfrm>
                <a:off x="1771018" y="4066977"/>
                <a:ext cx="1872812" cy="587177"/>
                <a:chOff x="5925381" y="1358900"/>
                <a:chExt cx="1872812" cy="587177"/>
              </a:xfrm>
            </p:grpSpPr>
            <p:sp>
              <p:nvSpPr>
                <p:cNvPr id="22562" name="Oval 59"/>
                <p:cNvSpPr>
                  <a:spLocks noChangeArrowheads="1"/>
                </p:cNvSpPr>
                <p:nvPr/>
              </p:nvSpPr>
              <p:spPr bwMode="auto">
                <a:xfrm>
                  <a:off x="7277100" y="1638300"/>
                  <a:ext cx="521093" cy="307777"/>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sp>
              <p:nvSpPr>
                <p:cNvPr id="22563" name="Oval 60"/>
                <p:cNvSpPr>
                  <a:spLocks noChangeArrowheads="1"/>
                </p:cNvSpPr>
                <p:nvPr/>
              </p:nvSpPr>
              <p:spPr bwMode="auto">
                <a:xfrm>
                  <a:off x="5925381" y="1638300"/>
                  <a:ext cx="551619" cy="307777"/>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sp>
              <p:nvSpPr>
                <p:cNvPr id="22564" name="TextBox 61"/>
                <p:cNvSpPr txBox="1">
                  <a:spLocks noChangeArrowheads="1"/>
                </p:cNvSpPr>
                <p:nvPr/>
              </p:nvSpPr>
              <p:spPr bwMode="auto">
                <a:xfrm>
                  <a:off x="5930900" y="1638300"/>
                  <a:ext cx="1848139" cy="30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srgbClr val="FFFF00"/>
                      </a:solidFill>
                      <a:latin typeface="Arial" charset="0"/>
                    </a:rPr>
                    <a:t>TF3                     TF6</a:t>
                  </a:r>
                </a:p>
              </p:txBody>
            </p:sp>
            <p:cxnSp>
              <p:nvCxnSpPr>
                <p:cNvPr id="63" name="Straight Arrow Connector 62"/>
                <p:cNvCxnSpPr/>
                <p:nvPr/>
              </p:nvCxnSpPr>
              <p:spPr bwMode="auto">
                <a:xfrm>
                  <a:off x="6477220" y="1828837"/>
                  <a:ext cx="799934" cy="0"/>
                </a:xfrm>
                <a:prstGeom prst="straightConnector1">
                  <a:avLst/>
                </a:prstGeom>
                <a:solidFill>
                  <a:schemeClr val="accent1"/>
                </a:solidFill>
                <a:ln w="28575" cap="flat" cmpd="sng" algn="ctr">
                  <a:solidFill>
                    <a:srgbClr val="FF0000"/>
                  </a:solidFill>
                  <a:prstDash val="solid"/>
                  <a:round/>
                  <a:headEnd type="none"/>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2566" name="TextBox 63"/>
                <p:cNvSpPr txBox="1">
                  <a:spLocks noChangeArrowheads="1"/>
                </p:cNvSpPr>
                <p:nvPr/>
              </p:nvSpPr>
              <p:spPr bwMode="auto">
                <a:xfrm>
                  <a:off x="6667500" y="1358900"/>
                  <a:ext cx="371419" cy="301970"/>
                </a:xfrm>
                <a:prstGeom prst="rect">
                  <a:avLst/>
                </a:prstGeom>
                <a:solidFill>
                  <a:srgbClr val="00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88</a:t>
                  </a:r>
                </a:p>
              </p:txBody>
            </p:sp>
          </p:grpSp>
          <p:sp>
            <p:nvSpPr>
              <p:cNvPr id="22557" name="TextBox 54"/>
              <p:cNvSpPr txBox="1">
                <a:spLocks noChangeArrowheads="1"/>
              </p:cNvSpPr>
              <p:nvPr/>
            </p:nvSpPr>
            <p:spPr bwMode="auto">
              <a:xfrm>
                <a:off x="1921324" y="5551389"/>
                <a:ext cx="789115" cy="30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srgbClr val="FFFF00"/>
                    </a:solidFill>
                    <a:latin typeface="Arial" charset="0"/>
                  </a:rPr>
                  <a:t>TF1266</a:t>
                </a:r>
              </a:p>
            </p:txBody>
          </p:sp>
          <p:cxnSp>
            <p:nvCxnSpPr>
              <p:cNvPr id="56" name="Straight Arrow Connector 55"/>
              <p:cNvCxnSpPr/>
              <p:nvPr/>
            </p:nvCxnSpPr>
            <p:spPr bwMode="auto">
              <a:xfrm flipV="1">
                <a:off x="2548235" y="4584542"/>
                <a:ext cx="817393" cy="966863"/>
              </a:xfrm>
              <a:prstGeom prst="straightConnector1">
                <a:avLst/>
              </a:prstGeom>
              <a:solidFill>
                <a:schemeClr val="accent1"/>
              </a:solidFill>
              <a:ln w="28575" cap="flat" cmpd="sng" algn="ctr">
                <a:solidFill>
                  <a:srgbClr val="FF0000"/>
                </a:solidFill>
                <a:prstDash val="solid"/>
                <a:round/>
                <a:headEnd type="none" w="med" len="med"/>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57" name="Straight Arrow Connector 56"/>
              <p:cNvCxnSpPr>
                <a:stCxn id="22557" idx="0"/>
              </p:cNvCxnSpPr>
              <p:nvPr/>
            </p:nvCxnSpPr>
            <p:spPr bwMode="auto">
              <a:xfrm flipH="1" flipV="1">
                <a:off x="2095892" y="4733780"/>
                <a:ext cx="219990" cy="817609"/>
              </a:xfrm>
              <a:prstGeom prst="straightConnector1">
                <a:avLst/>
              </a:prstGeom>
              <a:solidFill>
                <a:schemeClr val="accent1"/>
              </a:solidFill>
              <a:ln w="28575" cap="flat" cmpd="sng" algn="ctr">
                <a:solidFill>
                  <a:srgbClr val="FF0000"/>
                </a:solidFill>
                <a:prstDash val="solid"/>
                <a:round/>
                <a:headEnd type="none" w="med" len="med"/>
                <a:tailEnd type="non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2560" name="TextBox 57"/>
              <p:cNvSpPr txBox="1">
                <a:spLocks noChangeArrowheads="1"/>
              </p:cNvSpPr>
              <p:nvPr/>
            </p:nvSpPr>
            <p:spPr bwMode="auto">
              <a:xfrm>
                <a:off x="3174086" y="5050135"/>
                <a:ext cx="371419" cy="301970"/>
              </a:xfrm>
              <a:prstGeom prst="rect">
                <a:avLst/>
              </a:prstGeom>
              <a:solidFill>
                <a:srgbClr val="00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65</a:t>
                </a:r>
              </a:p>
            </p:txBody>
          </p:sp>
          <p:sp>
            <p:nvSpPr>
              <p:cNvPr id="22561" name="TextBox 58"/>
              <p:cNvSpPr txBox="1">
                <a:spLocks noChangeArrowheads="1"/>
              </p:cNvSpPr>
              <p:nvPr/>
            </p:nvSpPr>
            <p:spPr bwMode="auto">
              <a:xfrm>
                <a:off x="1681640" y="4900712"/>
                <a:ext cx="371419" cy="301970"/>
              </a:xfrm>
              <a:prstGeom prst="rect">
                <a:avLst/>
              </a:prstGeom>
              <a:solidFill>
                <a:srgbClr val="00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55</a:t>
                </a:r>
              </a:p>
            </p:txBody>
          </p:sp>
        </p:grpSp>
        <p:grpSp>
          <p:nvGrpSpPr>
            <p:cNvPr id="22546" name="Group 66"/>
            <p:cNvGrpSpPr>
              <a:grpSpLocks/>
            </p:cNvGrpSpPr>
            <p:nvPr/>
          </p:nvGrpSpPr>
          <p:grpSpPr bwMode="auto">
            <a:xfrm>
              <a:off x="7393663" y="5516266"/>
              <a:ext cx="603701" cy="333523"/>
              <a:chOff x="7091813" y="5371754"/>
              <a:chExt cx="603701" cy="333523"/>
            </a:xfrm>
          </p:grpSpPr>
          <p:sp>
            <p:nvSpPr>
              <p:cNvPr id="22553" name="Oval 65"/>
              <p:cNvSpPr>
                <a:spLocks noChangeArrowheads="1"/>
              </p:cNvSpPr>
              <p:nvPr/>
            </p:nvSpPr>
            <p:spPr bwMode="auto">
              <a:xfrm>
                <a:off x="7091813" y="5397500"/>
                <a:ext cx="603701" cy="307777"/>
              </a:xfrm>
              <a:prstGeom prst="ellipse">
                <a:avLst/>
              </a:prstGeom>
              <a:solidFill>
                <a:srgbClr val="FF6600"/>
              </a:solidFill>
              <a:ln w="12700">
                <a:solidFill>
                  <a:schemeClr val="tx1"/>
                </a:solidFill>
                <a:round/>
                <a:headEnd/>
                <a:tailEnd/>
              </a:ln>
            </p:spPr>
            <p:txBody>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endParaRPr lang="x-none" altLang="x-none" sz="3093">
                  <a:solidFill>
                    <a:srgbClr val="FFFFFF"/>
                  </a:solidFill>
                </a:endParaRPr>
              </a:p>
            </p:txBody>
          </p:sp>
          <p:sp>
            <p:nvSpPr>
              <p:cNvPr id="22554" name="TextBox 64"/>
              <p:cNvSpPr txBox="1">
                <a:spLocks noChangeArrowheads="1"/>
              </p:cNvSpPr>
              <p:nvPr/>
            </p:nvSpPr>
            <p:spPr bwMode="auto">
              <a:xfrm>
                <a:off x="7091813" y="5371754"/>
                <a:ext cx="590784" cy="30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srgbClr val="FFFF00"/>
                    </a:solidFill>
                    <a:latin typeface="Arial" charset="0"/>
                  </a:rPr>
                  <a:t>TF88</a:t>
                </a:r>
              </a:p>
            </p:txBody>
          </p:sp>
        </p:grpSp>
        <p:cxnSp>
          <p:nvCxnSpPr>
            <p:cNvPr id="69" name="Straight Connector 68"/>
            <p:cNvCxnSpPr/>
            <p:nvPr/>
          </p:nvCxnSpPr>
          <p:spPr bwMode="auto">
            <a:xfrm flipH="1" flipV="1">
              <a:off x="6863032" y="4504832"/>
              <a:ext cx="693594" cy="1011316"/>
            </a:xfrm>
            <a:prstGeom prst="line">
              <a:avLst/>
            </a:prstGeom>
            <a:solidFill>
              <a:schemeClr val="accent1"/>
            </a:solidFill>
            <a:ln w="12700" cap="flat" cmpd="sng" algn="ctr">
              <a:solidFill>
                <a:srgbClr val="C00000"/>
              </a:solidFill>
              <a:prstDash val="lgDash"/>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1" name="Straight Connector 70"/>
            <p:cNvCxnSpPr>
              <a:stCxn id="22553" idx="2"/>
            </p:cNvCxnSpPr>
            <p:nvPr/>
          </p:nvCxnSpPr>
          <p:spPr bwMode="auto">
            <a:xfrm flipH="1" flipV="1">
              <a:off x="6042465" y="5516148"/>
              <a:ext cx="1350682" cy="179402"/>
            </a:xfrm>
            <a:prstGeom prst="line">
              <a:avLst/>
            </a:prstGeom>
            <a:solidFill>
              <a:schemeClr val="accent1"/>
            </a:solidFill>
            <a:ln w="12700" cap="flat" cmpd="sng" algn="ctr">
              <a:solidFill>
                <a:srgbClr val="C00000"/>
              </a:solidFill>
              <a:prstDash val="lgDash"/>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2" name="Straight Connector 71"/>
            <p:cNvCxnSpPr>
              <a:stCxn id="22553" idx="2"/>
            </p:cNvCxnSpPr>
            <p:nvPr/>
          </p:nvCxnSpPr>
          <p:spPr bwMode="auto">
            <a:xfrm flipH="1" flipV="1">
              <a:off x="5628213" y="4504832"/>
              <a:ext cx="1764934" cy="1190718"/>
            </a:xfrm>
            <a:prstGeom prst="line">
              <a:avLst/>
            </a:prstGeom>
            <a:solidFill>
              <a:schemeClr val="accent1"/>
            </a:solidFill>
            <a:ln w="12700" cap="flat" cmpd="sng" algn="ctr">
              <a:solidFill>
                <a:srgbClr val="C00000"/>
              </a:solidFill>
              <a:prstDash val="lgDash"/>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2550" name="TextBox 81"/>
            <p:cNvSpPr txBox="1">
              <a:spLocks noChangeArrowheads="1"/>
            </p:cNvSpPr>
            <p:nvPr/>
          </p:nvSpPr>
          <p:spPr bwMode="auto">
            <a:xfrm>
              <a:off x="7393663" y="4734125"/>
              <a:ext cx="772437" cy="301970"/>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L1 &gt; α</a:t>
              </a:r>
            </a:p>
          </p:txBody>
        </p:sp>
        <p:sp>
          <p:nvSpPr>
            <p:cNvPr id="22551" name="TextBox 82"/>
            <p:cNvSpPr txBox="1">
              <a:spLocks noChangeArrowheads="1"/>
            </p:cNvSpPr>
            <p:nvPr/>
          </p:nvSpPr>
          <p:spPr bwMode="auto">
            <a:xfrm>
              <a:off x="6700895" y="5204023"/>
              <a:ext cx="679432" cy="301970"/>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L2 &gt; β</a:t>
              </a:r>
            </a:p>
          </p:txBody>
        </p:sp>
        <p:sp>
          <p:nvSpPr>
            <p:cNvPr id="22552" name="TextBox 83"/>
            <p:cNvSpPr txBox="1">
              <a:spLocks noChangeArrowheads="1"/>
            </p:cNvSpPr>
            <p:nvPr/>
          </p:nvSpPr>
          <p:spPr bwMode="auto">
            <a:xfrm>
              <a:off x="6137040" y="5705277"/>
              <a:ext cx="665910" cy="301970"/>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L3 &gt; γ</a:t>
              </a:r>
            </a:p>
          </p:txBody>
        </p:sp>
      </p:grpSp>
      <p:sp>
        <p:nvSpPr>
          <p:cNvPr id="22540" name="TextBox 81"/>
          <p:cNvSpPr txBox="1">
            <a:spLocks noChangeArrowheads="1"/>
          </p:cNvSpPr>
          <p:nvPr/>
        </p:nvSpPr>
        <p:spPr bwMode="auto">
          <a:xfrm>
            <a:off x="1949750" y="5348800"/>
            <a:ext cx="822960" cy="328219"/>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L1 &gt; α</a:t>
            </a:r>
          </a:p>
        </p:txBody>
      </p:sp>
      <p:sp>
        <p:nvSpPr>
          <p:cNvPr id="22541" name="TextBox 82"/>
          <p:cNvSpPr txBox="1">
            <a:spLocks noChangeArrowheads="1"/>
          </p:cNvSpPr>
          <p:nvPr/>
        </p:nvSpPr>
        <p:spPr bwMode="auto">
          <a:xfrm>
            <a:off x="4228976" y="5513053"/>
            <a:ext cx="737165" cy="328219"/>
          </a:xfrm>
          <a:prstGeom prst="rect">
            <a:avLst/>
          </a:prstGeom>
          <a:solidFill>
            <a:srgbClr val="FF66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97524" tIns="48762" rIns="97524" bIns="48762">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493">
                <a:solidFill>
                  <a:prstClr val="black"/>
                </a:solidFill>
                <a:latin typeface="Arial" charset="0"/>
              </a:rPr>
              <a:t>L2 &gt; β</a:t>
            </a:r>
          </a:p>
        </p:txBody>
      </p:sp>
      <p:sp>
        <p:nvSpPr>
          <p:cNvPr id="22542" name="TextBox 1"/>
          <p:cNvSpPr txBox="1">
            <a:spLocks noChangeArrowheads="1"/>
          </p:cNvSpPr>
          <p:nvPr/>
        </p:nvSpPr>
        <p:spPr bwMode="auto">
          <a:xfrm>
            <a:off x="1052284" y="2934107"/>
            <a:ext cx="1080745" cy="38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b="1" dirty="0">
                <a:latin typeface="Lucida Grande" charset="0"/>
              </a:rPr>
              <a:t>α=</a:t>
            </a:r>
            <a:r>
              <a:rPr lang="en-US" altLang="x-none" sz="1920" b="1" dirty="0" err="1">
                <a:latin typeface="Lucida Grande" charset="0"/>
              </a:rPr>
              <a:t>μ+δ</a:t>
            </a:r>
            <a:endParaRPr lang="en-US" altLang="x-none" sz="1920" dirty="0"/>
          </a:p>
        </p:txBody>
      </p:sp>
      <p:sp>
        <p:nvSpPr>
          <p:cNvPr id="22543" name="TextBox 57"/>
          <p:cNvSpPr txBox="1">
            <a:spLocks noChangeArrowheads="1"/>
          </p:cNvSpPr>
          <p:nvPr/>
        </p:nvSpPr>
        <p:spPr bwMode="auto">
          <a:xfrm>
            <a:off x="1079377" y="3281240"/>
            <a:ext cx="1220206" cy="38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b="1" dirty="0">
                <a:latin typeface="Lucida Grande" charset="0"/>
              </a:rPr>
              <a:t>β=μ+2δ</a:t>
            </a:r>
            <a:endParaRPr lang="en-US" altLang="x-none" sz="1920" dirty="0"/>
          </a:p>
        </p:txBody>
      </p:sp>
      <p:sp>
        <p:nvSpPr>
          <p:cNvPr id="22544" name="TextBox 58"/>
          <p:cNvSpPr txBox="1">
            <a:spLocks noChangeArrowheads="1"/>
          </p:cNvSpPr>
          <p:nvPr/>
        </p:nvSpPr>
        <p:spPr bwMode="auto">
          <a:xfrm>
            <a:off x="1086150" y="3701186"/>
            <a:ext cx="1212191" cy="38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b="1" dirty="0" err="1">
                <a:latin typeface="Lucida Grande" charset="0"/>
              </a:rPr>
              <a:t>γ</a:t>
            </a:r>
            <a:r>
              <a:rPr lang="en-US" altLang="x-none" sz="1920" b="1" dirty="0">
                <a:latin typeface="Lucida Grande" charset="0"/>
              </a:rPr>
              <a:t>=μ+3δ</a:t>
            </a:r>
            <a:endParaRPr lang="en-US" altLang="x-none" sz="1920" dirty="0"/>
          </a:p>
        </p:txBody>
      </p:sp>
      <p:sp>
        <p:nvSpPr>
          <p:cNvPr id="2" name="TextBox 1"/>
          <p:cNvSpPr txBox="1"/>
          <p:nvPr/>
        </p:nvSpPr>
        <p:spPr>
          <a:xfrm>
            <a:off x="2215699" y="6650211"/>
            <a:ext cx="5392386" cy="387798"/>
          </a:xfrm>
          <a:prstGeom prst="rect">
            <a:avLst/>
          </a:prstGeom>
          <a:noFill/>
        </p:spPr>
        <p:txBody>
          <a:bodyPr wrap="square" rtlCol="0">
            <a:spAutoFit/>
          </a:bodyPr>
          <a:lstStyle/>
          <a:p>
            <a:pPr defTabSz="487695" fontAlgn="base">
              <a:spcBef>
                <a:spcPct val="0"/>
              </a:spcBef>
              <a:spcAft>
                <a:spcPct val="0"/>
              </a:spcAft>
            </a:pPr>
            <a:r>
              <a:rPr lang="en-US" altLang="x-none" sz="1920" dirty="0">
                <a:solidFill>
                  <a:srgbClr val="CCFFCC"/>
                </a:solidFill>
                <a:ea typeface="ＭＳ Ｐゴシック" charset="-128"/>
              </a:rPr>
              <a:t> </a:t>
            </a:r>
            <a:r>
              <a:rPr lang="en-US" altLang="x-none" sz="1920" dirty="0" err="1">
                <a:ea typeface="ＭＳ Ｐゴシック" charset="-128"/>
              </a:rPr>
              <a:t>Nie</a:t>
            </a:r>
            <a:r>
              <a:rPr lang="en-US" altLang="x-none" sz="1920" dirty="0">
                <a:ea typeface="ＭＳ Ｐゴシック" charset="-128"/>
              </a:rPr>
              <a:t> et al. 2011. </a:t>
            </a:r>
            <a:r>
              <a:rPr lang="en-US" altLang="x-none" sz="1920" dirty="0">
                <a:ea typeface="ＭＳ Ｐゴシック" charset="-128"/>
              </a:rPr>
              <a:t>BMC </a:t>
            </a:r>
            <a:r>
              <a:rPr lang="en-US" altLang="x-none" sz="1920" dirty="0">
                <a:ea typeface="ＭＳ Ｐゴシック" charset="-128"/>
              </a:rPr>
              <a:t>Systems Biology,  </a:t>
            </a:r>
            <a:r>
              <a:rPr lang="en-US" altLang="x-none" sz="1920" dirty="0">
                <a:ea typeface="ＭＳ Ｐゴシック" charset="-128"/>
              </a:rPr>
              <a:t>5:53</a:t>
            </a:r>
            <a:endParaRPr lang="en-US" altLang="x-none" sz="1920" dirty="0">
              <a:ea typeface="ＭＳ Ｐゴシック" charset="-128"/>
            </a:endParaRPr>
          </a:p>
        </p:txBody>
      </p:sp>
    </p:spTree>
    <p:extLst>
      <p:ext uri="{BB962C8B-B14F-4D97-AF65-F5344CB8AC3E}">
        <p14:creationId xmlns:p14="http://schemas.microsoft.com/office/powerpoint/2010/main" val="17062151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TextBox 1"/>
          <p:cNvSpPr txBox="1">
            <a:spLocks noChangeArrowheads="1"/>
          </p:cNvSpPr>
          <p:nvPr/>
        </p:nvSpPr>
        <p:spPr bwMode="auto">
          <a:xfrm>
            <a:off x="869479" y="2068517"/>
            <a:ext cx="9228667" cy="4754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2987" b="1" dirty="0">
                <a:latin typeface="Arial" charset="0"/>
              </a:rPr>
              <a:t>       </a:t>
            </a:r>
            <a:r>
              <a:rPr lang="en-US" altLang="x-none" sz="3413" b="1" dirty="0">
                <a:latin typeface="Arial" charset="0"/>
              </a:rPr>
              <a:t>Arabidopsis salt stress experiments </a:t>
            </a:r>
            <a:endParaRPr lang="en-US" altLang="x-none" sz="2987" b="1" dirty="0">
              <a:latin typeface="Arial" charset="0"/>
            </a:endParaRPr>
          </a:p>
          <a:p>
            <a:pPr defTabSz="487695" eaLnBrk="1" fontAlgn="base" hangingPunct="1">
              <a:spcBef>
                <a:spcPct val="0"/>
              </a:spcBef>
              <a:spcAft>
                <a:spcPct val="0"/>
              </a:spcAft>
            </a:pPr>
            <a:r>
              <a:rPr lang="en-US" altLang="x-none" sz="1493" dirty="0">
                <a:latin typeface="Arial" charset="0"/>
              </a:rPr>
              <a:t>                           </a:t>
            </a:r>
          </a:p>
          <a:p>
            <a:pPr defTabSz="487695" eaLnBrk="1" fontAlgn="base" hangingPunct="1">
              <a:spcBef>
                <a:spcPct val="0"/>
              </a:spcBef>
              <a:spcAft>
                <a:spcPct val="0"/>
              </a:spcAft>
            </a:pPr>
            <a:endParaRPr lang="en-US" altLang="x-none" sz="1493" dirty="0">
              <a:latin typeface="Arial" charset="0"/>
            </a:endParaRPr>
          </a:p>
          <a:p>
            <a:pPr defTabSz="487695" eaLnBrk="1" fontAlgn="base" hangingPunct="1">
              <a:spcBef>
                <a:spcPct val="0"/>
              </a:spcBef>
              <a:spcAft>
                <a:spcPct val="0"/>
              </a:spcAft>
            </a:pPr>
            <a:endParaRPr lang="en-US" altLang="x-none" sz="1493" dirty="0">
              <a:latin typeface="Arial" charset="0"/>
            </a:endParaRPr>
          </a:p>
          <a:p>
            <a:pPr defTabSz="487695" eaLnBrk="1" fontAlgn="base" hangingPunct="1">
              <a:spcBef>
                <a:spcPct val="0"/>
              </a:spcBef>
              <a:spcAft>
                <a:spcPct val="0"/>
              </a:spcAft>
              <a:buFont typeface="Wingdings" charset="2"/>
              <a:buChar char="§"/>
            </a:pPr>
            <a:r>
              <a:rPr lang="en-US" altLang="x-none" sz="2987" dirty="0">
                <a:latin typeface="Arial" charset="0"/>
              </a:rPr>
              <a:t>  6  Microarray experiments of Arabidopsis</a:t>
            </a:r>
          </a:p>
          <a:p>
            <a:pPr defTabSz="487695" eaLnBrk="1" fontAlgn="base" hangingPunct="1">
              <a:spcBef>
                <a:spcPct val="0"/>
              </a:spcBef>
              <a:spcAft>
                <a:spcPct val="0"/>
              </a:spcAft>
            </a:pPr>
            <a:endParaRPr lang="en-US" altLang="x-none" sz="2987" dirty="0">
              <a:latin typeface="Arial" charset="0"/>
            </a:endParaRPr>
          </a:p>
          <a:p>
            <a:pPr defTabSz="487695" eaLnBrk="1" fontAlgn="base" hangingPunct="1">
              <a:spcBef>
                <a:spcPct val="0"/>
              </a:spcBef>
              <a:spcAft>
                <a:spcPct val="0"/>
              </a:spcAft>
              <a:buFont typeface="Wingdings" charset="2"/>
              <a:buChar char="§"/>
            </a:pPr>
            <a:r>
              <a:rPr lang="en-US" altLang="x-none" sz="2987" dirty="0">
                <a:latin typeface="Arial" charset="0"/>
              </a:rPr>
              <a:t>  108 chips (downloaded from GEO)</a:t>
            </a:r>
          </a:p>
          <a:p>
            <a:pPr defTabSz="487695" eaLnBrk="1" fontAlgn="base" hangingPunct="1">
              <a:spcBef>
                <a:spcPct val="0"/>
              </a:spcBef>
              <a:spcAft>
                <a:spcPct val="0"/>
              </a:spcAft>
            </a:pPr>
            <a:endParaRPr lang="en-US" altLang="x-none" sz="2987" dirty="0">
              <a:latin typeface="Arial" charset="0"/>
            </a:endParaRPr>
          </a:p>
          <a:p>
            <a:pPr defTabSz="487695" eaLnBrk="1" fontAlgn="base" hangingPunct="1">
              <a:spcBef>
                <a:spcPct val="0"/>
              </a:spcBef>
              <a:spcAft>
                <a:spcPct val="0"/>
              </a:spcAft>
            </a:pPr>
            <a:endParaRPr lang="en-US" altLang="x-none" sz="2987" dirty="0">
              <a:latin typeface="Arial" charset="0"/>
            </a:endParaRPr>
          </a:p>
          <a:p>
            <a:pPr defTabSz="487695" eaLnBrk="1" fontAlgn="base" hangingPunct="1">
              <a:spcBef>
                <a:spcPct val="0"/>
              </a:spcBef>
              <a:spcAft>
                <a:spcPct val="0"/>
              </a:spcAft>
            </a:pPr>
            <a:r>
              <a:rPr lang="en-US" altLang="x-none" sz="2987" dirty="0">
                <a:latin typeface="Arial" charset="0"/>
              </a:rPr>
              <a:t>Question:  What TFs control root growth under salt</a:t>
            </a:r>
          </a:p>
          <a:p>
            <a:pPr defTabSz="487695" eaLnBrk="1" fontAlgn="base" hangingPunct="1">
              <a:spcBef>
                <a:spcPct val="0"/>
              </a:spcBef>
              <a:spcAft>
                <a:spcPct val="0"/>
              </a:spcAft>
            </a:pPr>
            <a:r>
              <a:rPr lang="en-US" altLang="x-none" sz="2987" dirty="0">
                <a:latin typeface="Arial" charset="0"/>
              </a:rPr>
              <a:t>stress condition in Arabidopsis?</a:t>
            </a:r>
            <a:r>
              <a:rPr lang="en-US" altLang="x-none" sz="1493" dirty="0">
                <a:latin typeface="Arial" charset="0"/>
              </a:rPr>
              <a:t>                          </a:t>
            </a:r>
          </a:p>
          <a:p>
            <a:pPr defTabSz="487695" eaLnBrk="1" fontAlgn="base" hangingPunct="1">
              <a:spcBef>
                <a:spcPct val="0"/>
              </a:spcBef>
              <a:spcAft>
                <a:spcPct val="0"/>
              </a:spcAft>
            </a:pPr>
            <a:r>
              <a:rPr lang="en-US" altLang="x-none" sz="1493" dirty="0">
                <a:solidFill>
                  <a:prstClr val="black"/>
                </a:solidFill>
                <a:latin typeface="Arial" charset="0"/>
              </a:rPr>
              <a:t>                           </a:t>
            </a:r>
          </a:p>
        </p:txBody>
      </p:sp>
      <p:sp>
        <p:nvSpPr>
          <p:cNvPr id="2" name="TextBox 1"/>
          <p:cNvSpPr txBox="1"/>
          <p:nvPr/>
        </p:nvSpPr>
        <p:spPr>
          <a:xfrm>
            <a:off x="869479" y="385811"/>
            <a:ext cx="6282361" cy="814518"/>
          </a:xfrm>
          <a:prstGeom prst="rect">
            <a:avLst/>
          </a:prstGeom>
          <a:noFill/>
        </p:spPr>
        <p:txBody>
          <a:bodyPr wrap="none" rtlCol="0">
            <a:spAutoFit/>
          </a:bodyPr>
          <a:lstStyle/>
          <a:p>
            <a:pPr defTabSz="487695" fontAlgn="base">
              <a:spcBef>
                <a:spcPct val="0"/>
              </a:spcBef>
              <a:spcAft>
                <a:spcPct val="0"/>
              </a:spcAft>
            </a:pPr>
            <a:r>
              <a:rPr lang="en-US" sz="4693" dirty="0">
                <a:ea typeface="ＭＳ Ｐゴシック" charset="-128"/>
              </a:rPr>
              <a:t>Test </a:t>
            </a:r>
            <a:r>
              <a:rPr lang="en-US" sz="4693" dirty="0" smtClean="0">
                <a:ea typeface="ＭＳ Ｐゴシック" charset="-128"/>
              </a:rPr>
              <a:t>1:  Arabidopsis Data </a:t>
            </a:r>
            <a:endParaRPr lang="en-US" sz="4693" dirty="0">
              <a:ea typeface="ＭＳ Ｐゴシック" charset="-128"/>
            </a:endParaRPr>
          </a:p>
        </p:txBody>
      </p:sp>
    </p:spTree>
    <p:extLst>
      <p:ext uri="{BB962C8B-B14F-4D97-AF65-F5344CB8AC3E}">
        <p14:creationId xmlns:p14="http://schemas.microsoft.com/office/powerpoint/2010/main" val="7450498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89781" y="2534921"/>
            <a:ext cx="8384948" cy="2554545"/>
          </a:xfrm>
          <a:prstGeom prst="rect">
            <a:avLst/>
          </a:prstGeom>
        </p:spPr>
        <p:txBody>
          <a:bodyPr wrap="square">
            <a:spAutoFit/>
          </a:bodyPr>
          <a:lstStyle/>
          <a:p>
            <a:r>
              <a:rPr lang="en-US" sz="3200" dirty="0" smtClean="0"/>
              <a:t>A </a:t>
            </a:r>
            <a:r>
              <a:rPr lang="en-US" sz="3200" b="1" dirty="0" smtClean="0"/>
              <a:t>gene co-expression network (GCN)</a:t>
            </a:r>
            <a:r>
              <a:rPr lang="en-US" sz="3200" dirty="0" smtClean="0"/>
              <a:t> is an </a:t>
            </a:r>
            <a:r>
              <a:rPr lang="en-US" sz="3200" dirty="0" smtClean="0">
                <a:hlinkClick r:id="rId2" tooltip="Graph (discrete mathematics)"/>
              </a:rPr>
              <a:t>undirected graph</a:t>
            </a:r>
            <a:r>
              <a:rPr lang="en-US" sz="3200" dirty="0" smtClean="0"/>
              <a:t>, where each node corresponds to a </a:t>
            </a:r>
            <a:r>
              <a:rPr lang="en-US" sz="3200" dirty="0" smtClean="0">
                <a:hlinkClick r:id="rId3" tooltip="Gene"/>
              </a:rPr>
              <a:t>gene</a:t>
            </a:r>
            <a:r>
              <a:rPr lang="en-US" sz="3200" dirty="0" smtClean="0"/>
              <a:t>, and a pair of nodes is connected with an edge if there is a significant </a:t>
            </a:r>
            <a:r>
              <a:rPr lang="en-US" sz="3200" dirty="0" smtClean="0">
                <a:hlinkClick r:id="rId4" tooltip="Gene expression"/>
              </a:rPr>
              <a:t>co-expression</a:t>
            </a:r>
            <a:r>
              <a:rPr lang="en-US" sz="3200" dirty="0" smtClean="0"/>
              <a:t> relationship between them.</a:t>
            </a:r>
            <a:endParaRPr lang="en-US" sz="3200" dirty="0"/>
          </a:p>
        </p:txBody>
      </p:sp>
      <p:sp>
        <p:nvSpPr>
          <p:cNvPr id="3" name="TextBox 2"/>
          <p:cNvSpPr txBox="1"/>
          <p:nvPr/>
        </p:nvSpPr>
        <p:spPr>
          <a:xfrm>
            <a:off x="1689781" y="898072"/>
            <a:ext cx="6272423" cy="646331"/>
          </a:xfrm>
          <a:prstGeom prst="rect">
            <a:avLst/>
          </a:prstGeom>
          <a:noFill/>
        </p:spPr>
        <p:txBody>
          <a:bodyPr wrap="none" rtlCol="0">
            <a:spAutoFit/>
          </a:bodyPr>
          <a:lstStyle/>
          <a:p>
            <a:r>
              <a:rPr lang="en-US" sz="3600" b="1" dirty="0" smtClean="0">
                <a:solidFill>
                  <a:srgbClr val="7030A0"/>
                </a:solidFill>
              </a:rPr>
              <a:t>What is coexpression network ?</a:t>
            </a:r>
            <a:endParaRPr lang="en-US" sz="3600" b="1" dirty="0">
              <a:solidFill>
                <a:srgbClr val="7030A0"/>
              </a:solidFill>
            </a:endParaRPr>
          </a:p>
        </p:txBody>
      </p:sp>
    </p:spTree>
    <p:extLst>
      <p:ext uri="{BB962C8B-B14F-4D97-AF65-F5344CB8AC3E}">
        <p14:creationId xmlns:p14="http://schemas.microsoft.com/office/powerpoint/2010/main" val="4194468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Picture 1"/>
          <p:cNvPicPr>
            <a:picLocks noChangeAspect="1"/>
          </p:cNvPicPr>
          <p:nvPr/>
        </p:nvPicPr>
        <p:blipFill>
          <a:blip r:embed="rId2">
            <a:extLst>
              <a:ext uri="{28A0092B-C50C-407E-A947-70E740481C1C}">
                <a14:useLocalDpi xmlns:a14="http://schemas.microsoft.com/office/drawing/2010/main" val="0"/>
              </a:ext>
            </a:extLst>
          </a:blip>
          <a:srcRect r="26382" b="6044"/>
          <a:stretch>
            <a:fillRect/>
          </a:stretch>
        </p:blipFill>
        <p:spPr bwMode="auto">
          <a:xfrm>
            <a:off x="624682" y="1124374"/>
            <a:ext cx="6276229" cy="530734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2" name="Rectangle 1"/>
          <p:cNvSpPr>
            <a:spLocks noChangeArrowheads="1"/>
          </p:cNvSpPr>
          <p:nvPr/>
        </p:nvSpPr>
        <p:spPr bwMode="auto">
          <a:xfrm>
            <a:off x="1559401" y="1761067"/>
            <a:ext cx="758613" cy="1137920"/>
          </a:xfrm>
          <a:prstGeom prst="rect">
            <a:avLst/>
          </a:prstGeom>
          <a:noFill/>
          <a:ln w="38100">
            <a:solidFill>
              <a:srgbClr val="FF0000"/>
            </a:solidFill>
            <a:miter lim="800000"/>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sp>
        <p:nvSpPr>
          <p:cNvPr id="4" name="Rectangle 3"/>
          <p:cNvSpPr>
            <a:spLocks noChangeArrowheads="1"/>
          </p:cNvSpPr>
          <p:nvPr/>
        </p:nvSpPr>
        <p:spPr bwMode="auto">
          <a:xfrm>
            <a:off x="1545855" y="3264747"/>
            <a:ext cx="758613" cy="325120"/>
          </a:xfrm>
          <a:prstGeom prst="rect">
            <a:avLst/>
          </a:prstGeom>
          <a:noFill/>
          <a:ln w="38100">
            <a:solidFill>
              <a:srgbClr val="FF0000"/>
            </a:solidFill>
            <a:miter lim="800000"/>
            <a:headEnd/>
            <a:tailEnd/>
          </a:ln>
          <a:effectLst>
            <a:outerShdw blurRad="40000" dist="23000" dir="5400000" rotWithShape="0">
              <a:srgbClr val="000000">
                <a:alpha val="34999"/>
              </a:srgbClr>
            </a:outerShdw>
          </a:effectLst>
          <a:extLst>
            <a:ext uri="{909E8E84-426E-40DD-AFC4-6F175D3DCCD1}">
              <a14:hiddenFill xmlns:a14="http://schemas.microsoft.com/office/drawing/2010/main">
                <a:solidFill>
                  <a:srgbClr val="FFFFFF"/>
                </a:solidFill>
              </a14:hiddenFill>
            </a:ext>
          </a:extLst>
        </p:spPr>
        <p:txBody>
          <a:bodyPr anchor="ct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algn="ctr" defTabSz="487695" eaLnBrk="1" fontAlgn="base" hangingPunct="1">
              <a:spcBef>
                <a:spcPct val="0"/>
              </a:spcBef>
              <a:spcAft>
                <a:spcPct val="0"/>
              </a:spcAft>
            </a:pPr>
            <a:endParaRPr lang="x-none" altLang="x-none" sz="1920">
              <a:solidFill>
                <a:srgbClr val="FFFFFF"/>
              </a:solidFill>
            </a:endParaRPr>
          </a:p>
        </p:txBody>
      </p:sp>
      <p:pic>
        <p:nvPicPr>
          <p:cNvPr id="25604" name="Picture 1"/>
          <p:cNvPicPr>
            <a:picLocks noChangeAspect="1"/>
          </p:cNvPicPr>
          <p:nvPr/>
        </p:nvPicPr>
        <p:blipFill>
          <a:blip r:embed="rId3">
            <a:extLst>
              <a:ext uri="{28A0092B-C50C-407E-A947-70E740481C1C}">
                <a14:useLocalDpi xmlns:a14="http://schemas.microsoft.com/office/drawing/2010/main" val="0"/>
              </a:ext>
            </a:extLst>
          </a:blip>
          <a:srcRect l="7057" t="27112" r="-7057" b="-3580"/>
          <a:stretch>
            <a:fillRect/>
          </a:stretch>
        </p:blipFill>
        <p:spPr bwMode="auto">
          <a:xfrm>
            <a:off x="7018708" y="3381587"/>
            <a:ext cx="2628053" cy="357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5" name="Picture 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18708" y="975360"/>
            <a:ext cx="3156373" cy="2406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6" name="Picture 4"/>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712216" y="6786880"/>
            <a:ext cx="3571239" cy="528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8" name="TextBox 1"/>
          <p:cNvSpPr txBox="1">
            <a:spLocks noChangeArrowheads="1"/>
          </p:cNvSpPr>
          <p:nvPr/>
        </p:nvSpPr>
        <p:spPr bwMode="auto">
          <a:xfrm>
            <a:off x="9457108" y="3996267"/>
            <a:ext cx="809837" cy="1405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2133" b="1">
                <a:solidFill>
                  <a:srgbClr val="FF0000"/>
                </a:solidFill>
              </a:rPr>
              <a:t>BRN1</a:t>
            </a:r>
          </a:p>
          <a:p>
            <a:pPr defTabSz="487695" eaLnBrk="1" fontAlgn="base" hangingPunct="1">
              <a:spcBef>
                <a:spcPct val="0"/>
              </a:spcBef>
              <a:spcAft>
                <a:spcPct val="0"/>
              </a:spcAft>
            </a:pPr>
            <a:r>
              <a:rPr lang="en-US" altLang="x-none" sz="2133" b="1">
                <a:solidFill>
                  <a:srgbClr val="FF0000"/>
                </a:solidFill>
              </a:rPr>
              <a:t>BRN2</a:t>
            </a:r>
          </a:p>
          <a:p>
            <a:pPr defTabSz="487695" eaLnBrk="1" fontAlgn="base" hangingPunct="1">
              <a:spcBef>
                <a:spcPct val="0"/>
              </a:spcBef>
              <a:spcAft>
                <a:spcPct val="0"/>
              </a:spcAft>
            </a:pPr>
            <a:r>
              <a:rPr lang="en-US" altLang="x-none" sz="2133" b="1">
                <a:solidFill>
                  <a:srgbClr val="FF0000"/>
                </a:solidFill>
              </a:rPr>
              <a:t>SMB</a:t>
            </a:r>
          </a:p>
          <a:p>
            <a:pPr defTabSz="487695" eaLnBrk="1" fontAlgn="base" hangingPunct="1">
              <a:spcBef>
                <a:spcPct val="0"/>
              </a:spcBef>
              <a:spcAft>
                <a:spcPct val="0"/>
              </a:spcAft>
            </a:pPr>
            <a:r>
              <a:rPr lang="en-US" altLang="x-none" sz="2133" b="1">
                <a:solidFill>
                  <a:srgbClr val="FF0000"/>
                </a:solidFill>
              </a:rPr>
              <a:t>FEZ</a:t>
            </a:r>
          </a:p>
        </p:txBody>
      </p:sp>
      <p:sp>
        <p:nvSpPr>
          <p:cNvPr id="25609" name="Rectangle 10"/>
          <p:cNvSpPr>
            <a:spLocks noChangeArrowheads="1"/>
          </p:cNvSpPr>
          <p:nvPr/>
        </p:nvSpPr>
        <p:spPr bwMode="auto">
          <a:xfrm>
            <a:off x="1388375" y="372533"/>
            <a:ext cx="5448479" cy="38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bri" charset="0"/>
                <a:ea typeface="ＭＳ Ｐゴシック" charset="-128"/>
              </a:defRPr>
            </a:lvl1pPr>
            <a:lvl2pPr marL="742950" indent="-285750" eaLnBrk="0" hangingPunct="0">
              <a:defRPr sz="2400">
                <a:solidFill>
                  <a:schemeClr val="tx1"/>
                </a:solidFill>
                <a:latin typeface="Calibri" charset="0"/>
                <a:ea typeface="ＭＳ Ｐゴシック" charset="-128"/>
              </a:defRPr>
            </a:lvl2pPr>
            <a:lvl3pPr marL="1143000" indent="-228600" eaLnBrk="0" hangingPunct="0">
              <a:defRPr sz="2400">
                <a:solidFill>
                  <a:schemeClr val="tx1"/>
                </a:solidFill>
                <a:latin typeface="Calibri" charset="0"/>
                <a:ea typeface="ＭＳ Ｐゴシック" charset="-128"/>
              </a:defRPr>
            </a:lvl3pPr>
            <a:lvl4pPr marL="1600200" indent="-228600" eaLnBrk="0" hangingPunct="0">
              <a:defRPr sz="2400">
                <a:solidFill>
                  <a:schemeClr val="tx1"/>
                </a:solidFill>
                <a:latin typeface="Calibri" charset="0"/>
                <a:ea typeface="ＭＳ Ｐゴシック" charset="-128"/>
              </a:defRPr>
            </a:lvl4pPr>
            <a:lvl5pPr marL="2057400" indent="-228600" eaLnBrk="0" hangingPunct="0">
              <a:defRPr sz="2400">
                <a:solidFill>
                  <a:schemeClr val="tx1"/>
                </a:solidFill>
                <a:latin typeface="Calibri"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Calibri" charset="0"/>
                <a:ea typeface="ＭＳ Ｐゴシック" charset="-128"/>
              </a:defRPr>
            </a:lvl9pPr>
          </a:lstStyle>
          <a:p>
            <a:pPr defTabSz="487695" eaLnBrk="1" fontAlgn="base" hangingPunct="1">
              <a:spcBef>
                <a:spcPct val="0"/>
              </a:spcBef>
              <a:spcAft>
                <a:spcPct val="0"/>
              </a:spcAft>
            </a:pPr>
            <a:r>
              <a:rPr lang="en-US" altLang="x-none" sz="1920" b="1" i="1" dirty="0" err="1">
                <a:solidFill>
                  <a:prstClr val="black"/>
                </a:solidFill>
              </a:rPr>
              <a:t>Nie</a:t>
            </a:r>
            <a:r>
              <a:rPr lang="en-US" altLang="x-none" sz="1920" b="1" i="1" dirty="0">
                <a:solidFill>
                  <a:prstClr val="black"/>
                </a:solidFill>
              </a:rPr>
              <a:t> et al:  TF-Cluster    (BMC Systems Biology, 2011)</a:t>
            </a:r>
            <a:r>
              <a:rPr lang="en-US" altLang="x-none" sz="1920" dirty="0">
                <a:solidFill>
                  <a:prstClr val="black"/>
                </a:solidFill>
              </a:rPr>
              <a:t> </a:t>
            </a:r>
          </a:p>
        </p:txBody>
      </p:sp>
    </p:spTree>
    <p:extLst>
      <p:ext uri="{BB962C8B-B14F-4D97-AF65-F5344CB8AC3E}">
        <p14:creationId xmlns:p14="http://schemas.microsoft.com/office/powerpoint/2010/main" val="7526311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674" name="TextBox 2"/>
          <p:cNvSpPr txBox="1">
            <a:spLocks noChangeArrowheads="1"/>
          </p:cNvSpPr>
          <p:nvPr/>
        </p:nvSpPr>
        <p:spPr bwMode="auto">
          <a:xfrm>
            <a:off x="7884002" y="5626894"/>
            <a:ext cx="928459" cy="7815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493"/>
              <a:t>NANOG</a:t>
            </a:r>
          </a:p>
          <a:p>
            <a:pPr eaLnBrk="0" fontAlgn="base" hangingPunct="0">
              <a:spcBef>
                <a:spcPct val="0"/>
              </a:spcBef>
              <a:spcAft>
                <a:spcPct val="0"/>
              </a:spcAft>
            </a:pPr>
            <a:r>
              <a:rPr lang="en-US" altLang="x-none" sz="1493"/>
              <a:t>POU5F1</a:t>
            </a:r>
          </a:p>
          <a:p>
            <a:pPr eaLnBrk="0" fontAlgn="base" hangingPunct="0">
              <a:spcBef>
                <a:spcPct val="0"/>
              </a:spcBef>
              <a:spcAft>
                <a:spcPct val="0"/>
              </a:spcAft>
            </a:pPr>
            <a:r>
              <a:rPr lang="en-US" altLang="x-none" sz="1493"/>
              <a:t>SOX2</a:t>
            </a:r>
          </a:p>
        </p:txBody>
      </p:sp>
      <p:grpSp>
        <p:nvGrpSpPr>
          <p:cNvPr id="28675" name="Group 17"/>
          <p:cNvGrpSpPr>
            <a:grpSpLocks/>
          </p:cNvGrpSpPr>
          <p:nvPr/>
        </p:nvGrpSpPr>
        <p:grpSpPr bwMode="auto">
          <a:xfrm>
            <a:off x="1696562" y="5413533"/>
            <a:ext cx="5306907" cy="1415627"/>
            <a:chOff x="2044319" y="2079289"/>
            <a:chExt cx="4975281" cy="1327821"/>
          </a:xfrm>
        </p:grpSpPr>
        <p:sp>
          <p:nvSpPr>
            <p:cNvPr id="4" name="Connector 3"/>
            <p:cNvSpPr>
              <a:spLocks noChangeArrowheads="1"/>
            </p:cNvSpPr>
            <p:nvPr/>
          </p:nvSpPr>
          <p:spPr bwMode="auto">
            <a:xfrm>
              <a:off x="2044319" y="2079289"/>
              <a:ext cx="1366852" cy="1327821"/>
            </a:xfrm>
            <a:prstGeom prst="flowChartConnector">
              <a:avLst/>
            </a:prstGeom>
            <a:gradFill rotWithShape="1">
              <a:gsLst>
                <a:gs pos="0">
                  <a:srgbClr val="660066"/>
                </a:gs>
                <a:gs pos="64000">
                  <a:srgbClr val="660066"/>
                </a:gs>
                <a:gs pos="100000">
                  <a:srgbClr val="FFFFFF"/>
                </a:gs>
              </a:gsLst>
              <a:path path="shape">
                <a:fillToRect l="50000" t="50000" r="50000" b="50000"/>
              </a:path>
            </a:gradFill>
            <a:ln w="9525">
              <a:solidFill>
                <a:srgbClr val="00CC98"/>
              </a:solidFill>
              <a:round/>
              <a:headEnd/>
              <a:tailEnd/>
            </a:ln>
            <a:effectLst>
              <a:outerShdw blurRad="40000" dist="23000" dir="5400000" rotWithShape="0">
                <a:srgbClr val="000000">
                  <a:alpha val="34999"/>
                </a:srgbClr>
              </a:outerShdw>
            </a:effectLst>
          </p:spPr>
          <p:txBody>
            <a:bodyPr anchor="ct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algn="ctr" eaLnBrk="0" fontAlgn="base" hangingPunct="0">
                <a:spcBef>
                  <a:spcPct val="0"/>
                </a:spcBef>
                <a:spcAft>
                  <a:spcPct val="0"/>
                </a:spcAft>
              </a:pPr>
              <a:endParaRPr lang="x-none" altLang="x-none" sz="1493">
                <a:latin typeface="Times New Roman" charset="0"/>
              </a:endParaRPr>
            </a:p>
          </p:txBody>
        </p:sp>
        <p:sp>
          <p:nvSpPr>
            <p:cNvPr id="5" name="Connector 4"/>
            <p:cNvSpPr>
              <a:spLocks noChangeArrowheads="1"/>
            </p:cNvSpPr>
            <p:nvPr/>
          </p:nvSpPr>
          <p:spPr bwMode="auto">
            <a:xfrm>
              <a:off x="5981363" y="2182528"/>
              <a:ext cx="1038237" cy="922804"/>
            </a:xfrm>
            <a:prstGeom prst="flowChartConnector">
              <a:avLst/>
            </a:prstGeom>
            <a:gradFill rotWithShape="1">
              <a:gsLst>
                <a:gs pos="0">
                  <a:srgbClr val="000090"/>
                </a:gs>
                <a:gs pos="52000">
                  <a:srgbClr val="000090"/>
                </a:gs>
                <a:gs pos="100000">
                  <a:srgbClr val="FFFFFF"/>
                </a:gs>
              </a:gsLst>
              <a:path path="shape">
                <a:fillToRect l="50000" t="50000" r="50000" b="50000"/>
              </a:path>
            </a:gradFill>
            <a:ln w="9525">
              <a:solidFill>
                <a:srgbClr val="00CC98"/>
              </a:solidFill>
              <a:round/>
              <a:headEnd/>
              <a:tailEnd/>
            </a:ln>
            <a:effectLst>
              <a:outerShdw blurRad="40000" dist="23000" dir="5400000" rotWithShape="0">
                <a:srgbClr val="000000">
                  <a:alpha val="34999"/>
                </a:srgbClr>
              </a:outerShdw>
            </a:effectLst>
          </p:spPr>
          <p:txBody>
            <a:bodyPr anchor="ct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algn="ctr" eaLnBrk="0" fontAlgn="base" hangingPunct="0">
                <a:spcBef>
                  <a:spcPct val="0"/>
                </a:spcBef>
                <a:spcAft>
                  <a:spcPct val="0"/>
                </a:spcAft>
              </a:pPr>
              <a:endParaRPr lang="x-none" altLang="x-none" sz="1493">
                <a:latin typeface="Times New Roman" charset="0"/>
              </a:endParaRPr>
            </a:p>
          </p:txBody>
        </p:sp>
        <p:sp>
          <p:nvSpPr>
            <p:cNvPr id="6" name="Right Arrow 5"/>
            <p:cNvSpPr>
              <a:spLocks noChangeArrowheads="1"/>
            </p:cNvSpPr>
            <p:nvPr/>
          </p:nvSpPr>
          <p:spPr bwMode="auto">
            <a:xfrm>
              <a:off x="3925527" y="2396950"/>
              <a:ext cx="1416066" cy="346250"/>
            </a:xfrm>
            <a:prstGeom prst="rightArrow">
              <a:avLst>
                <a:gd name="adj1" fmla="val 50000"/>
                <a:gd name="adj2" fmla="val 50004"/>
              </a:avLst>
            </a:prstGeom>
            <a:gradFill rotWithShape="1">
              <a:gsLst>
                <a:gs pos="0">
                  <a:srgbClr val="85FFDB"/>
                </a:gs>
                <a:gs pos="100000">
                  <a:srgbClr val="00EBA8"/>
                </a:gs>
              </a:gsLst>
              <a:lin ang="5400000"/>
            </a:gradFill>
            <a:ln w="9525">
              <a:solidFill>
                <a:srgbClr val="00CC98"/>
              </a:solidFill>
              <a:miter lim="800000"/>
              <a:headEnd/>
              <a:tailEnd/>
            </a:ln>
            <a:effectLst>
              <a:outerShdw blurRad="40000" dist="23000" dir="5400000" rotWithShape="0">
                <a:srgbClr val="000000">
                  <a:alpha val="34999"/>
                </a:srgbClr>
              </a:outerShdw>
            </a:effectLst>
          </p:spPr>
          <p:txBody>
            <a:bodyPr anchor="ct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algn="ctr" eaLnBrk="0" fontAlgn="base" hangingPunct="0">
                <a:spcBef>
                  <a:spcPct val="0"/>
                </a:spcBef>
                <a:spcAft>
                  <a:spcPct val="0"/>
                </a:spcAft>
              </a:pPr>
              <a:endParaRPr lang="x-none" altLang="x-none" sz="1493">
                <a:latin typeface="Times New Roman" charset="0"/>
              </a:endParaRPr>
            </a:p>
          </p:txBody>
        </p:sp>
      </p:grpSp>
      <p:sp>
        <p:nvSpPr>
          <p:cNvPr id="28676" name="TextBox 6"/>
          <p:cNvSpPr txBox="1">
            <a:spLocks noChangeArrowheads="1"/>
          </p:cNvSpPr>
          <p:nvPr/>
        </p:nvSpPr>
        <p:spPr bwMode="auto">
          <a:xfrm>
            <a:off x="1795879" y="6928763"/>
            <a:ext cx="990977" cy="322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493" b="1"/>
              <a:t>Skin </a:t>
            </a:r>
            <a:r>
              <a:rPr lang="en-US" altLang="x-none" sz="1493" b="1" dirty="0"/>
              <a:t>Cell</a:t>
            </a:r>
          </a:p>
        </p:txBody>
      </p:sp>
      <p:sp>
        <p:nvSpPr>
          <p:cNvPr id="28677" name="TextBox 7"/>
          <p:cNvSpPr txBox="1">
            <a:spLocks noChangeArrowheads="1"/>
          </p:cNvSpPr>
          <p:nvPr/>
        </p:nvSpPr>
        <p:spPr bwMode="auto">
          <a:xfrm>
            <a:off x="5175829" y="6768749"/>
            <a:ext cx="4325223" cy="4205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2133" b="1"/>
              <a:t>Induced Pluripotency Cell  (IPC)</a:t>
            </a:r>
          </a:p>
        </p:txBody>
      </p:sp>
      <p:sp>
        <p:nvSpPr>
          <p:cNvPr id="28678" name="TextBox 8"/>
          <p:cNvSpPr txBox="1">
            <a:spLocks noChangeArrowheads="1"/>
          </p:cNvSpPr>
          <p:nvPr/>
        </p:nvSpPr>
        <p:spPr bwMode="auto">
          <a:xfrm>
            <a:off x="788987" y="3487821"/>
            <a:ext cx="6212787" cy="1011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493" dirty="0"/>
              <a:t>SALL2			CSRP1		LIN28</a:t>
            </a:r>
          </a:p>
          <a:p>
            <a:pPr eaLnBrk="0" fontAlgn="base" hangingPunct="0">
              <a:spcBef>
                <a:spcPct val="0"/>
              </a:spcBef>
              <a:spcAft>
                <a:spcPct val="0"/>
              </a:spcAft>
            </a:pPr>
            <a:r>
              <a:rPr lang="en-US" altLang="x-none" sz="1493" dirty="0"/>
              <a:t>PHC1			NANOGP8	</a:t>
            </a:r>
            <a:r>
              <a:rPr lang="en-US" altLang="x-none" sz="1493" dirty="0" smtClean="0"/>
              <a:t>MYCL1 </a:t>
            </a:r>
            <a:endParaRPr lang="en-US" altLang="x-none" sz="1493" dirty="0"/>
          </a:p>
          <a:p>
            <a:pPr eaLnBrk="0" fontAlgn="base" hangingPunct="0">
              <a:spcBef>
                <a:spcPct val="0"/>
              </a:spcBef>
              <a:spcAft>
                <a:spcPct val="0"/>
              </a:spcAft>
            </a:pPr>
            <a:r>
              <a:rPr lang="en-US" altLang="x-none" sz="1493" dirty="0"/>
              <a:t>PRDM14 			LOC653441	DNMT3B	</a:t>
            </a:r>
          </a:p>
          <a:p>
            <a:pPr eaLnBrk="0" fontAlgn="base" hangingPunct="0">
              <a:spcBef>
                <a:spcPct val="0"/>
              </a:spcBef>
              <a:spcAft>
                <a:spcPct val="0"/>
              </a:spcAft>
            </a:pPr>
            <a:r>
              <a:rPr lang="en-US" altLang="x-none" sz="1493" dirty="0"/>
              <a:t>DNMT3A			SOX3		RORB</a:t>
            </a:r>
          </a:p>
        </p:txBody>
      </p:sp>
      <p:sp>
        <p:nvSpPr>
          <p:cNvPr id="11" name="Right Brace 10"/>
          <p:cNvSpPr>
            <a:spLocks/>
          </p:cNvSpPr>
          <p:nvPr/>
        </p:nvSpPr>
        <p:spPr bwMode="auto">
          <a:xfrm>
            <a:off x="7450509" y="5626893"/>
            <a:ext cx="286173" cy="873760"/>
          </a:xfrm>
          <a:prstGeom prst="rightBrace">
            <a:avLst>
              <a:gd name="adj1" fmla="val 8340"/>
              <a:gd name="adj2" fmla="val 50000"/>
            </a:avLst>
          </a:prstGeom>
          <a:noFill/>
          <a:ln w="25400">
            <a:solidFill>
              <a:schemeClr val="accent1"/>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algn="ctr" eaLnBrk="0" fontAlgn="base" hangingPunct="0">
              <a:spcBef>
                <a:spcPct val="0"/>
              </a:spcBef>
              <a:spcAft>
                <a:spcPct val="0"/>
              </a:spcAft>
            </a:pPr>
            <a:endParaRPr lang="x-none" altLang="x-none" sz="1493">
              <a:latin typeface="Times New Roman" charset="0"/>
            </a:endParaRPr>
          </a:p>
        </p:txBody>
      </p:sp>
      <p:sp>
        <p:nvSpPr>
          <p:cNvPr id="28680" name="TextBox 11"/>
          <p:cNvSpPr txBox="1">
            <a:spLocks noChangeArrowheads="1"/>
          </p:cNvSpPr>
          <p:nvPr/>
        </p:nvSpPr>
        <p:spPr bwMode="auto">
          <a:xfrm>
            <a:off x="9060868" y="5940159"/>
            <a:ext cx="880369" cy="322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493" b="1"/>
              <a:t>+ MYC2</a:t>
            </a:r>
          </a:p>
        </p:txBody>
      </p:sp>
      <p:sp>
        <p:nvSpPr>
          <p:cNvPr id="28681" name="TextBox 12"/>
          <p:cNvSpPr txBox="1">
            <a:spLocks noChangeArrowheads="1"/>
          </p:cNvSpPr>
          <p:nvPr/>
        </p:nvSpPr>
        <p:spPr bwMode="auto">
          <a:xfrm>
            <a:off x="761037" y="4987614"/>
            <a:ext cx="6465103" cy="4205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2133"/>
              <a:t>The Power of TFs:  Reprogramming in somatic cells</a:t>
            </a:r>
          </a:p>
        </p:txBody>
      </p:sp>
      <p:sp>
        <p:nvSpPr>
          <p:cNvPr id="15" name="Right Brace 14"/>
          <p:cNvSpPr>
            <a:spLocks/>
          </p:cNvSpPr>
          <p:nvPr/>
        </p:nvSpPr>
        <p:spPr bwMode="auto">
          <a:xfrm>
            <a:off x="7001773" y="3050498"/>
            <a:ext cx="448735" cy="1582025"/>
          </a:xfrm>
          <a:prstGeom prst="rightBrace">
            <a:avLst>
              <a:gd name="adj1" fmla="val 8337"/>
              <a:gd name="adj2" fmla="val 50000"/>
            </a:avLst>
          </a:prstGeom>
          <a:noFill/>
          <a:ln w="25400">
            <a:solidFill>
              <a:schemeClr val="accent1"/>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solidFill>
                  <a:srgbClr val="FFFFFF"/>
                </a:solidFill>
              </a14:hiddenFill>
            </a:ext>
          </a:extLst>
        </p:spPr>
        <p:txBody>
          <a:bodyPr anchor="ct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algn="ctr" eaLnBrk="0" fontAlgn="base" hangingPunct="0">
              <a:spcBef>
                <a:spcPct val="0"/>
              </a:spcBef>
              <a:spcAft>
                <a:spcPct val="0"/>
              </a:spcAft>
            </a:pPr>
            <a:endParaRPr lang="x-none" altLang="x-none" sz="1493">
              <a:latin typeface="Times New Roman" charset="0"/>
            </a:endParaRPr>
          </a:p>
        </p:txBody>
      </p:sp>
      <p:sp>
        <p:nvSpPr>
          <p:cNvPr id="28683" name="TextBox 16"/>
          <p:cNvSpPr txBox="1">
            <a:spLocks noChangeArrowheads="1"/>
          </p:cNvSpPr>
          <p:nvPr/>
        </p:nvSpPr>
        <p:spPr bwMode="auto">
          <a:xfrm>
            <a:off x="7623228" y="3269389"/>
            <a:ext cx="2383986" cy="97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920"/>
              <a:t>Identified by many </a:t>
            </a:r>
          </a:p>
          <a:p>
            <a:pPr eaLnBrk="0" fontAlgn="base" hangingPunct="0">
              <a:spcBef>
                <a:spcPct val="0"/>
              </a:spcBef>
              <a:spcAft>
                <a:spcPct val="0"/>
              </a:spcAft>
            </a:pPr>
            <a:r>
              <a:rPr lang="en-US" altLang="x-none" sz="1920"/>
              <a:t>biologists from 1998</a:t>
            </a:r>
          </a:p>
          <a:p>
            <a:pPr eaLnBrk="0" fontAlgn="base" hangingPunct="0">
              <a:spcBef>
                <a:spcPct val="0"/>
              </a:spcBef>
              <a:spcAft>
                <a:spcPct val="0"/>
              </a:spcAft>
            </a:pPr>
            <a:r>
              <a:rPr lang="en-US" altLang="x-none" sz="1920"/>
              <a:t>to 2008</a:t>
            </a:r>
          </a:p>
        </p:txBody>
      </p:sp>
      <p:sp>
        <p:nvSpPr>
          <p:cNvPr id="28684" name="TextBox 18"/>
          <p:cNvSpPr txBox="1">
            <a:spLocks noChangeArrowheads="1"/>
          </p:cNvSpPr>
          <p:nvPr/>
        </p:nvSpPr>
        <p:spPr bwMode="auto">
          <a:xfrm>
            <a:off x="1419523" y="2946335"/>
            <a:ext cx="4567276" cy="486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2560" dirty="0"/>
              <a:t>NANOG  +  POU5F1  + SOX2</a:t>
            </a:r>
          </a:p>
        </p:txBody>
      </p:sp>
      <p:cxnSp>
        <p:nvCxnSpPr>
          <p:cNvPr id="21" name="Straight Connector 20"/>
          <p:cNvCxnSpPr>
            <a:cxnSpLocks noChangeShapeType="1"/>
          </p:cNvCxnSpPr>
          <p:nvPr/>
        </p:nvCxnSpPr>
        <p:spPr bwMode="auto">
          <a:xfrm flipV="1">
            <a:off x="227162" y="4865257"/>
            <a:ext cx="10425272" cy="6936"/>
          </a:xfrm>
          <a:prstGeom prst="line">
            <a:avLst/>
          </a:prstGeom>
          <a:noFill/>
          <a:ln w="25400">
            <a:solidFill>
              <a:schemeClr val="accent1"/>
            </a:solidFill>
            <a:round/>
            <a:headEnd/>
            <a:tailEnd/>
          </a:ln>
          <a:effectLst>
            <a:outerShdw blurRad="40000" dist="20000" dir="5400000" rotWithShape="0">
              <a:srgbClr val="000000">
                <a:alpha val="37999"/>
              </a:srgbClr>
            </a:outerShdw>
          </a:effectLst>
          <a:extLst>
            <a:ext uri="{909E8E84-426E-40DD-AFC4-6F175D3DCCD1}">
              <a14:hiddenFill xmlns:a14="http://schemas.microsoft.com/office/drawing/2010/main">
                <a:noFill/>
              </a14:hiddenFill>
            </a:ext>
          </a:extLst>
        </p:spPr>
      </p:cxnSp>
      <p:sp>
        <p:nvSpPr>
          <p:cNvPr id="28686" name="TextBox 19"/>
          <p:cNvSpPr txBox="1">
            <a:spLocks noChangeArrowheads="1"/>
          </p:cNvSpPr>
          <p:nvPr/>
        </p:nvSpPr>
        <p:spPr bwMode="auto">
          <a:xfrm>
            <a:off x="253614" y="869369"/>
            <a:ext cx="10676392" cy="118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2800" b="1" dirty="0">
                <a:solidFill>
                  <a:srgbClr val="7030A0"/>
                </a:solidFill>
              </a:rPr>
              <a:t>What TFs are necessary for pluripotency  maintenance in human stem cells?   </a:t>
            </a:r>
          </a:p>
          <a:p>
            <a:pPr eaLnBrk="0" fontAlgn="base" hangingPunct="0">
              <a:spcBef>
                <a:spcPct val="0"/>
              </a:spcBef>
              <a:spcAft>
                <a:spcPct val="0"/>
              </a:spcAft>
            </a:pPr>
            <a:endParaRPr lang="en-US" altLang="x-none" sz="1493" dirty="0"/>
          </a:p>
        </p:txBody>
      </p:sp>
      <p:sp>
        <p:nvSpPr>
          <p:cNvPr id="18" name="TextBox 17"/>
          <p:cNvSpPr txBox="1"/>
          <p:nvPr/>
        </p:nvSpPr>
        <p:spPr>
          <a:xfrm>
            <a:off x="1696562" y="16329"/>
            <a:ext cx="7486473" cy="814518"/>
          </a:xfrm>
          <a:prstGeom prst="rect">
            <a:avLst/>
          </a:prstGeom>
          <a:noFill/>
        </p:spPr>
        <p:txBody>
          <a:bodyPr wrap="none" rtlCol="0">
            <a:spAutoFit/>
          </a:bodyPr>
          <a:lstStyle/>
          <a:p>
            <a:pPr defTabSz="487695" fontAlgn="base">
              <a:spcBef>
                <a:spcPct val="0"/>
              </a:spcBef>
              <a:spcAft>
                <a:spcPct val="0"/>
              </a:spcAft>
            </a:pPr>
            <a:r>
              <a:rPr lang="en-US" sz="4693" dirty="0">
                <a:latin typeface="Calibri" charset="0"/>
              </a:rPr>
              <a:t>Test </a:t>
            </a:r>
            <a:r>
              <a:rPr lang="en-US" sz="4693" dirty="0" smtClean="0">
                <a:latin typeface="Calibri" charset="0"/>
              </a:rPr>
              <a:t>2:  Data </a:t>
            </a:r>
            <a:r>
              <a:rPr lang="en-US" sz="4693" dirty="0">
                <a:latin typeface="Calibri" charset="0"/>
              </a:rPr>
              <a:t>Set </a:t>
            </a:r>
            <a:r>
              <a:rPr lang="en-US" sz="4693" smtClean="0">
                <a:latin typeface="Calibri" charset="0"/>
              </a:rPr>
              <a:t>from humans</a:t>
            </a:r>
            <a:endParaRPr lang="en-US" sz="4693" dirty="0">
              <a:latin typeface="Calibri" charset="0"/>
            </a:endParaRPr>
          </a:p>
        </p:txBody>
      </p:sp>
      <p:sp>
        <p:nvSpPr>
          <p:cNvPr id="3" name="TextBox 2"/>
          <p:cNvSpPr txBox="1"/>
          <p:nvPr/>
        </p:nvSpPr>
        <p:spPr>
          <a:xfrm>
            <a:off x="355716" y="2269722"/>
            <a:ext cx="8653331" cy="461665"/>
          </a:xfrm>
          <a:prstGeom prst="rect">
            <a:avLst/>
          </a:prstGeom>
          <a:noFill/>
          <a:ln>
            <a:solidFill>
              <a:srgbClr val="FF0000"/>
            </a:solidFill>
          </a:ln>
        </p:spPr>
        <p:txBody>
          <a:bodyPr wrap="none" rtlCol="0">
            <a:spAutoFit/>
          </a:bodyPr>
          <a:lstStyle/>
          <a:p>
            <a:r>
              <a:rPr lang="en-US" sz="2400" dirty="0" smtClean="0"/>
              <a:t>Present knowledge about regulation of human stem cell pluripotency</a:t>
            </a:r>
            <a:endParaRPr lang="en-US" sz="2400" dirty="0"/>
          </a:p>
        </p:txBody>
      </p:sp>
    </p:spTree>
    <p:extLst>
      <p:ext uri="{BB962C8B-B14F-4D97-AF65-F5344CB8AC3E}">
        <p14:creationId xmlns:p14="http://schemas.microsoft.com/office/powerpoint/2010/main" val="7935614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rcRect r="13259"/>
          <a:stretch>
            <a:fillRect/>
          </a:stretch>
        </p:blipFill>
        <p:spPr>
          <a:xfrm>
            <a:off x="929482" y="1662663"/>
            <a:ext cx="8780498" cy="4395751"/>
          </a:xfrm>
          <a:prstGeom prst="rect">
            <a:avLst/>
          </a:prstGeom>
        </p:spPr>
      </p:pic>
      <p:sp>
        <p:nvSpPr>
          <p:cNvPr id="4" name="TextBox 3"/>
          <p:cNvSpPr txBox="1"/>
          <p:nvPr/>
        </p:nvSpPr>
        <p:spPr>
          <a:xfrm>
            <a:off x="1377324" y="6419404"/>
            <a:ext cx="8158003" cy="420564"/>
          </a:xfrm>
          <a:prstGeom prst="rect">
            <a:avLst/>
          </a:prstGeom>
          <a:noFill/>
        </p:spPr>
        <p:txBody>
          <a:bodyPr wrap="none" rtlCol="0">
            <a:spAutoFit/>
          </a:bodyPr>
          <a:lstStyle/>
          <a:p>
            <a:r>
              <a:rPr lang="en-US" sz="2133" dirty="0"/>
              <a:t>Microarray chips  (189)  provided by James </a:t>
            </a:r>
            <a:r>
              <a:rPr lang="en-US" sz="2133" dirty="0" smtClean="0"/>
              <a:t>Thomson @ U </a:t>
            </a:r>
            <a:r>
              <a:rPr lang="en-US" sz="2133" smtClean="0"/>
              <a:t>of Wisconsin</a:t>
            </a:r>
            <a:endParaRPr lang="en-US" sz="2133" dirty="0"/>
          </a:p>
        </p:txBody>
      </p:sp>
      <p:sp>
        <p:nvSpPr>
          <p:cNvPr id="5" name="TextBox 4"/>
          <p:cNvSpPr txBox="1"/>
          <p:nvPr/>
        </p:nvSpPr>
        <p:spPr>
          <a:xfrm>
            <a:off x="2656682" y="2578988"/>
            <a:ext cx="2799644" cy="387798"/>
          </a:xfrm>
          <a:prstGeom prst="rect">
            <a:avLst/>
          </a:prstGeom>
          <a:noFill/>
        </p:spPr>
        <p:txBody>
          <a:bodyPr wrap="square" rtlCol="0">
            <a:spAutoFit/>
          </a:bodyPr>
          <a:lstStyle/>
          <a:p>
            <a:r>
              <a:rPr lang="en-US" sz="1920" dirty="0"/>
              <a:t>Stem cell markers</a:t>
            </a:r>
            <a:endParaRPr lang="en-US" sz="1920" dirty="0"/>
          </a:p>
        </p:txBody>
      </p:sp>
      <p:sp>
        <p:nvSpPr>
          <p:cNvPr id="6" name="TextBox 5"/>
          <p:cNvSpPr txBox="1"/>
          <p:nvPr/>
        </p:nvSpPr>
        <p:spPr>
          <a:xfrm>
            <a:off x="6593792" y="2145001"/>
            <a:ext cx="2498184" cy="387798"/>
          </a:xfrm>
          <a:prstGeom prst="rect">
            <a:avLst/>
          </a:prstGeom>
          <a:noFill/>
        </p:spPr>
        <p:txBody>
          <a:bodyPr wrap="none" rtlCol="0">
            <a:spAutoFit/>
          </a:bodyPr>
          <a:lstStyle/>
          <a:p>
            <a:r>
              <a:rPr lang="en-US" sz="1920" dirty="0"/>
              <a:t>Differentiation markers</a:t>
            </a:r>
            <a:endParaRPr lang="en-US" sz="1920" dirty="0"/>
          </a:p>
        </p:txBody>
      </p:sp>
      <p:cxnSp>
        <p:nvCxnSpPr>
          <p:cNvPr id="8" name="Straight Arrow Connector 7"/>
          <p:cNvCxnSpPr/>
          <p:nvPr/>
        </p:nvCxnSpPr>
        <p:spPr>
          <a:xfrm rot="5400000">
            <a:off x="2595423" y="3034202"/>
            <a:ext cx="1101798" cy="97928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rot="16200000" flipH="1">
            <a:off x="7434141" y="3388374"/>
            <a:ext cx="1101795" cy="270933"/>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1235459" y="470697"/>
            <a:ext cx="8441734" cy="2062103"/>
          </a:xfrm>
          <a:prstGeom prst="rect">
            <a:avLst/>
          </a:prstGeom>
          <a:noFill/>
        </p:spPr>
        <p:txBody>
          <a:bodyPr wrap="square" rtlCol="0">
            <a:spAutoFit/>
          </a:bodyPr>
          <a:lstStyle/>
          <a:p>
            <a:r>
              <a:rPr lang="en-US" sz="2560" dirty="0"/>
              <a:t>Input data:   189 microarray chips from </a:t>
            </a:r>
            <a:r>
              <a:rPr lang="en-US" sz="2560" dirty="0" smtClean="0"/>
              <a:t>human stem </a:t>
            </a:r>
            <a:r>
              <a:rPr lang="en-US" sz="2560" dirty="0"/>
              <a:t>cells that underwent differentiation from 0 ~ 96 hours.</a:t>
            </a:r>
          </a:p>
          <a:p>
            <a:endParaRPr lang="en-US" sz="2560" dirty="0"/>
          </a:p>
          <a:p>
            <a:endParaRPr lang="en-US" sz="2560" dirty="0"/>
          </a:p>
          <a:p>
            <a:endParaRPr lang="en-US" sz="2560" dirty="0"/>
          </a:p>
        </p:txBody>
      </p:sp>
    </p:spTree>
    <p:extLst>
      <p:ext uri="{BB962C8B-B14F-4D97-AF65-F5344CB8AC3E}">
        <p14:creationId xmlns:p14="http://schemas.microsoft.com/office/powerpoint/2010/main" val="8057817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770" name="TextBox 3"/>
          <p:cNvSpPr txBox="1">
            <a:spLocks noChangeArrowheads="1"/>
          </p:cNvSpPr>
          <p:nvPr/>
        </p:nvSpPr>
        <p:spPr bwMode="auto">
          <a:xfrm>
            <a:off x="876989" y="137161"/>
            <a:ext cx="7110729" cy="552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2987" dirty="0"/>
              <a:t>Subnetwork 1 :   </a:t>
            </a:r>
            <a:r>
              <a:rPr lang="en-US" altLang="x-none" sz="2987" dirty="0" smtClean="0"/>
              <a:t>Output </a:t>
            </a:r>
            <a:r>
              <a:rPr lang="en-US" altLang="x-none" sz="2987" dirty="0"/>
              <a:t>from TF-cluster  </a:t>
            </a:r>
          </a:p>
        </p:txBody>
      </p:sp>
      <p:pic>
        <p:nvPicPr>
          <p:cNvPr id="32771"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40108" y="838421"/>
            <a:ext cx="10254342" cy="5966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772" name="TextBox 5"/>
          <p:cNvSpPr txBox="1">
            <a:spLocks noChangeArrowheads="1"/>
          </p:cNvSpPr>
          <p:nvPr/>
        </p:nvSpPr>
        <p:spPr bwMode="auto">
          <a:xfrm>
            <a:off x="268711" y="6528757"/>
            <a:ext cx="10425739" cy="552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2987" dirty="0"/>
              <a:t>Among 24 predicted TFs, 17 </a:t>
            </a:r>
            <a:r>
              <a:rPr lang="en-US" altLang="x-none" sz="2987" dirty="0" smtClean="0"/>
              <a:t>have </a:t>
            </a:r>
            <a:r>
              <a:rPr lang="en-US" altLang="x-none" sz="2987" smtClean="0"/>
              <a:t>literature evidence(~</a:t>
            </a:r>
            <a:r>
              <a:rPr lang="en-US" altLang="x-none" sz="2987" dirty="0"/>
              <a:t>70%)</a:t>
            </a:r>
          </a:p>
        </p:txBody>
      </p:sp>
    </p:spTree>
    <p:extLst>
      <p:ext uri="{BB962C8B-B14F-4D97-AF65-F5344CB8AC3E}">
        <p14:creationId xmlns:p14="http://schemas.microsoft.com/office/powerpoint/2010/main" val="11291314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4818" name="Picture 1" descr="Figure_4AB_3rd_final.png"/>
          <p:cNvPicPr>
            <a:picLocks noChangeAspect="1"/>
          </p:cNvPicPr>
          <p:nvPr/>
        </p:nvPicPr>
        <p:blipFill>
          <a:blip r:embed="rId2">
            <a:extLst>
              <a:ext uri="{28A0092B-C50C-407E-A947-70E740481C1C}">
                <a14:useLocalDpi xmlns:a14="http://schemas.microsoft.com/office/drawing/2010/main" val="0"/>
              </a:ext>
            </a:extLst>
          </a:blip>
          <a:srcRect t="3940" r="48474" b="30144"/>
          <a:stretch>
            <a:fillRect/>
          </a:stretch>
        </p:blipFill>
        <p:spPr bwMode="auto">
          <a:xfrm>
            <a:off x="5474268" y="1168207"/>
            <a:ext cx="5090160" cy="48209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819" name="Picture 2" descr="Figure3_final_Nov1.tif"/>
          <p:cNvPicPr>
            <a:picLocks noChangeAspect="1"/>
          </p:cNvPicPr>
          <p:nvPr/>
        </p:nvPicPr>
        <p:blipFill>
          <a:blip r:embed="rId3">
            <a:extLst>
              <a:ext uri="{28A0092B-C50C-407E-A947-70E740481C1C}">
                <a14:useLocalDpi xmlns:a14="http://schemas.microsoft.com/office/drawing/2010/main" val="0"/>
              </a:ext>
            </a:extLst>
          </a:blip>
          <a:srcRect t="3940" r="48936" b="30151"/>
          <a:stretch>
            <a:fillRect/>
          </a:stretch>
        </p:blipFill>
        <p:spPr bwMode="auto">
          <a:xfrm>
            <a:off x="522961" y="1168206"/>
            <a:ext cx="4951307" cy="48209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4820" name="TextBox 3"/>
          <p:cNvSpPr txBox="1">
            <a:spLocks noChangeArrowheads="1"/>
          </p:cNvSpPr>
          <p:nvPr/>
        </p:nvSpPr>
        <p:spPr bwMode="auto">
          <a:xfrm>
            <a:off x="1003660" y="376143"/>
            <a:ext cx="865487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2800" dirty="0"/>
              <a:t>The coordination between TFs within Subnetwork 1   </a:t>
            </a:r>
          </a:p>
        </p:txBody>
      </p:sp>
      <p:sp>
        <p:nvSpPr>
          <p:cNvPr id="34821" name="TextBox 4"/>
          <p:cNvSpPr txBox="1">
            <a:spLocks noChangeArrowheads="1"/>
          </p:cNvSpPr>
          <p:nvPr/>
        </p:nvSpPr>
        <p:spPr bwMode="auto">
          <a:xfrm>
            <a:off x="179685" y="6314545"/>
            <a:ext cx="1030282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2400" dirty="0" smtClean="0"/>
              <a:t>A.  Intra-connections among the genes within Collaborative Subnetwork 1</a:t>
            </a:r>
          </a:p>
          <a:p>
            <a:pPr eaLnBrk="0" fontAlgn="base" hangingPunct="0">
              <a:spcBef>
                <a:spcPct val="0"/>
              </a:spcBef>
              <a:spcAft>
                <a:spcPct val="0"/>
              </a:spcAft>
            </a:pPr>
            <a:r>
              <a:rPr lang="en-US" altLang="x-none" sz="2400" dirty="0" smtClean="0"/>
              <a:t>B.  Comparison of intra-subnetwork connections with outward-connections</a:t>
            </a:r>
            <a:endParaRPr lang="en-US" altLang="x-none" sz="2400" dirty="0"/>
          </a:p>
        </p:txBody>
      </p:sp>
      <p:sp>
        <p:nvSpPr>
          <p:cNvPr id="2" name="Rounded Rectangle 1"/>
          <p:cNvSpPr/>
          <p:nvPr/>
        </p:nvSpPr>
        <p:spPr bwMode="auto">
          <a:xfrm>
            <a:off x="522961" y="1168204"/>
            <a:ext cx="846697" cy="480981"/>
          </a:xfrm>
          <a:prstGeom prst="roundRect">
            <a:avLst/>
          </a:pr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900" b="0" i="0" u="none" strike="noStrike" cap="none" normalizeH="0" baseline="0">
              <a:ln>
                <a:noFill/>
              </a:ln>
              <a:solidFill>
                <a:srgbClr val="FFFFFF"/>
              </a:solidFill>
              <a:effectLst/>
              <a:latin typeface="Arial" charset="0"/>
              <a:ea typeface="ＭＳ Ｐゴシック" charset="0"/>
            </a:endParaRPr>
          </a:p>
        </p:txBody>
      </p:sp>
      <p:sp>
        <p:nvSpPr>
          <p:cNvPr id="3" name="TextBox 2"/>
          <p:cNvSpPr txBox="1"/>
          <p:nvPr/>
        </p:nvSpPr>
        <p:spPr>
          <a:xfrm>
            <a:off x="770620" y="1279853"/>
            <a:ext cx="351378" cy="369332"/>
          </a:xfrm>
          <a:prstGeom prst="rect">
            <a:avLst/>
          </a:prstGeom>
          <a:noFill/>
        </p:spPr>
        <p:txBody>
          <a:bodyPr wrap="none" rtlCol="0">
            <a:spAutoFit/>
          </a:bodyPr>
          <a:lstStyle/>
          <a:p>
            <a:r>
              <a:rPr lang="en-US" smtClean="0"/>
              <a:t>A</a:t>
            </a:r>
            <a:endParaRPr lang="en-US"/>
          </a:p>
        </p:txBody>
      </p:sp>
      <p:sp>
        <p:nvSpPr>
          <p:cNvPr id="4" name="Rounded Rectangle 3"/>
          <p:cNvSpPr/>
          <p:nvPr/>
        </p:nvSpPr>
        <p:spPr bwMode="auto">
          <a:xfrm>
            <a:off x="5474268" y="1168204"/>
            <a:ext cx="820638" cy="480981"/>
          </a:xfrm>
          <a:prstGeom prst="roundRect">
            <a:avLst/>
          </a:pr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900" b="0" i="0" u="none" strike="noStrike" cap="none" normalizeH="0" baseline="0">
              <a:ln>
                <a:noFill/>
              </a:ln>
              <a:solidFill>
                <a:srgbClr val="FFFFFF"/>
              </a:solidFill>
              <a:effectLst/>
              <a:latin typeface="Arial" charset="0"/>
              <a:ea typeface="ＭＳ Ｐゴシック" charset="0"/>
            </a:endParaRPr>
          </a:p>
        </p:txBody>
      </p:sp>
      <p:sp>
        <p:nvSpPr>
          <p:cNvPr id="5" name="TextBox 4"/>
          <p:cNvSpPr txBox="1"/>
          <p:nvPr/>
        </p:nvSpPr>
        <p:spPr>
          <a:xfrm>
            <a:off x="5715310" y="1224028"/>
            <a:ext cx="338554" cy="369332"/>
          </a:xfrm>
          <a:prstGeom prst="rect">
            <a:avLst/>
          </a:prstGeom>
          <a:noFill/>
        </p:spPr>
        <p:txBody>
          <a:bodyPr wrap="none" rtlCol="0">
            <a:spAutoFit/>
          </a:bodyPr>
          <a:lstStyle/>
          <a:p>
            <a:r>
              <a:rPr lang="en-US" smtClean="0"/>
              <a:t>B</a:t>
            </a:r>
            <a:endParaRPr lang="en-US"/>
          </a:p>
        </p:txBody>
      </p:sp>
    </p:spTree>
    <p:extLst>
      <p:ext uri="{BB962C8B-B14F-4D97-AF65-F5344CB8AC3E}">
        <p14:creationId xmlns:p14="http://schemas.microsoft.com/office/powerpoint/2010/main" val="97900795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Title 1"/>
          <p:cNvSpPr>
            <a:spLocks noGrp="1"/>
          </p:cNvSpPr>
          <p:nvPr>
            <p:ph type="ctrTitle"/>
          </p:nvPr>
        </p:nvSpPr>
        <p:spPr>
          <a:xfrm>
            <a:off x="953188" y="0"/>
            <a:ext cx="9022080" cy="1181947"/>
          </a:xfrm>
        </p:spPr>
        <p:txBody>
          <a:bodyPr>
            <a:normAutofit/>
          </a:bodyPr>
          <a:lstStyle/>
          <a:p>
            <a:pPr eaLnBrk="1" hangingPunct="1">
              <a:defRPr/>
            </a:pPr>
            <a:r>
              <a:rPr lang="en-US" sz="3413" dirty="0" smtClean="0">
                <a:solidFill>
                  <a:schemeClr val="tx1"/>
                </a:solidFill>
                <a:cs typeface="+mj-cs"/>
              </a:rPr>
              <a:t>Test 3:  Axolotl </a:t>
            </a:r>
            <a:r>
              <a:rPr lang="en-US" sz="3413" dirty="0">
                <a:solidFill>
                  <a:schemeClr val="tx1"/>
                </a:solidFill>
                <a:cs typeface="+mj-cs"/>
              </a:rPr>
              <a:t>RNA</a:t>
            </a:r>
            <a:r>
              <a:rPr lang="en-US" sz="3413" dirty="0">
                <a:solidFill>
                  <a:schemeClr val="tx1"/>
                </a:solidFill>
                <a:cs typeface="+mj-cs"/>
              </a:rPr>
              <a:t>-Seq  </a:t>
            </a:r>
          </a:p>
        </p:txBody>
      </p:sp>
      <p:pic>
        <p:nvPicPr>
          <p:cNvPr id="45058" name="Picture 3" descr="Screen shot 2010-11-23 at 10.15.25 AM.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6375" y="1510454"/>
            <a:ext cx="9751906" cy="56608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5059" name="TextBox 4"/>
          <p:cNvSpPr txBox="1">
            <a:spLocks noChangeArrowheads="1"/>
          </p:cNvSpPr>
          <p:nvPr/>
        </p:nvSpPr>
        <p:spPr bwMode="auto">
          <a:xfrm>
            <a:off x="626376" y="1088814"/>
            <a:ext cx="2149371" cy="38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920" b="1">
                <a:solidFill>
                  <a:srgbClr val="FFFFFF"/>
                </a:solidFill>
              </a:rPr>
              <a:t>Total 74 samples</a:t>
            </a:r>
          </a:p>
        </p:txBody>
      </p:sp>
    </p:spTree>
    <p:extLst>
      <p:ext uri="{BB962C8B-B14F-4D97-AF65-F5344CB8AC3E}">
        <p14:creationId xmlns:p14="http://schemas.microsoft.com/office/powerpoint/2010/main" val="16706359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Title 1"/>
          <p:cNvSpPr>
            <a:spLocks noGrp="1"/>
          </p:cNvSpPr>
          <p:nvPr>
            <p:ph type="title"/>
          </p:nvPr>
        </p:nvSpPr>
        <p:spPr>
          <a:xfrm>
            <a:off x="1229202" y="216747"/>
            <a:ext cx="8290560" cy="1219200"/>
          </a:xfrm>
        </p:spPr>
        <p:txBody>
          <a:bodyPr/>
          <a:lstStyle/>
          <a:p>
            <a:pPr algn="l" eaLnBrk="1" hangingPunct="1">
              <a:defRPr/>
            </a:pPr>
            <a:r>
              <a:rPr lang="en-US" dirty="0">
                <a:solidFill>
                  <a:schemeClr val="tx1"/>
                </a:solidFill>
                <a:cs typeface="+mj-cs"/>
              </a:rPr>
              <a:t>Cluster 2:  Limb development</a:t>
            </a:r>
          </a:p>
        </p:txBody>
      </p:sp>
      <p:sp>
        <p:nvSpPr>
          <p:cNvPr id="46083" name="TextBox 4"/>
          <p:cNvSpPr txBox="1">
            <a:spLocks noChangeArrowheads="1"/>
          </p:cNvSpPr>
          <p:nvPr/>
        </p:nvSpPr>
        <p:spPr bwMode="auto">
          <a:xfrm>
            <a:off x="624681" y="1630680"/>
            <a:ext cx="4848014" cy="5609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707" dirty="0"/>
              <a:t>1. HES4: multicellular organismal development</a:t>
            </a:r>
          </a:p>
          <a:p>
            <a:pPr eaLnBrk="0" fontAlgn="base" hangingPunct="0">
              <a:spcBef>
                <a:spcPct val="0"/>
              </a:spcBef>
              <a:spcAft>
                <a:spcPct val="0"/>
              </a:spcAft>
            </a:pPr>
            <a:r>
              <a:rPr lang="en-US" altLang="x-none" sz="1707" dirty="0"/>
              <a:t>2. HOXB1: anterior/posterior pattern formation</a:t>
            </a:r>
          </a:p>
          <a:p>
            <a:pPr eaLnBrk="0" fontAlgn="base" hangingPunct="0">
              <a:spcBef>
                <a:spcPct val="0"/>
              </a:spcBef>
              <a:spcAft>
                <a:spcPct val="0"/>
              </a:spcAft>
            </a:pPr>
            <a:r>
              <a:rPr lang="en-US" altLang="x-none" sz="1707" dirty="0"/>
              <a:t>3. BARHL2: neuron differentiation</a:t>
            </a:r>
          </a:p>
          <a:p>
            <a:pPr eaLnBrk="0" fontAlgn="base" hangingPunct="0">
              <a:spcBef>
                <a:spcPct val="0"/>
              </a:spcBef>
              <a:spcAft>
                <a:spcPct val="0"/>
              </a:spcAft>
            </a:pPr>
            <a:r>
              <a:rPr lang="en-US" altLang="x-none" sz="1707" dirty="0"/>
              <a:t>4. CDX2: caudal type </a:t>
            </a:r>
            <a:r>
              <a:rPr lang="en-US" altLang="x-none" sz="1707" dirty="0" err="1"/>
              <a:t>homeobox</a:t>
            </a:r>
            <a:r>
              <a:rPr lang="en-US" altLang="x-none" sz="1707" dirty="0"/>
              <a:t> 2</a:t>
            </a:r>
          </a:p>
          <a:p>
            <a:pPr eaLnBrk="0" fontAlgn="base" hangingPunct="0">
              <a:spcBef>
                <a:spcPct val="0"/>
              </a:spcBef>
              <a:spcAft>
                <a:spcPct val="0"/>
              </a:spcAft>
            </a:pPr>
            <a:r>
              <a:rPr lang="en-US" altLang="x-none" sz="1707" dirty="0"/>
              <a:t>5. CIC</a:t>
            </a:r>
          </a:p>
          <a:p>
            <a:pPr eaLnBrk="0" fontAlgn="base" hangingPunct="0">
              <a:spcBef>
                <a:spcPct val="0"/>
              </a:spcBef>
              <a:spcAft>
                <a:spcPct val="0"/>
              </a:spcAft>
            </a:pPr>
            <a:r>
              <a:rPr lang="en-US" altLang="x-none" sz="1707" dirty="0"/>
              <a:t>6. FOXH1  nodal expression; Lower-limb Deep Vein Thrombosis</a:t>
            </a:r>
          </a:p>
          <a:p>
            <a:pPr eaLnBrk="0" fontAlgn="base" hangingPunct="0">
              <a:spcBef>
                <a:spcPct val="0"/>
              </a:spcBef>
              <a:spcAft>
                <a:spcPct val="0"/>
              </a:spcAft>
            </a:pPr>
            <a:r>
              <a:rPr lang="en-US" altLang="x-none" sz="1707" dirty="0"/>
              <a:t>7. FOXJ1: motile cilia, lupus erythematosus</a:t>
            </a:r>
          </a:p>
          <a:p>
            <a:pPr eaLnBrk="0" fontAlgn="base" hangingPunct="0">
              <a:spcBef>
                <a:spcPct val="0"/>
              </a:spcBef>
              <a:spcAft>
                <a:spcPct val="0"/>
              </a:spcAft>
            </a:pPr>
            <a:r>
              <a:rPr lang="en-US" altLang="x-none" sz="1707" dirty="0"/>
              <a:t>8. FOXN1: skin, nail development</a:t>
            </a:r>
          </a:p>
          <a:p>
            <a:pPr eaLnBrk="0" fontAlgn="base" hangingPunct="0">
              <a:spcBef>
                <a:spcPct val="0"/>
              </a:spcBef>
              <a:spcAft>
                <a:spcPct val="0"/>
              </a:spcAft>
            </a:pPr>
            <a:r>
              <a:rPr lang="en-US" altLang="x-none" sz="1707" dirty="0"/>
              <a:t>9. GLIS3: limb mesenchymal patterns</a:t>
            </a:r>
          </a:p>
          <a:p>
            <a:pPr eaLnBrk="0" fontAlgn="base" hangingPunct="0">
              <a:spcBef>
                <a:spcPct val="0"/>
              </a:spcBef>
              <a:spcAft>
                <a:spcPct val="0"/>
              </a:spcAft>
            </a:pPr>
            <a:r>
              <a:rPr lang="en-US" altLang="x-none" sz="1707" dirty="0"/>
              <a:t>10. HES6: limb buds</a:t>
            </a:r>
          </a:p>
          <a:p>
            <a:pPr eaLnBrk="0" fontAlgn="base" hangingPunct="0">
              <a:spcBef>
                <a:spcPct val="0"/>
              </a:spcBef>
              <a:spcAft>
                <a:spcPct val="0"/>
              </a:spcAft>
            </a:pPr>
            <a:r>
              <a:rPr lang="en-US" altLang="x-none" sz="1707" dirty="0"/>
              <a:t>11. HESX1:  multicellular organismal development</a:t>
            </a:r>
          </a:p>
          <a:p>
            <a:pPr eaLnBrk="0" fontAlgn="base" hangingPunct="0">
              <a:spcBef>
                <a:spcPct val="0"/>
              </a:spcBef>
              <a:spcAft>
                <a:spcPct val="0"/>
              </a:spcAft>
            </a:pPr>
            <a:r>
              <a:rPr lang="en-US" altLang="x-none" sz="1707" dirty="0"/>
              <a:t>12. HNF4A: limb mesoderm</a:t>
            </a:r>
          </a:p>
          <a:p>
            <a:pPr eaLnBrk="0" fontAlgn="base" hangingPunct="0">
              <a:spcBef>
                <a:spcPct val="0"/>
              </a:spcBef>
              <a:spcAft>
                <a:spcPct val="0"/>
              </a:spcAft>
            </a:pPr>
            <a:r>
              <a:rPr lang="en-US" altLang="x-none" sz="1707" dirty="0"/>
              <a:t>13. HOXA5: skeletal and organ morphogenesis</a:t>
            </a:r>
          </a:p>
          <a:p>
            <a:pPr eaLnBrk="0" fontAlgn="base" hangingPunct="0">
              <a:spcBef>
                <a:spcPct val="0"/>
              </a:spcBef>
              <a:spcAft>
                <a:spcPct val="0"/>
              </a:spcAft>
            </a:pPr>
            <a:r>
              <a:rPr lang="en-US" altLang="x-none" sz="1707" dirty="0"/>
              <a:t>14. HOXB6:  Development</a:t>
            </a:r>
          </a:p>
          <a:p>
            <a:pPr eaLnBrk="0" fontAlgn="base" hangingPunct="0">
              <a:spcBef>
                <a:spcPct val="0"/>
              </a:spcBef>
              <a:spcAft>
                <a:spcPct val="0"/>
              </a:spcAft>
            </a:pPr>
            <a:r>
              <a:rPr lang="en-US" altLang="x-none" sz="1707" dirty="0"/>
              <a:t>15. OLIG1: </a:t>
            </a:r>
            <a:r>
              <a:rPr lang="en-US" altLang="x-none" sz="1707" dirty="0" err="1"/>
              <a:t>oligodendroglial</a:t>
            </a:r>
            <a:r>
              <a:rPr lang="en-US" altLang="x-none" sz="1707" dirty="0"/>
              <a:t> differentiation</a:t>
            </a:r>
          </a:p>
          <a:p>
            <a:pPr eaLnBrk="0" fontAlgn="base" hangingPunct="0">
              <a:spcBef>
                <a:spcPct val="0"/>
              </a:spcBef>
              <a:spcAft>
                <a:spcPct val="0"/>
              </a:spcAft>
            </a:pPr>
            <a:r>
              <a:rPr lang="en-US" altLang="x-none" sz="1707" dirty="0"/>
              <a:t>16. PAX2: </a:t>
            </a:r>
          </a:p>
          <a:p>
            <a:pPr eaLnBrk="0" fontAlgn="base" hangingPunct="0">
              <a:spcBef>
                <a:spcPct val="0"/>
              </a:spcBef>
              <a:spcAft>
                <a:spcPct val="0"/>
              </a:spcAft>
            </a:pPr>
            <a:r>
              <a:rPr lang="en-US" altLang="x-none" sz="1707" dirty="0"/>
              <a:t>17. PLAGL1</a:t>
            </a:r>
          </a:p>
          <a:p>
            <a:pPr eaLnBrk="0" fontAlgn="base" hangingPunct="0">
              <a:spcBef>
                <a:spcPct val="0"/>
              </a:spcBef>
              <a:spcAft>
                <a:spcPct val="0"/>
              </a:spcAft>
            </a:pPr>
            <a:endParaRPr lang="en-US" altLang="x-none" sz="1707" dirty="0"/>
          </a:p>
          <a:p>
            <a:pPr eaLnBrk="0" fontAlgn="base" hangingPunct="0">
              <a:spcBef>
                <a:spcPct val="0"/>
              </a:spcBef>
              <a:spcAft>
                <a:spcPct val="0"/>
              </a:spcAft>
            </a:pPr>
            <a:endParaRPr lang="en-US" altLang="x-none" sz="1707" dirty="0">
              <a:solidFill>
                <a:srgbClr val="000000"/>
              </a:solidFill>
            </a:endParaRPr>
          </a:p>
        </p:txBody>
      </p:sp>
      <p:sp>
        <p:nvSpPr>
          <p:cNvPr id="46084" name="TextBox 5"/>
          <p:cNvSpPr txBox="1">
            <a:spLocks noChangeArrowheads="1"/>
          </p:cNvSpPr>
          <p:nvPr/>
        </p:nvSpPr>
        <p:spPr bwMode="auto">
          <a:xfrm>
            <a:off x="5291508" y="1639147"/>
            <a:ext cx="5237139" cy="4262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pPr eaLnBrk="0" fontAlgn="base" hangingPunct="0">
              <a:spcBef>
                <a:spcPct val="0"/>
              </a:spcBef>
              <a:spcAft>
                <a:spcPct val="0"/>
              </a:spcAft>
            </a:pPr>
            <a:r>
              <a:rPr lang="en-US" altLang="x-none" sz="1707" dirty="0"/>
              <a:t>18. PPARGC1B</a:t>
            </a:r>
            <a:r>
              <a:rPr lang="en-US" altLang="x-none" sz="1707" dirty="0">
                <a:solidFill>
                  <a:srgbClr val="FFFFFF"/>
                </a:solidFill>
              </a:rPr>
              <a:t>: stimulate several nuclear receptors</a:t>
            </a:r>
          </a:p>
          <a:p>
            <a:pPr eaLnBrk="0" fontAlgn="base" hangingPunct="0">
              <a:spcBef>
                <a:spcPct val="0"/>
              </a:spcBef>
              <a:spcAft>
                <a:spcPct val="0"/>
              </a:spcAft>
            </a:pPr>
            <a:r>
              <a:rPr lang="en-US" altLang="x-none" sz="1707" dirty="0">
                <a:solidFill>
                  <a:srgbClr val="FFFFFF"/>
                </a:solidFill>
              </a:rPr>
              <a:t>19. </a:t>
            </a:r>
            <a:r>
              <a:rPr lang="en-US" altLang="x-none" sz="1707" dirty="0"/>
              <a:t>RIN3</a:t>
            </a:r>
          </a:p>
          <a:p>
            <a:pPr eaLnBrk="0" fontAlgn="base" hangingPunct="0">
              <a:spcBef>
                <a:spcPct val="0"/>
              </a:spcBef>
              <a:spcAft>
                <a:spcPct val="0"/>
              </a:spcAft>
            </a:pPr>
            <a:r>
              <a:rPr lang="en-US" altLang="x-none" sz="1707" dirty="0"/>
              <a:t>20. SCML4</a:t>
            </a:r>
          </a:p>
          <a:p>
            <a:pPr eaLnBrk="0" fontAlgn="base" hangingPunct="0">
              <a:spcBef>
                <a:spcPct val="0"/>
              </a:spcBef>
              <a:spcAft>
                <a:spcPct val="0"/>
              </a:spcAft>
            </a:pPr>
            <a:r>
              <a:rPr lang="en-US" altLang="x-none" sz="1707" dirty="0"/>
              <a:t>21. T: anterior/posterior pattern formation</a:t>
            </a:r>
          </a:p>
          <a:p>
            <a:pPr eaLnBrk="0" fontAlgn="base" hangingPunct="0">
              <a:spcBef>
                <a:spcPct val="0"/>
              </a:spcBef>
              <a:spcAft>
                <a:spcPct val="0"/>
              </a:spcAft>
            </a:pPr>
            <a:r>
              <a:rPr lang="en-US" altLang="x-none" sz="1707" dirty="0"/>
              <a:t>       tail morphogenesis notochord development</a:t>
            </a:r>
          </a:p>
          <a:p>
            <a:pPr eaLnBrk="0" fontAlgn="base" hangingPunct="0">
              <a:spcBef>
                <a:spcPct val="0"/>
              </a:spcBef>
              <a:spcAft>
                <a:spcPct val="0"/>
              </a:spcAft>
            </a:pPr>
            <a:r>
              <a:rPr lang="en-US" altLang="x-none" sz="1707" dirty="0"/>
              <a:t>22. TAF6L</a:t>
            </a:r>
          </a:p>
          <a:p>
            <a:pPr eaLnBrk="0" fontAlgn="base" hangingPunct="0">
              <a:spcBef>
                <a:spcPct val="0"/>
              </a:spcBef>
              <a:spcAft>
                <a:spcPct val="0"/>
              </a:spcAft>
            </a:pPr>
            <a:r>
              <a:rPr lang="en-US" altLang="x-none" sz="1707" dirty="0"/>
              <a:t>23. TAL2</a:t>
            </a:r>
          </a:p>
          <a:p>
            <a:pPr eaLnBrk="0" fontAlgn="base" hangingPunct="0">
              <a:spcBef>
                <a:spcPct val="0"/>
              </a:spcBef>
              <a:spcAft>
                <a:spcPct val="0"/>
              </a:spcAft>
            </a:pPr>
            <a:r>
              <a:rPr lang="en-US" altLang="x-none" sz="1707" dirty="0"/>
              <a:t>24. TGIF2</a:t>
            </a:r>
          </a:p>
          <a:p>
            <a:pPr eaLnBrk="0" fontAlgn="base" hangingPunct="0">
              <a:spcBef>
                <a:spcPct val="0"/>
              </a:spcBef>
              <a:spcAft>
                <a:spcPct val="0"/>
              </a:spcAft>
            </a:pPr>
            <a:r>
              <a:rPr lang="en-US" altLang="x-none" sz="1707" dirty="0"/>
              <a:t>25. TRAF4: development of the axial skeleton, </a:t>
            </a:r>
          </a:p>
          <a:p>
            <a:pPr eaLnBrk="0" fontAlgn="base" hangingPunct="0">
              <a:spcBef>
                <a:spcPct val="0"/>
              </a:spcBef>
              <a:spcAft>
                <a:spcPct val="0"/>
              </a:spcAft>
            </a:pPr>
            <a:r>
              <a:rPr lang="en-US" altLang="x-none" sz="1707" dirty="0"/>
              <a:t>       the closure of the neural tube</a:t>
            </a:r>
          </a:p>
          <a:p>
            <a:pPr eaLnBrk="0" fontAlgn="base" hangingPunct="0">
              <a:spcBef>
                <a:spcPct val="0"/>
              </a:spcBef>
              <a:spcAft>
                <a:spcPct val="0"/>
              </a:spcAft>
            </a:pPr>
            <a:r>
              <a:rPr lang="en-US" altLang="x-none" sz="1707" dirty="0"/>
              <a:t>26. ZBTB16</a:t>
            </a:r>
          </a:p>
          <a:p>
            <a:pPr eaLnBrk="0" fontAlgn="base" hangingPunct="0">
              <a:spcBef>
                <a:spcPct val="0"/>
              </a:spcBef>
              <a:spcAft>
                <a:spcPct val="0"/>
              </a:spcAft>
            </a:pPr>
            <a:r>
              <a:rPr lang="en-US" altLang="x-none" sz="1707" dirty="0"/>
              <a:t>27. ZBTB4</a:t>
            </a:r>
          </a:p>
          <a:p>
            <a:pPr eaLnBrk="0" fontAlgn="base" hangingPunct="0">
              <a:spcBef>
                <a:spcPct val="0"/>
              </a:spcBef>
              <a:spcAft>
                <a:spcPct val="0"/>
              </a:spcAft>
            </a:pPr>
            <a:r>
              <a:rPr lang="en-US" altLang="x-none" sz="1707" dirty="0"/>
              <a:t>28. ZFPM2:  hematopoiesis and </a:t>
            </a:r>
            <a:r>
              <a:rPr lang="en-US" altLang="x-none" sz="1707" dirty="0" err="1"/>
              <a:t>cardiogenesis</a:t>
            </a:r>
            <a:endParaRPr lang="en-US" altLang="x-none" sz="1707" dirty="0"/>
          </a:p>
          <a:p>
            <a:pPr eaLnBrk="0" fontAlgn="base" hangingPunct="0">
              <a:spcBef>
                <a:spcPct val="0"/>
              </a:spcBef>
              <a:spcAft>
                <a:spcPct val="0"/>
              </a:spcAft>
            </a:pPr>
            <a:r>
              <a:rPr lang="en-US" altLang="x-none" sz="1707" dirty="0"/>
              <a:t>29. ZNF154</a:t>
            </a:r>
          </a:p>
          <a:p>
            <a:pPr eaLnBrk="0" fontAlgn="base" hangingPunct="0">
              <a:spcBef>
                <a:spcPct val="0"/>
              </a:spcBef>
              <a:spcAft>
                <a:spcPct val="0"/>
              </a:spcAft>
            </a:pPr>
            <a:r>
              <a:rPr lang="en-US" altLang="x-none" sz="1707" dirty="0">
                <a:solidFill>
                  <a:srgbClr val="FFFFFF"/>
                </a:solidFill>
              </a:rPr>
              <a:t>30. ZNF30</a:t>
            </a:r>
          </a:p>
          <a:p>
            <a:pPr eaLnBrk="0" fontAlgn="base" hangingPunct="0">
              <a:spcBef>
                <a:spcPct val="0"/>
              </a:spcBef>
              <a:spcAft>
                <a:spcPct val="0"/>
              </a:spcAft>
            </a:pPr>
            <a:endParaRPr lang="en-US" altLang="x-none" sz="1493" dirty="0">
              <a:solidFill>
                <a:srgbClr val="000000"/>
              </a:solidFill>
            </a:endParaRPr>
          </a:p>
        </p:txBody>
      </p:sp>
    </p:spTree>
    <p:extLst>
      <p:ext uri="{BB962C8B-B14F-4D97-AF65-F5344CB8AC3E}">
        <p14:creationId xmlns:p14="http://schemas.microsoft.com/office/powerpoint/2010/main" val="107678176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286" y="636115"/>
            <a:ext cx="10548257" cy="6638361"/>
          </a:xfrm>
          <a:prstGeom prst="rect">
            <a:avLst/>
          </a:prstGeom>
        </p:spPr>
      </p:pic>
      <p:sp>
        <p:nvSpPr>
          <p:cNvPr id="3" name="TextBox 2"/>
          <p:cNvSpPr txBox="1"/>
          <p:nvPr/>
        </p:nvSpPr>
        <p:spPr>
          <a:xfrm>
            <a:off x="3496412" y="6741632"/>
            <a:ext cx="3495957" cy="387798"/>
          </a:xfrm>
          <a:prstGeom prst="rect">
            <a:avLst/>
          </a:prstGeom>
          <a:noFill/>
        </p:spPr>
        <p:txBody>
          <a:bodyPr wrap="none" rtlCol="0">
            <a:spAutoFit/>
          </a:bodyPr>
          <a:lstStyle/>
          <a:p>
            <a:pPr defTabSz="487695" fontAlgn="base">
              <a:spcBef>
                <a:spcPct val="0"/>
              </a:spcBef>
              <a:spcAft>
                <a:spcPct val="0"/>
              </a:spcAft>
            </a:pPr>
            <a:r>
              <a:rPr lang="en-US" sz="1920" dirty="0">
                <a:solidFill>
                  <a:prstClr val="black"/>
                </a:solidFill>
                <a:ea typeface="ＭＳ Ｐゴシック" charset="-128"/>
              </a:rPr>
              <a:t>Ji et al.  </a:t>
            </a:r>
            <a:r>
              <a:rPr lang="en-US" sz="1920" b="1" i="1" dirty="0">
                <a:solidFill>
                  <a:prstClr val="black"/>
                </a:solidFill>
                <a:ea typeface="ＭＳ Ｐゴシック" charset="-128"/>
              </a:rPr>
              <a:t>Scientific Reports </a:t>
            </a:r>
            <a:r>
              <a:rPr lang="en-US" sz="1920" dirty="0">
                <a:solidFill>
                  <a:prstClr val="black"/>
                </a:solidFill>
                <a:ea typeface="ＭＳ Ｐゴシック" charset="-128"/>
              </a:rPr>
              <a:t>(2017) </a:t>
            </a:r>
            <a:endParaRPr lang="en-US" sz="1920" dirty="0">
              <a:solidFill>
                <a:prstClr val="black"/>
              </a:solidFill>
              <a:ea typeface="ＭＳ Ｐゴシック" charset="-128"/>
            </a:endParaRPr>
          </a:p>
        </p:txBody>
      </p:sp>
      <p:sp>
        <p:nvSpPr>
          <p:cNvPr id="5" name="TextBox 4"/>
          <p:cNvSpPr txBox="1"/>
          <p:nvPr/>
        </p:nvSpPr>
        <p:spPr>
          <a:xfrm>
            <a:off x="163286" y="1409179"/>
            <a:ext cx="1865905" cy="978729"/>
          </a:xfrm>
          <a:prstGeom prst="rect">
            <a:avLst/>
          </a:prstGeom>
          <a:noFill/>
        </p:spPr>
        <p:txBody>
          <a:bodyPr wrap="square" rtlCol="0">
            <a:spAutoFit/>
          </a:bodyPr>
          <a:lstStyle/>
          <a:p>
            <a:pPr defTabSz="487695" fontAlgn="base">
              <a:spcBef>
                <a:spcPct val="0"/>
              </a:spcBef>
              <a:spcAft>
                <a:spcPct val="0"/>
              </a:spcAft>
            </a:pPr>
            <a:r>
              <a:rPr lang="en-US" sz="1920" dirty="0">
                <a:solidFill>
                  <a:prstClr val="black"/>
                </a:solidFill>
                <a:ea typeface="ＭＳ Ｐゴシック" charset="-128"/>
              </a:rPr>
              <a:t>High-throughput Gene Expression Data</a:t>
            </a:r>
            <a:endParaRPr lang="en-US" sz="1920" dirty="0">
              <a:solidFill>
                <a:prstClr val="black"/>
              </a:solidFill>
              <a:ea typeface="ＭＳ Ｐゴシック" charset="-128"/>
            </a:endParaRPr>
          </a:p>
        </p:txBody>
      </p:sp>
      <p:sp>
        <p:nvSpPr>
          <p:cNvPr id="4" name="TextBox 3"/>
          <p:cNvSpPr txBox="1"/>
          <p:nvPr/>
        </p:nvSpPr>
        <p:spPr>
          <a:xfrm>
            <a:off x="2612329" y="147991"/>
            <a:ext cx="5685916" cy="617541"/>
          </a:xfrm>
          <a:prstGeom prst="rect">
            <a:avLst/>
          </a:prstGeom>
          <a:noFill/>
        </p:spPr>
        <p:txBody>
          <a:bodyPr wrap="none" rtlCol="0">
            <a:spAutoFit/>
          </a:bodyPr>
          <a:lstStyle/>
          <a:p>
            <a:pPr defTabSz="487695" fontAlgn="base">
              <a:spcBef>
                <a:spcPct val="0"/>
              </a:spcBef>
              <a:spcAft>
                <a:spcPct val="0"/>
              </a:spcAft>
            </a:pPr>
            <a:r>
              <a:rPr lang="en-US" sz="3413" dirty="0">
                <a:solidFill>
                  <a:srgbClr val="7030A0"/>
                </a:solidFill>
                <a:ea typeface="ＭＳ Ｐゴシック" charset="-128"/>
              </a:rPr>
              <a:t>Collaborative Network Pipeline</a:t>
            </a:r>
            <a:endParaRPr lang="en-US" sz="3413" dirty="0">
              <a:solidFill>
                <a:srgbClr val="7030A0"/>
              </a:solidFill>
              <a:ea typeface="ＭＳ Ｐゴシック" charset="-128"/>
            </a:endParaRPr>
          </a:p>
        </p:txBody>
      </p:sp>
    </p:spTree>
    <p:extLst>
      <p:ext uri="{BB962C8B-B14F-4D97-AF65-F5344CB8AC3E}">
        <p14:creationId xmlns:p14="http://schemas.microsoft.com/office/powerpoint/2010/main" val="62641427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1499" y="391886"/>
            <a:ext cx="9908949" cy="6647974"/>
          </a:xfrm>
          <a:prstGeom prst="rect">
            <a:avLst/>
          </a:prstGeom>
          <a:noFill/>
        </p:spPr>
        <p:txBody>
          <a:bodyPr wrap="square" rtlCol="0">
            <a:spAutoFit/>
          </a:bodyPr>
          <a:lstStyle/>
          <a:p>
            <a:r>
              <a:rPr lang="en-US" sz="3200" dirty="0" smtClean="0"/>
              <a:t>Summary for Collaborative Gene Network:</a:t>
            </a:r>
          </a:p>
          <a:p>
            <a:endParaRPr lang="en-US" sz="2800" dirty="0"/>
          </a:p>
          <a:p>
            <a:pPr marL="514350" indent="-514350">
              <a:buFont typeface="+mj-lt"/>
              <a:buAutoNum type="arabicPeriod"/>
            </a:pPr>
            <a:r>
              <a:rPr lang="en-US" sz="2600" dirty="0"/>
              <a:t>Construction of collaborative subnetworks </a:t>
            </a:r>
            <a:r>
              <a:rPr lang="en-US" sz="2600" dirty="0" smtClean="0"/>
              <a:t>of TFs is novel approach for identifying collaborative </a:t>
            </a:r>
            <a:r>
              <a:rPr lang="en-US" sz="2600" dirty="0"/>
              <a:t>TFs that govern the same biological process or </a:t>
            </a:r>
            <a:r>
              <a:rPr lang="en-US" sz="2600" dirty="0" smtClean="0"/>
              <a:t>complex trait using gene expression data.  </a:t>
            </a:r>
            <a:r>
              <a:rPr lang="en-US" sz="2600" dirty="0"/>
              <a:t>Compared to markers-assistant approaches for identifying genes that control a trait, collaborative subnetwork construction is a more direct one.  It </a:t>
            </a:r>
            <a:r>
              <a:rPr lang="en-US" sz="2600" dirty="0" smtClean="0"/>
              <a:t>appears to be highly efficient </a:t>
            </a:r>
            <a:r>
              <a:rPr lang="en-US" sz="2600" dirty="0"/>
              <a:t>because it is based on the footprints of </a:t>
            </a:r>
            <a:r>
              <a:rPr lang="en-US" sz="2600" dirty="0" smtClean="0"/>
              <a:t>regulatory </a:t>
            </a:r>
            <a:r>
              <a:rPr lang="en-US" sz="2600" dirty="0"/>
              <a:t>events in gene expression profiles rather than the information encoded in DNA sequences, for instance, genome-wide gene association by SNPs</a:t>
            </a:r>
            <a:r>
              <a:rPr lang="en-US" sz="2600" dirty="0" smtClean="0"/>
              <a:t>.</a:t>
            </a:r>
          </a:p>
          <a:p>
            <a:pPr marL="514350" indent="-514350">
              <a:buFont typeface="+mj-lt"/>
              <a:buAutoNum type="arabicPeriod"/>
            </a:pPr>
            <a:endParaRPr lang="en-US" sz="2600" dirty="0"/>
          </a:p>
          <a:p>
            <a:pPr marL="514350" indent="-514350">
              <a:buFont typeface="+mj-lt"/>
              <a:buAutoNum type="arabicPeriod"/>
            </a:pPr>
            <a:r>
              <a:rPr lang="en-US" sz="2600" smtClean="0"/>
              <a:t>As gene </a:t>
            </a:r>
            <a:r>
              <a:rPr lang="en-US" sz="2600" dirty="0"/>
              <a:t>expression data </a:t>
            </a:r>
            <a:r>
              <a:rPr lang="en-US" sz="2600" dirty="0" smtClean="0"/>
              <a:t>explode, we </a:t>
            </a:r>
            <a:r>
              <a:rPr lang="en-US" sz="2600" dirty="0"/>
              <a:t>believe </a:t>
            </a:r>
            <a:r>
              <a:rPr lang="en-US" sz="2600" dirty="0" smtClean="0"/>
              <a:t>construction of </a:t>
            </a:r>
            <a:r>
              <a:rPr lang="en-US" sz="2600" smtClean="0"/>
              <a:t>collaborative network </a:t>
            </a:r>
            <a:r>
              <a:rPr lang="en-US" sz="2600" dirty="0" smtClean="0"/>
              <a:t>will </a:t>
            </a:r>
            <a:r>
              <a:rPr lang="en-US" sz="2600" dirty="0"/>
              <a:t>find </a:t>
            </a:r>
            <a:r>
              <a:rPr lang="en-US" sz="2600" dirty="0" smtClean="0"/>
              <a:t>its </a:t>
            </a:r>
            <a:r>
              <a:rPr lang="en-US" sz="2600" dirty="0"/>
              <a:t>way into a wide range of applications for novel biological knowledge discovery. </a:t>
            </a:r>
          </a:p>
          <a:p>
            <a:endParaRPr lang="en-US" sz="2800" dirty="0"/>
          </a:p>
        </p:txBody>
      </p:sp>
    </p:spTree>
    <p:extLst>
      <p:ext uri="{BB962C8B-B14F-4D97-AF65-F5344CB8AC3E}">
        <p14:creationId xmlns:p14="http://schemas.microsoft.com/office/powerpoint/2010/main" val="1963947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6770" name="Rectangle 2"/>
          <p:cNvSpPr>
            <a:spLocks noChangeArrowheads="1"/>
          </p:cNvSpPr>
          <p:nvPr/>
        </p:nvSpPr>
        <p:spPr bwMode="auto">
          <a:xfrm>
            <a:off x="624681" y="0"/>
            <a:ext cx="9753600" cy="894080"/>
          </a:xfrm>
          <a:prstGeom prst="rect">
            <a:avLst/>
          </a:prstGeom>
          <a:noFill/>
          <a:ln w="12700">
            <a:noFill/>
            <a:miter lim="800000"/>
            <a:headEnd/>
            <a:tailEnd/>
          </a:ln>
          <a:effectLst/>
          <a:extLst>
            <a:ext uri="{909E8E84-426E-40dd-AFC4-6F175D3DCCD1}">
              <a14:hiddenFill xmlns:a14="http://schemas.microsoft.com/office/drawing/2010/main" xmlns="">
                <a:solidFill>
                  <a:schemeClr val="tx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1056771" name="Rectangle 3"/>
          <p:cNvSpPr>
            <a:spLocks noChangeArrowheads="1"/>
          </p:cNvSpPr>
          <p:nvPr/>
        </p:nvSpPr>
        <p:spPr bwMode="auto">
          <a:xfrm>
            <a:off x="186267" y="2398091"/>
            <a:ext cx="10515600" cy="4800995"/>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rgbClr val="008000"/>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defRPr/>
            </a:pPr>
            <a:endParaRPr lang="en-US" sz="2560">
              <a:latin typeface="Times New Roman" charset="0"/>
              <a:ea typeface="ＭＳ Ｐゴシック" charset="0"/>
            </a:endParaRPr>
          </a:p>
        </p:txBody>
      </p:sp>
      <p:sp>
        <p:nvSpPr>
          <p:cNvPr id="1056772" name="Text Box 4"/>
          <p:cNvSpPr txBox="1">
            <a:spLocks noChangeArrowheads="1"/>
          </p:cNvSpPr>
          <p:nvPr/>
        </p:nvSpPr>
        <p:spPr bwMode="auto">
          <a:xfrm>
            <a:off x="5789348" y="508000"/>
            <a:ext cx="4255347" cy="83715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endParaRPr lang="en-US" sz="2560" u="sng">
              <a:latin typeface="Gill Sans" charset="0"/>
            </a:endParaRPr>
          </a:p>
          <a:p>
            <a:pPr algn="ctr" eaLnBrk="1" hangingPunct="1">
              <a:defRPr/>
            </a:pPr>
            <a:r>
              <a:rPr lang="en-US" sz="2880">
                <a:latin typeface="Gill Sans" charset="0"/>
              </a:rPr>
              <a:t>.</a:t>
            </a:r>
          </a:p>
        </p:txBody>
      </p:sp>
      <p:sp>
        <p:nvSpPr>
          <p:cNvPr id="1056773" name="Text Box 5"/>
          <p:cNvSpPr txBox="1">
            <a:spLocks noChangeArrowheads="1"/>
          </p:cNvSpPr>
          <p:nvPr/>
        </p:nvSpPr>
        <p:spPr bwMode="auto">
          <a:xfrm>
            <a:off x="899002" y="5271348"/>
            <a:ext cx="184731" cy="486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endParaRPr lang="en-US" sz="2560" b="1">
              <a:ea typeface="ＭＳ Ｐゴシック" charset="0"/>
            </a:endParaRPr>
          </a:p>
        </p:txBody>
      </p:sp>
      <p:sp>
        <p:nvSpPr>
          <p:cNvPr id="1056774" name="Rectangle 6"/>
          <p:cNvSpPr>
            <a:spLocks noChangeArrowheads="1"/>
          </p:cNvSpPr>
          <p:nvPr/>
        </p:nvSpPr>
        <p:spPr bwMode="auto">
          <a:xfrm>
            <a:off x="186267" y="1517850"/>
            <a:ext cx="10642867" cy="88024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p>
            <a:pPr>
              <a:defRPr/>
            </a:pPr>
            <a:r>
              <a:rPr lang="en-US" sz="2560" dirty="0" smtClean="0">
                <a:ea typeface="ＭＳ Ｐゴシック" charset="0"/>
              </a:rPr>
              <a:t>Hypothesis</a:t>
            </a:r>
            <a:r>
              <a:rPr lang="en-US" sz="2560" dirty="0">
                <a:ea typeface="ＭＳ Ｐゴシック" charset="0"/>
              </a:rPr>
              <a:t>: The genes having functional association, e.g. in the same </a:t>
            </a:r>
            <a:r>
              <a:rPr lang="en-US" sz="2560" dirty="0" smtClean="0">
                <a:ea typeface="ＭＳ Ｐゴシック" charset="0"/>
              </a:rPr>
              <a:t>pathway</a:t>
            </a:r>
            <a:r>
              <a:rPr lang="en-US" sz="2560" dirty="0">
                <a:ea typeface="ＭＳ Ｐゴシック" charset="0"/>
              </a:rPr>
              <a:t>, are more tightly co-expressed.</a:t>
            </a:r>
          </a:p>
        </p:txBody>
      </p:sp>
      <p:pic>
        <p:nvPicPr>
          <p:cNvPr id="105677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681" y="2570789"/>
            <a:ext cx="6338755" cy="398794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254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sp>
        <p:nvSpPr>
          <p:cNvPr id="1056776" name="Text Box 8"/>
          <p:cNvSpPr txBox="1">
            <a:spLocks noChangeArrowheads="1"/>
          </p:cNvSpPr>
          <p:nvPr/>
        </p:nvSpPr>
        <p:spPr bwMode="auto">
          <a:xfrm>
            <a:off x="319314" y="115182"/>
            <a:ext cx="10509820" cy="120032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p>
            <a:pPr algn="ctr">
              <a:defRPr/>
            </a:pPr>
            <a:r>
              <a:rPr lang="en-US" sz="3600" dirty="0">
                <a:ea typeface="ＭＳ Ｐゴシック" charset="0"/>
              </a:rPr>
              <a:t>Are Genes involved in the same biological </a:t>
            </a:r>
            <a:r>
              <a:rPr lang="en-US" sz="3600" dirty="0" smtClean="0">
                <a:ea typeface="ＭＳ Ｐゴシック" charset="0"/>
              </a:rPr>
              <a:t>pathway coexpressed?</a:t>
            </a:r>
            <a:endParaRPr lang="en-US" sz="2560" dirty="0">
              <a:latin typeface="Times New Roman" charset="0"/>
              <a:ea typeface="ＭＳ Ｐゴシック" charset="0"/>
            </a:endParaRPr>
          </a:p>
        </p:txBody>
      </p:sp>
      <p:sp>
        <p:nvSpPr>
          <p:cNvPr id="1056777" name="Text Box 9"/>
          <p:cNvSpPr txBox="1">
            <a:spLocks noChangeArrowheads="1"/>
          </p:cNvSpPr>
          <p:nvPr/>
        </p:nvSpPr>
        <p:spPr bwMode="auto">
          <a:xfrm>
            <a:off x="7356121" y="2585674"/>
            <a:ext cx="3195765" cy="442582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p>
            <a:pPr>
              <a:defRPr/>
            </a:pPr>
            <a:r>
              <a:rPr lang="en-US" sz="2560" dirty="0">
                <a:ea typeface="ＭＳ Ｐゴシック" charset="0"/>
              </a:rPr>
              <a:t>216 biological</a:t>
            </a:r>
          </a:p>
          <a:p>
            <a:pPr>
              <a:defRPr/>
            </a:pPr>
            <a:r>
              <a:rPr lang="en-US" sz="2560" dirty="0">
                <a:ea typeface="ＭＳ Ｐゴシック" charset="0"/>
              </a:rPr>
              <a:t>pathways that</a:t>
            </a:r>
          </a:p>
          <a:p>
            <a:pPr>
              <a:defRPr/>
            </a:pPr>
            <a:r>
              <a:rPr lang="en-US" sz="2560" dirty="0">
                <a:ea typeface="ＭＳ Ｐゴシック" charset="0"/>
              </a:rPr>
              <a:t>contain 1330 </a:t>
            </a:r>
          </a:p>
          <a:p>
            <a:pPr>
              <a:defRPr/>
            </a:pPr>
            <a:r>
              <a:rPr lang="en-US" sz="2560" dirty="0">
                <a:ea typeface="ＭＳ Ｐゴシック" charset="0"/>
              </a:rPr>
              <a:t>genes in </a:t>
            </a:r>
          </a:p>
          <a:p>
            <a:pPr>
              <a:defRPr/>
            </a:pPr>
            <a:r>
              <a:rPr lang="en-US" sz="2560" dirty="0">
                <a:ea typeface="ＭＳ Ｐゴシック" charset="0"/>
              </a:rPr>
              <a:t>Arabidopsis</a:t>
            </a:r>
          </a:p>
          <a:p>
            <a:pPr>
              <a:defRPr/>
            </a:pPr>
            <a:endParaRPr lang="en-US" sz="2560" dirty="0">
              <a:ea typeface="ＭＳ Ｐゴシック" charset="0"/>
            </a:endParaRPr>
          </a:p>
          <a:p>
            <a:pPr>
              <a:defRPr/>
            </a:pPr>
            <a:r>
              <a:rPr lang="en-US" sz="2560" dirty="0">
                <a:ea typeface="ＭＳ Ｐゴシック" charset="0"/>
              </a:rPr>
              <a:t>O-outside </a:t>
            </a:r>
          </a:p>
          <a:p>
            <a:pPr>
              <a:defRPr/>
            </a:pPr>
            <a:r>
              <a:rPr lang="en-US" sz="2560" dirty="0">
                <a:ea typeface="ＭＳ Ｐゴシック" charset="0"/>
              </a:rPr>
              <a:t>N-different pathway</a:t>
            </a:r>
          </a:p>
          <a:p>
            <a:pPr>
              <a:defRPr/>
            </a:pPr>
            <a:r>
              <a:rPr lang="en-US" sz="2560" dirty="0">
                <a:ea typeface="ＭＳ Ｐゴシック" charset="0"/>
              </a:rPr>
              <a:t>I-same pathway</a:t>
            </a:r>
          </a:p>
          <a:p>
            <a:pPr>
              <a:defRPr/>
            </a:pPr>
            <a:endParaRPr lang="en-US" sz="2560" dirty="0">
              <a:ea typeface="ＭＳ Ｐゴシック" charset="0"/>
            </a:endParaRPr>
          </a:p>
          <a:p>
            <a:pPr>
              <a:defRPr/>
            </a:pPr>
            <a:endParaRPr lang="en-US" sz="2560" dirty="0">
              <a:latin typeface="Times New Roman" charset="0"/>
              <a:ea typeface="ＭＳ Ｐゴシック" charset="0"/>
            </a:endParaRPr>
          </a:p>
        </p:txBody>
      </p:sp>
      <p:sp>
        <p:nvSpPr>
          <p:cNvPr id="1056778" name="Text Box 10"/>
          <p:cNvSpPr txBox="1">
            <a:spLocks noChangeArrowheads="1"/>
          </p:cNvSpPr>
          <p:nvPr/>
        </p:nvSpPr>
        <p:spPr bwMode="auto">
          <a:xfrm>
            <a:off x="1265516" y="6696883"/>
            <a:ext cx="5198154" cy="486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707" b="1" dirty="0"/>
              <a:t>( Wei et al. 2006. </a:t>
            </a:r>
            <a:r>
              <a:rPr lang="en-US" altLang="x-none" sz="1707" b="1" i="1" dirty="0"/>
              <a:t>Plant Physiol. </a:t>
            </a:r>
            <a:r>
              <a:rPr lang="en-US" altLang="x-none" sz="1707" b="1" dirty="0"/>
              <a:t>142(2): 762–774</a:t>
            </a:r>
            <a:r>
              <a:rPr lang="en-US" altLang="x-none" sz="1707" b="1" dirty="0">
                <a:latin typeface="Times New Roman" charset="0"/>
              </a:rPr>
              <a:t>)</a:t>
            </a:r>
            <a:r>
              <a:rPr lang="en-US" altLang="x-none" sz="2560" dirty="0">
                <a:latin typeface="Times New Roman" charset="0"/>
              </a:rPr>
              <a:t> </a:t>
            </a:r>
          </a:p>
        </p:txBody>
      </p:sp>
      <p:sp>
        <p:nvSpPr>
          <p:cNvPr id="1056780" name="Line 12"/>
          <p:cNvSpPr>
            <a:spLocks noChangeShapeType="1"/>
          </p:cNvSpPr>
          <p:nvPr/>
        </p:nvSpPr>
        <p:spPr bwMode="auto">
          <a:xfrm>
            <a:off x="1644635" y="5815692"/>
            <a:ext cx="4632960"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defRPr/>
            </a:pPr>
            <a:endParaRPr lang="en-US" sz="1920">
              <a:ea typeface="ＭＳ Ｐゴシック" charset="0"/>
            </a:endParaRPr>
          </a:p>
        </p:txBody>
      </p:sp>
      <p:sp>
        <p:nvSpPr>
          <p:cNvPr id="1056781" name="Text Box 13"/>
          <p:cNvSpPr txBox="1">
            <a:spLocks noChangeArrowheads="1"/>
          </p:cNvSpPr>
          <p:nvPr/>
        </p:nvSpPr>
        <p:spPr bwMode="auto">
          <a:xfrm>
            <a:off x="5907883" y="6096000"/>
            <a:ext cx="970137" cy="58496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067" b="1">
                <a:ea typeface="ＭＳ Ｐゴシック" charset="0"/>
              </a:rPr>
              <a:t>Increased </a:t>
            </a:r>
          </a:p>
          <a:p>
            <a:pPr>
              <a:defRPr/>
            </a:pPr>
            <a:r>
              <a:rPr lang="en-US" sz="1067" b="1">
                <a:ea typeface="ＭＳ Ｐゴシック" charset="0"/>
              </a:rPr>
              <a:t>tightness of </a:t>
            </a:r>
          </a:p>
          <a:p>
            <a:pPr>
              <a:defRPr/>
            </a:pPr>
            <a:r>
              <a:rPr lang="en-US" sz="1067" b="1">
                <a:ea typeface="ＭＳ Ｐゴシック" charset="0"/>
              </a:rPr>
              <a:t>co-expression</a:t>
            </a:r>
          </a:p>
        </p:txBody>
      </p:sp>
    </p:spTree>
    <p:extLst>
      <p:ext uri="{BB962C8B-B14F-4D97-AF65-F5344CB8AC3E}">
        <p14:creationId xmlns:p14="http://schemas.microsoft.com/office/powerpoint/2010/main" val="1872020253"/>
      </p:ext>
    </p:extLst>
  </p:cSld>
  <p:clrMapOvr>
    <a:masterClrMapping/>
  </p:clrMapOvr>
  <p:transition spd="med">
    <p:dissolv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8023" name="Rectangle 39"/>
          <p:cNvSpPr>
            <a:spLocks noChangeArrowheads="1"/>
          </p:cNvSpPr>
          <p:nvPr/>
        </p:nvSpPr>
        <p:spPr bwMode="auto">
          <a:xfrm>
            <a:off x="624681" y="2"/>
            <a:ext cx="9753600" cy="1319107"/>
          </a:xfrm>
          <a:prstGeom prst="rect">
            <a:avLst/>
          </a:prstGeom>
          <a:noFill/>
          <a:ln w="12700">
            <a:noFill/>
            <a:miter lim="800000"/>
            <a:headEnd/>
            <a:tailEnd/>
          </a:ln>
          <a:effectLst/>
          <a:extLst>
            <a:ext uri="{909E8E84-426E-40dd-AFC4-6F175D3DCCD1}">
              <a14:hiddenFill xmlns:a14="http://schemas.microsoft.com/office/drawing/2010/main" xmlns="">
                <a:solidFill>
                  <a:schemeClr val="tx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937987" name="Line 3"/>
          <p:cNvSpPr>
            <a:spLocks noChangeShapeType="1"/>
          </p:cNvSpPr>
          <p:nvPr/>
        </p:nvSpPr>
        <p:spPr bwMode="auto">
          <a:xfrm rot="10800000">
            <a:off x="2746428" y="1974427"/>
            <a:ext cx="121920" cy="1024467"/>
          </a:xfrm>
          <a:prstGeom prst="line">
            <a:avLst/>
          </a:prstGeom>
          <a:noFill/>
          <a:ln w="25400">
            <a:solidFill>
              <a:schemeClr val="tx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88" name="Line 4"/>
          <p:cNvSpPr>
            <a:spLocks noChangeShapeType="1"/>
          </p:cNvSpPr>
          <p:nvPr/>
        </p:nvSpPr>
        <p:spPr bwMode="auto">
          <a:xfrm>
            <a:off x="2028455" y="3462867"/>
            <a:ext cx="1278466" cy="11853"/>
          </a:xfrm>
          <a:prstGeom prst="line">
            <a:avLst/>
          </a:prstGeom>
          <a:noFill/>
          <a:ln w="25400">
            <a:solidFill>
              <a:schemeClr val="tx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89" name="Line 5"/>
          <p:cNvSpPr>
            <a:spLocks noChangeShapeType="1"/>
          </p:cNvSpPr>
          <p:nvPr/>
        </p:nvSpPr>
        <p:spPr bwMode="auto">
          <a:xfrm flipH="1">
            <a:off x="2040309" y="3048000"/>
            <a:ext cx="816187" cy="414867"/>
          </a:xfrm>
          <a:prstGeom prst="line">
            <a:avLst/>
          </a:prstGeom>
          <a:noFill/>
          <a:ln w="25400">
            <a:solidFill>
              <a:schemeClr val="tx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90" name="Line 6"/>
          <p:cNvSpPr>
            <a:spLocks noChangeShapeType="1"/>
          </p:cNvSpPr>
          <p:nvPr/>
        </p:nvSpPr>
        <p:spPr bwMode="auto">
          <a:xfrm>
            <a:off x="3356028" y="3451013"/>
            <a:ext cx="11853" cy="1280160"/>
          </a:xfrm>
          <a:prstGeom prst="line">
            <a:avLst/>
          </a:prstGeom>
          <a:noFill/>
          <a:ln w="25400">
            <a:solidFill>
              <a:schemeClr val="tx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91" name="Line 7"/>
          <p:cNvSpPr>
            <a:spLocks noChangeShapeType="1"/>
          </p:cNvSpPr>
          <p:nvPr/>
        </p:nvSpPr>
        <p:spPr bwMode="auto">
          <a:xfrm>
            <a:off x="2917456" y="3974254"/>
            <a:ext cx="450427" cy="756919"/>
          </a:xfrm>
          <a:prstGeom prst="line">
            <a:avLst/>
          </a:prstGeom>
          <a:noFill/>
          <a:ln w="25400">
            <a:solidFill>
              <a:schemeClr val="tx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92" name="Line 8"/>
          <p:cNvSpPr>
            <a:spLocks noChangeShapeType="1"/>
          </p:cNvSpPr>
          <p:nvPr/>
        </p:nvSpPr>
        <p:spPr bwMode="auto">
          <a:xfrm>
            <a:off x="2868348" y="3048001"/>
            <a:ext cx="513079" cy="391161"/>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93" name="Line 9"/>
          <p:cNvSpPr>
            <a:spLocks noChangeShapeType="1"/>
          </p:cNvSpPr>
          <p:nvPr/>
        </p:nvSpPr>
        <p:spPr bwMode="auto">
          <a:xfrm>
            <a:off x="2929310" y="3926841"/>
            <a:ext cx="1364827" cy="243840"/>
          </a:xfrm>
          <a:prstGeom prst="line">
            <a:avLst/>
          </a:prstGeom>
          <a:noFill/>
          <a:ln w="25400">
            <a:solidFill>
              <a:schemeClr val="tx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94" name="Freeform 10"/>
          <p:cNvSpPr>
            <a:spLocks/>
          </p:cNvSpPr>
          <p:nvPr/>
        </p:nvSpPr>
        <p:spPr bwMode="auto">
          <a:xfrm>
            <a:off x="2551695" y="2331721"/>
            <a:ext cx="1397001" cy="1943947"/>
          </a:xfrm>
          <a:custGeom>
            <a:avLst/>
            <a:gdLst>
              <a:gd name="T0" fmla="+- 0 10000 10000"/>
              <a:gd name="T1" fmla="*/ T0 w 10000"/>
              <a:gd name="T2" fmla="+- 0 10000 10000"/>
              <a:gd name="T3" fmla="*/ 10000 h 10000"/>
              <a:gd name="T4" fmla="+- 0 20000 10000"/>
              <a:gd name="T5" fmla="*/ T4 w 10000"/>
              <a:gd name="T6" fmla="+- 0 10000 10000"/>
              <a:gd name="T7" fmla="*/ 10000 h 10000"/>
              <a:gd name="T8" fmla="+- 0 20000 10000"/>
              <a:gd name="T9" fmla="*/ T8 w 10000"/>
              <a:gd name="T10" fmla="+- 0 20000 10000"/>
              <a:gd name="T11" fmla="*/ 20000 h 10000"/>
              <a:gd name="T12" fmla="+- 0 10000 10000"/>
              <a:gd name="T13" fmla="*/ T12 w 10000"/>
              <a:gd name="T14" fmla="+- 0 20000 10000"/>
              <a:gd name="T15" fmla="*/ 20000 h 10000"/>
              <a:gd name="T16" fmla="+- 0 10000 10000"/>
              <a:gd name="T17" fmla="*/ T16 w 10000"/>
              <a:gd name="T18" fmla="+- 0 10000 10000"/>
              <a:gd name="T19" fmla="*/ 10000 h 10000"/>
            </a:gdLst>
            <a:ahLst/>
            <a:cxnLst>
              <a:cxn ang="0">
                <a:pos x="T1" y="T3"/>
              </a:cxn>
              <a:cxn ang="0">
                <a:pos x="T5" y="T7"/>
              </a:cxn>
              <a:cxn ang="0">
                <a:pos x="T9" y="T11"/>
              </a:cxn>
              <a:cxn ang="0">
                <a:pos x="T13" y="T15"/>
              </a:cxn>
              <a:cxn ang="0">
                <a:pos x="T17" y="T19"/>
              </a:cxn>
            </a:cxnLst>
            <a:rect l="0" t="0" r="r" b="b"/>
            <a:pathLst>
              <a:path w="10000" h="10000">
                <a:moveTo>
                  <a:pt x="0" y="0"/>
                </a:moveTo>
                <a:lnTo>
                  <a:pt x="10000" y="0"/>
                </a:lnTo>
                <a:lnTo>
                  <a:pt x="10000" y="10000"/>
                </a:lnTo>
                <a:lnTo>
                  <a:pt x="0" y="10000"/>
                </a:lnTo>
                <a:close/>
                <a:moveTo>
                  <a:pt x="0" y="0"/>
                </a:moveTo>
              </a:path>
            </a:pathLst>
          </a:custGeom>
          <a:noFill/>
          <a:ln w="25400">
            <a:solidFill>
              <a:schemeClr val="tx1"/>
            </a:solidFill>
            <a:prstDash val="solid"/>
            <a:round/>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95" name="Line 11"/>
          <p:cNvSpPr>
            <a:spLocks noChangeShapeType="1"/>
          </p:cNvSpPr>
          <p:nvPr/>
        </p:nvSpPr>
        <p:spPr bwMode="auto">
          <a:xfrm>
            <a:off x="3454243" y="3535680"/>
            <a:ext cx="877147" cy="658707"/>
          </a:xfrm>
          <a:prstGeom prst="line">
            <a:avLst/>
          </a:prstGeom>
          <a:noFill/>
          <a:ln w="25400">
            <a:solidFill>
              <a:schemeClr val="tx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96" name="Line 12"/>
          <p:cNvSpPr>
            <a:spLocks noChangeShapeType="1"/>
          </p:cNvSpPr>
          <p:nvPr/>
        </p:nvSpPr>
        <p:spPr bwMode="auto">
          <a:xfrm rot="10800000" flipH="1">
            <a:off x="3320469" y="2621282"/>
            <a:ext cx="1170094" cy="829733"/>
          </a:xfrm>
          <a:prstGeom prst="line">
            <a:avLst/>
          </a:prstGeom>
          <a:noFill/>
          <a:ln w="25400">
            <a:solidFill>
              <a:schemeClr val="tx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97" name="Line 13"/>
          <p:cNvSpPr>
            <a:spLocks noChangeShapeType="1"/>
          </p:cNvSpPr>
          <p:nvPr/>
        </p:nvSpPr>
        <p:spPr bwMode="auto">
          <a:xfrm rot="10800000" flipH="1">
            <a:off x="3576163" y="2584028"/>
            <a:ext cx="828039" cy="25401"/>
          </a:xfrm>
          <a:prstGeom prst="line">
            <a:avLst/>
          </a:prstGeom>
          <a:noFill/>
          <a:ln w="25400">
            <a:solidFill>
              <a:schemeClr val="tx1"/>
            </a:solidFill>
            <a:prstDash val="sysDot"/>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98" name="Line 14"/>
          <p:cNvSpPr>
            <a:spLocks noChangeShapeType="1"/>
          </p:cNvSpPr>
          <p:nvPr/>
        </p:nvSpPr>
        <p:spPr bwMode="auto">
          <a:xfrm rot="10800000" flipH="1">
            <a:off x="2868350" y="2633134"/>
            <a:ext cx="658706" cy="330199"/>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7999" name="Freeform 15"/>
          <p:cNvSpPr>
            <a:spLocks/>
          </p:cNvSpPr>
          <p:nvPr/>
        </p:nvSpPr>
        <p:spPr bwMode="auto">
          <a:xfrm>
            <a:off x="2673616" y="2816014"/>
            <a:ext cx="377614" cy="391159"/>
          </a:xfrm>
          <a:custGeom>
            <a:avLst/>
            <a:gdLst>
              <a:gd name="T0" fmla="*/ 302180 w 9111"/>
              <a:gd name="T1" fmla="*/ 474057 h 9111"/>
              <a:gd name="T2" fmla="*/ 302180 w 9111"/>
              <a:gd name="T3" fmla="*/ 733384 h 9111"/>
              <a:gd name="T4" fmla="*/ 51833 w 9111"/>
              <a:gd name="T5" fmla="*/ 733384 h 9111"/>
              <a:gd name="T6" fmla="*/ 51833 w 9111"/>
              <a:gd name="T7" fmla="*/ 474057 h 9111"/>
              <a:gd name="T8" fmla="*/ 302180 w 9111"/>
              <a:gd name="T9" fmla="*/ 474057 h 9111"/>
              <a:gd name="T10" fmla="*/ 302180 w 9111"/>
              <a:gd name="T11" fmla="*/ 474057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solidFill>
            <a:srgbClr val="0CF216"/>
          </a:solidFill>
          <a:ln w="25400">
            <a:solidFill>
              <a:schemeClr val="tx1"/>
            </a:solidFill>
            <a:prstDash val="solid"/>
            <a:round/>
            <a:headEnd/>
            <a:tailEnd/>
          </a:ln>
          <a:effectLst>
            <a:outerShdw blurRad="63500" dist="76199" dir="2700000" algn="ctr" rotWithShape="0">
              <a:schemeClr val="bg2">
                <a:alpha val="75000"/>
              </a:schemeClr>
            </a:outerShdw>
          </a:effectLst>
        </p:spPr>
        <p:txBody>
          <a:bodyPr/>
          <a:lstStyle/>
          <a:p>
            <a:endParaRPr lang="en-US" sz="1920"/>
          </a:p>
        </p:txBody>
      </p:sp>
      <p:sp>
        <p:nvSpPr>
          <p:cNvPr id="938000" name="Freeform 16"/>
          <p:cNvSpPr>
            <a:spLocks/>
          </p:cNvSpPr>
          <p:nvPr/>
        </p:nvSpPr>
        <p:spPr bwMode="auto">
          <a:xfrm>
            <a:off x="3393283" y="2414695"/>
            <a:ext cx="389467" cy="389467"/>
          </a:xfrm>
          <a:custGeom>
            <a:avLst/>
            <a:gdLst>
              <a:gd name="T0" fmla="*/ 311665 w 9111"/>
              <a:gd name="T1" fmla="*/ 472006 h 9111"/>
              <a:gd name="T2" fmla="*/ 311665 w 9111"/>
              <a:gd name="T3" fmla="*/ 730210 h 9111"/>
              <a:gd name="T4" fmla="*/ 53460 w 9111"/>
              <a:gd name="T5" fmla="*/ 730210 h 9111"/>
              <a:gd name="T6" fmla="*/ 53460 w 9111"/>
              <a:gd name="T7" fmla="*/ 472006 h 9111"/>
              <a:gd name="T8" fmla="*/ 311665 w 9111"/>
              <a:gd name="T9" fmla="*/ 472006 h 9111"/>
              <a:gd name="T10" fmla="*/ 311665 w 9111"/>
              <a:gd name="T11" fmla="*/ 472006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solidFill>
            <a:srgbClr val="0CF216"/>
          </a:solidFill>
          <a:ln w="25400">
            <a:solidFill>
              <a:schemeClr val="tx1"/>
            </a:solidFill>
            <a:prstDash val="solid"/>
            <a:round/>
            <a:headEnd/>
            <a:tailEnd/>
          </a:ln>
          <a:effectLst>
            <a:outerShdw blurRad="63500" dist="76199" dir="2700000" algn="ctr" rotWithShape="0">
              <a:schemeClr val="bg2">
                <a:alpha val="75000"/>
              </a:schemeClr>
            </a:outerShdw>
          </a:effectLst>
        </p:spPr>
        <p:txBody>
          <a:bodyPr/>
          <a:lstStyle/>
          <a:p>
            <a:endParaRPr lang="en-US" sz="1920"/>
          </a:p>
        </p:txBody>
      </p:sp>
      <p:sp>
        <p:nvSpPr>
          <p:cNvPr id="938001" name="Freeform 17"/>
          <p:cNvSpPr>
            <a:spLocks/>
          </p:cNvSpPr>
          <p:nvPr/>
        </p:nvSpPr>
        <p:spPr bwMode="auto">
          <a:xfrm>
            <a:off x="4331388" y="2389294"/>
            <a:ext cx="377613" cy="377613"/>
          </a:xfrm>
          <a:custGeom>
            <a:avLst/>
            <a:gdLst>
              <a:gd name="T0" fmla="*/ 302179 w 9111"/>
              <a:gd name="T1" fmla="*/ 457639 h 9111"/>
              <a:gd name="T2" fmla="*/ 302179 w 9111"/>
              <a:gd name="T3" fmla="*/ 707985 h 9111"/>
              <a:gd name="T4" fmla="*/ 51833 w 9111"/>
              <a:gd name="T5" fmla="*/ 707985 h 9111"/>
              <a:gd name="T6" fmla="*/ 51833 w 9111"/>
              <a:gd name="T7" fmla="*/ 457639 h 9111"/>
              <a:gd name="T8" fmla="*/ 302179 w 9111"/>
              <a:gd name="T9" fmla="*/ 457639 h 9111"/>
              <a:gd name="T10" fmla="*/ 302179 w 9111"/>
              <a:gd name="T11" fmla="*/ 457639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solidFill>
            <a:srgbClr val="140DFB"/>
          </a:solidFill>
          <a:ln w="25400">
            <a:solidFill>
              <a:schemeClr val="tx1"/>
            </a:solidFill>
            <a:prstDash val="solid"/>
            <a:round/>
            <a:headEnd/>
            <a:tailEnd/>
          </a:ln>
          <a:effectLst>
            <a:outerShdw blurRad="63500" dist="76199" dir="2700000" algn="ctr" rotWithShape="0">
              <a:schemeClr val="bg2">
                <a:alpha val="75000"/>
              </a:schemeClr>
            </a:outerShdw>
          </a:effectLst>
        </p:spPr>
        <p:txBody>
          <a:bodyPr/>
          <a:lstStyle/>
          <a:p>
            <a:endParaRPr lang="en-US" sz="1920"/>
          </a:p>
        </p:txBody>
      </p:sp>
      <p:sp>
        <p:nvSpPr>
          <p:cNvPr id="938002" name="Freeform 18"/>
          <p:cNvSpPr>
            <a:spLocks/>
          </p:cNvSpPr>
          <p:nvPr/>
        </p:nvSpPr>
        <p:spPr bwMode="auto">
          <a:xfrm>
            <a:off x="4403356" y="2997913"/>
            <a:ext cx="377614" cy="379307"/>
          </a:xfrm>
          <a:custGeom>
            <a:avLst/>
            <a:gdLst>
              <a:gd name="T0" fmla="*/ 302180 w 9111"/>
              <a:gd name="T1" fmla="*/ 459692 h 9111"/>
              <a:gd name="T2" fmla="*/ 302180 w 9111"/>
              <a:gd name="T3" fmla="*/ 711161 h 9111"/>
              <a:gd name="T4" fmla="*/ 51833 w 9111"/>
              <a:gd name="T5" fmla="*/ 711161 h 9111"/>
              <a:gd name="T6" fmla="*/ 51833 w 9111"/>
              <a:gd name="T7" fmla="*/ 459692 h 9111"/>
              <a:gd name="T8" fmla="*/ 302180 w 9111"/>
              <a:gd name="T9" fmla="*/ 459692 h 9111"/>
              <a:gd name="T10" fmla="*/ 302180 w 9111"/>
              <a:gd name="T11" fmla="*/ 459692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noFill/>
          <a:ln w="25400">
            <a:solidFill>
              <a:schemeClr val="tx1"/>
            </a:solidFill>
            <a:prstDash val="solid"/>
            <a:round/>
            <a:headEnd/>
            <a:tailEnd/>
          </a:ln>
          <a:effectLst>
            <a:outerShdw blurRad="63500" dist="76199" dir="2700000" algn="ctr" rotWithShape="0">
              <a:schemeClr val="bg2">
                <a:alpha val="75000"/>
              </a:schemeClr>
            </a:outerShdw>
          </a:effectLst>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938003" name="Freeform 19"/>
          <p:cNvSpPr>
            <a:spLocks/>
          </p:cNvSpPr>
          <p:nvPr/>
        </p:nvSpPr>
        <p:spPr bwMode="auto">
          <a:xfrm>
            <a:off x="3173148" y="3268135"/>
            <a:ext cx="391159" cy="389467"/>
          </a:xfrm>
          <a:custGeom>
            <a:avLst/>
            <a:gdLst>
              <a:gd name="T0" fmla="*/ 313019 w 9111"/>
              <a:gd name="T1" fmla="*/ 472006 h 9111"/>
              <a:gd name="T2" fmla="*/ 313019 w 9111"/>
              <a:gd name="T3" fmla="*/ 730210 h 9111"/>
              <a:gd name="T4" fmla="*/ 53693 w 9111"/>
              <a:gd name="T5" fmla="*/ 730210 h 9111"/>
              <a:gd name="T6" fmla="*/ 53693 w 9111"/>
              <a:gd name="T7" fmla="*/ 472006 h 9111"/>
              <a:gd name="T8" fmla="*/ 313019 w 9111"/>
              <a:gd name="T9" fmla="*/ 472006 h 9111"/>
              <a:gd name="T10" fmla="*/ 313019 w 9111"/>
              <a:gd name="T11" fmla="*/ 472006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solidFill>
            <a:srgbClr val="0CF216"/>
          </a:solidFill>
          <a:ln w="25400">
            <a:solidFill>
              <a:schemeClr val="tx1"/>
            </a:solidFill>
            <a:prstDash val="solid"/>
            <a:round/>
            <a:headEnd/>
            <a:tailEnd/>
          </a:ln>
          <a:effectLst>
            <a:outerShdw blurRad="63500" dist="76199" dir="2700000" algn="ctr" rotWithShape="0">
              <a:schemeClr val="bg2">
                <a:alpha val="75000"/>
              </a:schemeClr>
            </a:outerShdw>
          </a:effectLst>
        </p:spPr>
        <p:txBody>
          <a:bodyPr/>
          <a:lstStyle/>
          <a:p>
            <a:endParaRPr lang="en-US" sz="1920"/>
          </a:p>
        </p:txBody>
      </p:sp>
      <p:sp>
        <p:nvSpPr>
          <p:cNvPr id="938004" name="Freeform 20"/>
          <p:cNvSpPr>
            <a:spLocks/>
          </p:cNvSpPr>
          <p:nvPr/>
        </p:nvSpPr>
        <p:spPr bwMode="auto">
          <a:xfrm>
            <a:off x="4598935" y="3596642"/>
            <a:ext cx="379307" cy="377614"/>
          </a:xfrm>
          <a:custGeom>
            <a:avLst/>
            <a:gdLst>
              <a:gd name="T0" fmla="*/ 303534 w 9111"/>
              <a:gd name="T1" fmla="*/ 457641 h 9111"/>
              <a:gd name="T2" fmla="*/ 303534 w 9111"/>
              <a:gd name="T3" fmla="*/ 707987 h 9111"/>
              <a:gd name="T4" fmla="*/ 52066 w 9111"/>
              <a:gd name="T5" fmla="*/ 707987 h 9111"/>
              <a:gd name="T6" fmla="*/ 52066 w 9111"/>
              <a:gd name="T7" fmla="*/ 457641 h 9111"/>
              <a:gd name="T8" fmla="*/ 303534 w 9111"/>
              <a:gd name="T9" fmla="*/ 457641 h 9111"/>
              <a:gd name="T10" fmla="*/ 303534 w 9111"/>
              <a:gd name="T11" fmla="*/ 457641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noFill/>
          <a:ln w="25400">
            <a:solidFill>
              <a:schemeClr val="tx1"/>
            </a:solidFill>
            <a:prstDash val="solid"/>
            <a:round/>
            <a:headEnd/>
            <a:tailEnd/>
          </a:ln>
          <a:effectLst>
            <a:outerShdw blurRad="63500" dist="76199" dir="2700000" algn="ctr" rotWithShape="0">
              <a:schemeClr val="bg2">
                <a:alpha val="75000"/>
              </a:schemeClr>
            </a:outerShdw>
          </a:effectLst>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938005" name="Freeform 21"/>
          <p:cNvSpPr>
            <a:spLocks/>
          </p:cNvSpPr>
          <p:nvPr/>
        </p:nvSpPr>
        <p:spPr bwMode="auto">
          <a:xfrm>
            <a:off x="4878335" y="2926082"/>
            <a:ext cx="379307" cy="377614"/>
          </a:xfrm>
          <a:custGeom>
            <a:avLst/>
            <a:gdLst>
              <a:gd name="T0" fmla="*/ 303534 w 9111"/>
              <a:gd name="T1" fmla="*/ 457641 h 9111"/>
              <a:gd name="T2" fmla="*/ 303534 w 9111"/>
              <a:gd name="T3" fmla="*/ 707987 h 9111"/>
              <a:gd name="T4" fmla="*/ 52066 w 9111"/>
              <a:gd name="T5" fmla="*/ 707987 h 9111"/>
              <a:gd name="T6" fmla="*/ 52066 w 9111"/>
              <a:gd name="T7" fmla="*/ 457641 h 9111"/>
              <a:gd name="T8" fmla="*/ 303534 w 9111"/>
              <a:gd name="T9" fmla="*/ 457641 h 9111"/>
              <a:gd name="T10" fmla="*/ 303534 w 9111"/>
              <a:gd name="T11" fmla="*/ 457641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noFill/>
          <a:ln w="25400">
            <a:solidFill>
              <a:schemeClr val="tx1"/>
            </a:solidFill>
            <a:prstDash val="solid"/>
            <a:round/>
            <a:headEnd/>
            <a:tailEnd/>
          </a:ln>
          <a:effectLst>
            <a:outerShdw blurRad="63500" dist="76199" dir="2700000" algn="ctr" rotWithShape="0">
              <a:schemeClr val="bg2">
                <a:alpha val="75000"/>
              </a:schemeClr>
            </a:outerShdw>
          </a:effectLst>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938006" name="Freeform 22"/>
          <p:cNvSpPr>
            <a:spLocks/>
          </p:cNvSpPr>
          <p:nvPr/>
        </p:nvSpPr>
        <p:spPr bwMode="auto">
          <a:xfrm>
            <a:off x="4148508" y="4011507"/>
            <a:ext cx="377613" cy="377613"/>
          </a:xfrm>
          <a:custGeom>
            <a:avLst/>
            <a:gdLst>
              <a:gd name="T0" fmla="*/ 302179 w 9111"/>
              <a:gd name="T1" fmla="*/ 457639 h 9111"/>
              <a:gd name="T2" fmla="*/ 302179 w 9111"/>
              <a:gd name="T3" fmla="*/ 707985 h 9111"/>
              <a:gd name="T4" fmla="*/ 51833 w 9111"/>
              <a:gd name="T5" fmla="*/ 707985 h 9111"/>
              <a:gd name="T6" fmla="*/ 51833 w 9111"/>
              <a:gd name="T7" fmla="*/ 457639 h 9111"/>
              <a:gd name="T8" fmla="*/ 302179 w 9111"/>
              <a:gd name="T9" fmla="*/ 457639 h 9111"/>
              <a:gd name="T10" fmla="*/ 302179 w 9111"/>
              <a:gd name="T11" fmla="*/ 457639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solidFill>
            <a:srgbClr val="140DFB"/>
          </a:solidFill>
          <a:ln w="25400">
            <a:solidFill>
              <a:schemeClr val="tx1"/>
            </a:solidFill>
            <a:prstDash val="solid"/>
            <a:round/>
            <a:headEnd/>
            <a:tailEnd/>
          </a:ln>
          <a:effectLst>
            <a:outerShdw blurRad="63500" dist="76199" dir="2700000" algn="ctr" rotWithShape="0">
              <a:schemeClr val="bg2">
                <a:alpha val="75000"/>
              </a:schemeClr>
            </a:outerShdw>
          </a:effectLst>
        </p:spPr>
        <p:txBody>
          <a:bodyPr/>
          <a:lstStyle/>
          <a:p>
            <a:endParaRPr lang="en-US" sz="1920"/>
          </a:p>
        </p:txBody>
      </p:sp>
      <p:sp>
        <p:nvSpPr>
          <p:cNvPr id="938007" name="Freeform 23"/>
          <p:cNvSpPr>
            <a:spLocks/>
          </p:cNvSpPr>
          <p:nvPr/>
        </p:nvSpPr>
        <p:spPr bwMode="auto">
          <a:xfrm>
            <a:off x="2673616" y="3730414"/>
            <a:ext cx="389467" cy="391159"/>
          </a:xfrm>
          <a:custGeom>
            <a:avLst/>
            <a:gdLst>
              <a:gd name="T0" fmla="*/ 311665 w 9111"/>
              <a:gd name="T1" fmla="*/ 474057 h 9111"/>
              <a:gd name="T2" fmla="*/ 311665 w 9111"/>
              <a:gd name="T3" fmla="*/ 733384 h 9111"/>
              <a:gd name="T4" fmla="*/ 53460 w 9111"/>
              <a:gd name="T5" fmla="*/ 733384 h 9111"/>
              <a:gd name="T6" fmla="*/ 53460 w 9111"/>
              <a:gd name="T7" fmla="*/ 474057 h 9111"/>
              <a:gd name="T8" fmla="*/ 311665 w 9111"/>
              <a:gd name="T9" fmla="*/ 474057 h 9111"/>
              <a:gd name="T10" fmla="*/ 311665 w 9111"/>
              <a:gd name="T11" fmla="*/ 474057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solidFill>
            <a:srgbClr val="0CF216"/>
          </a:solidFill>
          <a:ln w="25400">
            <a:solidFill>
              <a:schemeClr val="tx1"/>
            </a:solidFill>
            <a:prstDash val="solid"/>
            <a:round/>
            <a:headEnd/>
            <a:tailEnd/>
          </a:ln>
          <a:effectLst>
            <a:outerShdw blurRad="63500" dist="76199" dir="2700000" algn="ctr" rotWithShape="0">
              <a:schemeClr val="bg2">
                <a:alpha val="75000"/>
              </a:schemeClr>
            </a:outerShdw>
          </a:effectLst>
        </p:spPr>
        <p:txBody>
          <a:bodyPr/>
          <a:lstStyle/>
          <a:p>
            <a:endParaRPr lang="en-US" sz="1920"/>
          </a:p>
        </p:txBody>
      </p:sp>
      <p:sp>
        <p:nvSpPr>
          <p:cNvPr id="938008" name="Text Box 24"/>
          <p:cNvSpPr txBox="1">
            <a:spLocks noChangeArrowheads="1"/>
          </p:cNvSpPr>
          <p:nvPr/>
        </p:nvSpPr>
        <p:spPr bwMode="auto">
          <a:xfrm>
            <a:off x="4425508" y="2102223"/>
            <a:ext cx="726160" cy="262701"/>
          </a:xfrm>
          <a:prstGeom prst="rect">
            <a:avLst/>
          </a:prstGeom>
          <a:noFill/>
          <a:ln w="9525">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1707" dirty="0">
                <a:latin typeface="Gill Sans" charset="0"/>
              </a:rPr>
              <a:t>selected</a:t>
            </a:r>
          </a:p>
        </p:txBody>
      </p:sp>
      <p:sp>
        <p:nvSpPr>
          <p:cNvPr id="938009" name="Text Box 25"/>
          <p:cNvSpPr txBox="1">
            <a:spLocks noChangeArrowheads="1"/>
          </p:cNvSpPr>
          <p:nvPr/>
        </p:nvSpPr>
        <p:spPr bwMode="auto">
          <a:xfrm>
            <a:off x="3392695" y="4858005"/>
            <a:ext cx="726160" cy="262701"/>
          </a:xfrm>
          <a:prstGeom prst="rect">
            <a:avLst/>
          </a:prstGeom>
          <a:noFill/>
          <a:ln w="9525">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1707">
                <a:latin typeface="Gill Sans" charset="0"/>
              </a:rPr>
              <a:t>selected</a:t>
            </a:r>
          </a:p>
        </p:txBody>
      </p:sp>
      <p:sp>
        <p:nvSpPr>
          <p:cNvPr id="938010" name="Text Box 26"/>
          <p:cNvSpPr txBox="1">
            <a:spLocks noChangeArrowheads="1"/>
          </p:cNvSpPr>
          <p:nvPr/>
        </p:nvSpPr>
        <p:spPr bwMode="auto">
          <a:xfrm>
            <a:off x="4446721" y="3345592"/>
            <a:ext cx="1088439" cy="262701"/>
          </a:xfrm>
          <a:prstGeom prst="rect">
            <a:avLst/>
          </a:prstGeom>
          <a:noFill/>
          <a:ln w="9525">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1707">
                <a:latin typeface="Gill Sans" charset="0"/>
              </a:rPr>
              <a:t>not selected</a:t>
            </a:r>
          </a:p>
        </p:txBody>
      </p:sp>
      <p:sp>
        <p:nvSpPr>
          <p:cNvPr id="938011" name="Freeform 27"/>
          <p:cNvSpPr>
            <a:spLocks/>
          </p:cNvSpPr>
          <p:nvPr/>
        </p:nvSpPr>
        <p:spPr bwMode="auto">
          <a:xfrm>
            <a:off x="1845575" y="3268135"/>
            <a:ext cx="377613" cy="377614"/>
          </a:xfrm>
          <a:custGeom>
            <a:avLst/>
            <a:gdLst>
              <a:gd name="T0" fmla="*/ 302179 w 9111"/>
              <a:gd name="T1" fmla="*/ 457641 h 9111"/>
              <a:gd name="T2" fmla="*/ 302179 w 9111"/>
              <a:gd name="T3" fmla="*/ 707987 h 9111"/>
              <a:gd name="T4" fmla="*/ 51833 w 9111"/>
              <a:gd name="T5" fmla="*/ 707987 h 9111"/>
              <a:gd name="T6" fmla="*/ 51833 w 9111"/>
              <a:gd name="T7" fmla="*/ 457641 h 9111"/>
              <a:gd name="T8" fmla="*/ 302179 w 9111"/>
              <a:gd name="T9" fmla="*/ 457641 h 9111"/>
              <a:gd name="T10" fmla="*/ 302179 w 9111"/>
              <a:gd name="T11" fmla="*/ 457641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solidFill>
            <a:srgbClr val="140DFB"/>
          </a:solidFill>
          <a:ln w="25400">
            <a:solidFill>
              <a:schemeClr val="tx1"/>
            </a:solidFill>
            <a:prstDash val="solid"/>
            <a:round/>
            <a:headEnd/>
            <a:tailEnd/>
          </a:ln>
          <a:effectLst>
            <a:outerShdw blurRad="63500" dist="76199" dir="2700000" algn="ctr" rotWithShape="0">
              <a:schemeClr val="bg2">
                <a:alpha val="75000"/>
              </a:schemeClr>
            </a:outerShdw>
          </a:effectLst>
        </p:spPr>
        <p:txBody>
          <a:bodyPr/>
          <a:lstStyle/>
          <a:p>
            <a:endParaRPr lang="en-US" sz="1920"/>
          </a:p>
        </p:txBody>
      </p:sp>
      <p:sp>
        <p:nvSpPr>
          <p:cNvPr id="938012" name="Freeform 28"/>
          <p:cNvSpPr>
            <a:spLocks/>
          </p:cNvSpPr>
          <p:nvPr/>
        </p:nvSpPr>
        <p:spPr bwMode="auto">
          <a:xfrm>
            <a:off x="3173148" y="4548295"/>
            <a:ext cx="377613" cy="377614"/>
          </a:xfrm>
          <a:custGeom>
            <a:avLst/>
            <a:gdLst>
              <a:gd name="T0" fmla="*/ 302179 w 9111"/>
              <a:gd name="T1" fmla="*/ 457641 h 9111"/>
              <a:gd name="T2" fmla="*/ 302179 w 9111"/>
              <a:gd name="T3" fmla="*/ 707987 h 9111"/>
              <a:gd name="T4" fmla="*/ 51833 w 9111"/>
              <a:gd name="T5" fmla="*/ 707987 h 9111"/>
              <a:gd name="T6" fmla="*/ 51833 w 9111"/>
              <a:gd name="T7" fmla="*/ 457641 h 9111"/>
              <a:gd name="T8" fmla="*/ 302179 w 9111"/>
              <a:gd name="T9" fmla="*/ 457641 h 9111"/>
              <a:gd name="T10" fmla="*/ 302179 w 9111"/>
              <a:gd name="T11" fmla="*/ 457641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noFill/>
          <a:ln w="25400">
            <a:solidFill>
              <a:schemeClr val="tx1"/>
            </a:solidFill>
            <a:prstDash val="solid"/>
            <a:round/>
            <a:headEnd/>
            <a:tailEnd/>
          </a:ln>
          <a:effectLst>
            <a:outerShdw blurRad="63500" dist="76199" dir="2700000" algn="ctr" rotWithShape="0">
              <a:schemeClr val="bg2">
                <a:alpha val="75000"/>
              </a:schemeClr>
            </a:outerShdw>
          </a:effectLst>
          <a:extLst>
            <a:ext uri="{909E8E84-426E-40DD-AFC4-6F175D3DCCD1}">
              <a14:hiddenFill xmlns:a14="http://schemas.microsoft.com/office/drawing/2010/main">
                <a:gradFill rotWithShape="0">
                  <a:gsLst>
                    <a:gs pos="0">
                      <a:srgbClr val="FFFFFF"/>
                    </a:gs>
                    <a:gs pos="100000">
                      <a:srgbClr val="0080FF"/>
                    </a:gs>
                  </a:gsLst>
                  <a:lin ang="5400000" scaled="1"/>
                </a:gradFill>
              </a14:hiddenFill>
            </a:ext>
          </a:extLst>
        </p:spPr>
        <p:txBody>
          <a:bodyPr/>
          <a:lstStyle/>
          <a:p>
            <a:endParaRPr lang="en-US" sz="1920"/>
          </a:p>
        </p:txBody>
      </p:sp>
      <p:sp>
        <p:nvSpPr>
          <p:cNvPr id="938013" name="Freeform 29"/>
          <p:cNvSpPr>
            <a:spLocks/>
          </p:cNvSpPr>
          <p:nvPr/>
        </p:nvSpPr>
        <p:spPr bwMode="auto">
          <a:xfrm>
            <a:off x="1845575" y="2389294"/>
            <a:ext cx="377613" cy="377613"/>
          </a:xfrm>
          <a:custGeom>
            <a:avLst/>
            <a:gdLst>
              <a:gd name="T0" fmla="*/ 302179 w 9111"/>
              <a:gd name="T1" fmla="*/ 457639 h 9111"/>
              <a:gd name="T2" fmla="*/ 302179 w 9111"/>
              <a:gd name="T3" fmla="*/ 707985 h 9111"/>
              <a:gd name="T4" fmla="*/ 51833 w 9111"/>
              <a:gd name="T5" fmla="*/ 707985 h 9111"/>
              <a:gd name="T6" fmla="*/ 51833 w 9111"/>
              <a:gd name="T7" fmla="*/ 457639 h 9111"/>
              <a:gd name="T8" fmla="*/ 302179 w 9111"/>
              <a:gd name="T9" fmla="*/ 457639 h 9111"/>
              <a:gd name="T10" fmla="*/ 302179 w 9111"/>
              <a:gd name="T11" fmla="*/ 457639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noFill/>
          <a:ln w="25400">
            <a:solidFill>
              <a:schemeClr val="tx1"/>
            </a:solidFill>
            <a:prstDash val="solid"/>
            <a:round/>
            <a:headEnd/>
            <a:tailEnd/>
          </a:ln>
          <a:effectLst>
            <a:outerShdw blurRad="63500" dist="76199" dir="2700000" algn="ctr" rotWithShape="0">
              <a:schemeClr val="bg2">
                <a:alpha val="75000"/>
              </a:schemeClr>
            </a:outerShdw>
          </a:effectLst>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938014" name="Text Box 30"/>
          <p:cNvSpPr txBox="1">
            <a:spLocks noChangeArrowheads="1"/>
          </p:cNvSpPr>
          <p:nvPr/>
        </p:nvSpPr>
        <p:spPr bwMode="auto">
          <a:xfrm>
            <a:off x="1420451" y="3683002"/>
            <a:ext cx="726160" cy="262701"/>
          </a:xfrm>
          <a:prstGeom prst="rect">
            <a:avLst/>
          </a:prstGeom>
          <a:noFill/>
          <a:ln w="9525">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1707">
                <a:latin typeface="Gill Sans" charset="0"/>
              </a:rPr>
              <a:t>selected</a:t>
            </a:r>
          </a:p>
        </p:txBody>
      </p:sp>
      <p:sp>
        <p:nvSpPr>
          <p:cNvPr id="938015" name="Freeform 31"/>
          <p:cNvSpPr>
            <a:spLocks/>
          </p:cNvSpPr>
          <p:nvPr/>
        </p:nvSpPr>
        <p:spPr bwMode="auto">
          <a:xfrm>
            <a:off x="2575401" y="1767842"/>
            <a:ext cx="379307" cy="377614"/>
          </a:xfrm>
          <a:custGeom>
            <a:avLst/>
            <a:gdLst>
              <a:gd name="T0" fmla="*/ 303534 w 9111"/>
              <a:gd name="T1" fmla="*/ 457641 h 9111"/>
              <a:gd name="T2" fmla="*/ 303534 w 9111"/>
              <a:gd name="T3" fmla="*/ 707987 h 9111"/>
              <a:gd name="T4" fmla="*/ 52066 w 9111"/>
              <a:gd name="T5" fmla="*/ 707987 h 9111"/>
              <a:gd name="T6" fmla="*/ 52066 w 9111"/>
              <a:gd name="T7" fmla="*/ 457641 h 9111"/>
              <a:gd name="T8" fmla="*/ 303534 w 9111"/>
              <a:gd name="T9" fmla="*/ 457641 h 9111"/>
              <a:gd name="T10" fmla="*/ 303534 w 9111"/>
              <a:gd name="T11" fmla="*/ 457641 h 911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111" h="9111">
                <a:moveTo>
                  <a:pt x="7777" y="1334"/>
                </a:moveTo>
                <a:cubicBezTo>
                  <a:pt x="9556" y="3113"/>
                  <a:pt x="9556" y="5998"/>
                  <a:pt x="7777" y="7777"/>
                </a:cubicBezTo>
                <a:cubicBezTo>
                  <a:pt x="5998" y="9556"/>
                  <a:pt x="3113" y="9556"/>
                  <a:pt x="1334" y="7777"/>
                </a:cubicBezTo>
                <a:cubicBezTo>
                  <a:pt x="-445" y="5998"/>
                  <a:pt x="-445" y="3113"/>
                  <a:pt x="1334" y="1334"/>
                </a:cubicBezTo>
                <a:cubicBezTo>
                  <a:pt x="3113" y="-445"/>
                  <a:pt x="5998" y="-445"/>
                  <a:pt x="7777" y="1334"/>
                </a:cubicBezTo>
                <a:close/>
                <a:moveTo>
                  <a:pt x="7777" y="1334"/>
                </a:moveTo>
              </a:path>
            </a:pathLst>
          </a:custGeom>
          <a:noFill/>
          <a:ln w="25400">
            <a:solidFill>
              <a:schemeClr val="tx1"/>
            </a:solidFill>
            <a:prstDash val="solid"/>
            <a:round/>
            <a:headEnd/>
            <a:tailEnd/>
          </a:ln>
          <a:effectLst>
            <a:outerShdw blurRad="63500" dist="76199" dir="2700000" algn="ctr" rotWithShape="0">
              <a:schemeClr val="bg2">
                <a:alpha val="75000"/>
              </a:schemeClr>
            </a:outerShdw>
          </a:effectLst>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938016" name="Text Box 32"/>
          <p:cNvSpPr txBox="1">
            <a:spLocks noChangeArrowheads="1"/>
          </p:cNvSpPr>
          <p:nvPr/>
        </p:nvSpPr>
        <p:spPr bwMode="auto">
          <a:xfrm>
            <a:off x="2040309" y="1450257"/>
            <a:ext cx="1195493" cy="262701"/>
          </a:xfrm>
          <a:prstGeom prst="rect">
            <a:avLst/>
          </a:prstGeom>
          <a:noFill/>
          <a:ln w="9525">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1707">
                <a:latin typeface="Gill Sans" charset="0"/>
              </a:rPr>
              <a:t>not selected</a:t>
            </a:r>
          </a:p>
        </p:txBody>
      </p:sp>
      <p:sp>
        <p:nvSpPr>
          <p:cNvPr id="938017" name="Rectangle 33"/>
          <p:cNvSpPr>
            <a:spLocks noGrp="1" noChangeArrowheads="1"/>
          </p:cNvSpPr>
          <p:nvPr>
            <p:ph type="title"/>
          </p:nvPr>
        </p:nvSpPr>
        <p:spPr>
          <a:xfrm>
            <a:off x="1518761" y="-325120"/>
            <a:ext cx="7850293" cy="1828800"/>
          </a:xfrm>
          <a:ln w="12700">
            <a:noFill/>
            <a:miter lim="800000"/>
            <a:headEnd/>
            <a:tailEnd/>
          </a:ln>
        </p:spPr>
        <p:txBody>
          <a:bodyPr/>
          <a:lstStyle/>
          <a:p>
            <a:pPr marL="13547">
              <a:tabLst>
                <a:tab pos="1354709" algn="l"/>
              </a:tabLst>
              <a:defRPr/>
            </a:pPr>
            <a:r>
              <a:rPr lang="en-US" sz="3413" b="1">
                <a:latin typeface="Arial" charset="0"/>
              </a:rPr>
              <a:t>Intersection of Co-Expression (ICE)</a:t>
            </a:r>
            <a:r>
              <a:rPr lang="en-US" sz="3627"/>
              <a:t> </a:t>
            </a:r>
          </a:p>
        </p:txBody>
      </p:sp>
      <p:sp>
        <p:nvSpPr>
          <p:cNvPr id="938018" name="Text Box 34"/>
          <p:cNvSpPr txBox="1">
            <a:spLocks noChangeArrowheads="1"/>
          </p:cNvSpPr>
          <p:nvPr/>
        </p:nvSpPr>
        <p:spPr bwMode="auto">
          <a:xfrm>
            <a:off x="905775" y="5235618"/>
            <a:ext cx="9191413" cy="1772921"/>
          </a:xfrm>
          <a:prstGeom prst="rect">
            <a:avLst/>
          </a:prstGeom>
          <a:noFill/>
          <a:ln w="9525">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tIns="0" rIns="0" bIns="0">
            <a:spAutoFit/>
          </a:bodyPr>
          <a:lstStyle>
            <a:lvl1pPr defTabSz="822325">
              <a:tabLst>
                <a:tab pos="754063" algn="l"/>
              </a:tabLst>
              <a:defRPr sz="1400">
                <a:solidFill>
                  <a:schemeClr val="tx1"/>
                </a:solidFill>
                <a:latin typeface="Arial" charset="0"/>
                <a:ea typeface="ＭＳ Ｐゴシック" charset="-128"/>
              </a:defRPr>
            </a:lvl1pPr>
            <a:lvl2pPr marL="742950" indent="-285750" defTabSz="822325">
              <a:tabLst>
                <a:tab pos="754063" algn="l"/>
              </a:tabLst>
              <a:defRPr sz="1400">
                <a:solidFill>
                  <a:schemeClr val="tx1"/>
                </a:solidFill>
                <a:latin typeface="Arial" charset="0"/>
                <a:ea typeface="ＭＳ Ｐゴシック" charset="-128"/>
              </a:defRPr>
            </a:lvl2pPr>
            <a:lvl3pPr marL="1143000" indent="-228600" defTabSz="822325">
              <a:tabLst>
                <a:tab pos="754063" algn="l"/>
              </a:tabLst>
              <a:defRPr sz="1400">
                <a:solidFill>
                  <a:schemeClr val="tx1"/>
                </a:solidFill>
                <a:latin typeface="Arial" charset="0"/>
                <a:ea typeface="ＭＳ Ｐゴシック" charset="-128"/>
              </a:defRPr>
            </a:lvl3pPr>
            <a:lvl4pPr marL="1600200" indent="-228600" defTabSz="822325">
              <a:tabLst>
                <a:tab pos="754063" algn="l"/>
              </a:tabLst>
              <a:defRPr sz="1400">
                <a:solidFill>
                  <a:schemeClr val="tx1"/>
                </a:solidFill>
                <a:latin typeface="Arial" charset="0"/>
                <a:ea typeface="ＭＳ Ｐゴシック" charset="-128"/>
              </a:defRPr>
            </a:lvl4pPr>
            <a:lvl5pPr marL="2057400" indent="-228600" defTabSz="822325">
              <a:tabLst>
                <a:tab pos="754063" algn="l"/>
              </a:tabLst>
              <a:defRPr sz="1400">
                <a:solidFill>
                  <a:schemeClr val="tx1"/>
                </a:solidFill>
                <a:latin typeface="Arial" charset="0"/>
                <a:ea typeface="ＭＳ Ｐゴシック" charset="-128"/>
              </a:defRPr>
            </a:lvl5pPr>
            <a:lvl6pPr marL="2514600" indent="-228600" defTabSz="822325" eaLnBrk="0" fontAlgn="base" hangingPunct="0">
              <a:spcBef>
                <a:spcPct val="0"/>
              </a:spcBef>
              <a:spcAft>
                <a:spcPct val="0"/>
              </a:spcAft>
              <a:tabLst>
                <a:tab pos="754063" algn="l"/>
              </a:tabLst>
              <a:defRPr sz="1400">
                <a:solidFill>
                  <a:schemeClr val="tx1"/>
                </a:solidFill>
                <a:latin typeface="Arial" charset="0"/>
                <a:ea typeface="ＭＳ Ｐゴシック" charset="-128"/>
              </a:defRPr>
            </a:lvl6pPr>
            <a:lvl7pPr marL="2971800" indent="-228600" defTabSz="822325" eaLnBrk="0" fontAlgn="base" hangingPunct="0">
              <a:spcBef>
                <a:spcPct val="0"/>
              </a:spcBef>
              <a:spcAft>
                <a:spcPct val="0"/>
              </a:spcAft>
              <a:tabLst>
                <a:tab pos="754063" algn="l"/>
              </a:tabLst>
              <a:defRPr sz="1400">
                <a:solidFill>
                  <a:schemeClr val="tx1"/>
                </a:solidFill>
                <a:latin typeface="Arial" charset="0"/>
                <a:ea typeface="ＭＳ Ｐゴシック" charset="-128"/>
              </a:defRPr>
            </a:lvl7pPr>
            <a:lvl8pPr marL="3429000" indent="-228600" defTabSz="822325" eaLnBrk="0" fontAlgn="base" hangingPunct="0">
              <a:spcBef>
                <a:spcPct val="0"/>
              </a:spcBef>
              <a:spcAft>
                <a:spcPct val="0"/>
              </a:spcAft>
              <a:tabLst>
                <a:tab pos="754063" algn="l"/>
              </a:tabLst>
              <a:defRPr sz="1400">
                <a:solidFill>
                  <a:schemeClr val="tx1"/>
                </a:solidFill>
                <a:latin typeface="Arial" charset="0"/>
                <a:ea typeface="ＭＳ Ｐゴシック" charset="-128"/>
              </a:defRPr>
            </a:lvl8pPr>
            <a:lvl9pPr marL="3886200" indent="-228600" defTabSz="822325" eaLnBrk="0" fontAlgn="base" hangingPunct="0">
              <a:spcBef>
                <a:spcPct val="0"/>
              </a:spcBef>
              <a:spcAft>
                <a:spcPct val="0"/>
              </a:spcAft>
              <a:tabLst>
                <a:tab pos="754063" algn="l"/>
              </a:tabLst>
              <a:defRPr sz="1400">
                <a:solidFill>
                  <a:schemeClr val="tx1"/>
                </a:solidFill>
                <a:latin typeface="Arial" charset="0"/>
                <a:ea typeface="ＭＳ Ｐゴシック" charset="-128"/>
              </a:defRPr>
            </a:lvl9pPr>
          </a:lstStyle>
          <a:p>
            <a:pPr eaLnBrk="1" hangingPunct="1">
              <a:lnSpc>
                <a:spcPct val="120000"/>
              </a:lnSpc>
            </a:pPr>
            <a:r>
              <a:rPr lang="en-US" altLang="x-none" sz="1920" dirty="0"/>
              <a:t>1. Define co-expression network. </a:t>
            </a:r>
          </a:p>
          <a:p>
            <a:pPr eaLnBrk="1" hangingPunct="1">
              <a:lnSpc>
                <a:spcPct val="120000"/>
              </a:lnSpc>
            </a:pPr>
            <a:r>
              <a:rPr lang="en-US" altLang="x-none" sz="1920" dirty="0"/>
              <a:t>2. </a:t>
            </a:r>
            <a:r>
              <a:rPr lang="en-US" altLang="x-none" sz="1920" dirty="0"/>
              <a:t>Select  a group </a:t>
            </a:r>
            <a:r>
              <a:rPr lang="en-US" altLang="x-none" sz="1920" dirty="0" smtClean="0"/>
              <a:t>of </a:t>
            </a:r>
            <a:r>
              <a:rPr lang="ja-JP" altLang="en-US" sz="1920" dirty="0"/>
              <a:t>“</a:t>
            </a:r>
            <a:r>
              <a:rPr lang="en-US" altLang="ja-JP" sz="1920" dirty="0"/>
              <a:t>bait</a:t>
            </a:r>
            <a:r>
              <a:rPr lang="ja-JP" altLang="en-US" sz="1920" dirty="0"/>
              <a:t>”</a:t>
            </a:r>
            <a:r>
              <a:rPr lang="en-US" altLang="ja-JP" sz="1920" dirty="0"/>
              <a:t> genes. (e.g., a pathway, a complex).  Green nodes</a:t>
            </a:r>
          </a:p>
          <a:p>
            <a:pPr eaLnBrk="1" hangingPunct="1">
              <a:lnSpc>
                <a:spcPct val="120000"/>
              </a:lnSpc>
            </a:pPr>
            <a:r>
              <a:rPr lang="en-US" altLang="x-none" sz="1920" dirty="0"/>
              <a:t>3. Perform genome-wide co-expression analysis  (correlation or regression).</a:t>
            </a:r>
          </a:p>
          <a:p>
            <a:pPr eaLnBrk="1" hangingPunct="1">
              <a:lnSpc>
                <a:spcPct val="120000"/>
              </a:lnSpc>
            </a:pPr>
            <a:r>
              <a:rPr lang="en-US" altLang="x-none" sz="1920" dirty="0"/>
              <a:t>3. Select genes outside the group of baits that are linked with &gt;1 group members </a:t>
            </a:r>
            <a:r>
              <a:rPr lang="en-US" altLang="x-none" sz="1920" i="1" dirty="0"/>
              <a:t>G</a:t>
            </a:r>
            <a:r>
              <a:rPr lang="en-US" altLang="x-none" sz="1920" dirty="0"/>
              <a:t>.</a:t>
            </a:r>
          </a:p>
          <a:p>
            <a:pPr eaLnBrk="1" hangingPunct="1">
              <a:lnSpc>
                <a:spcPct val="120000"/>
              </a:lnSpc>
            </a:pPr>
            <a:r>
              <a:rPr lang="en-US" altLang="x-none" sz="1920" dirty="0"/>
              <a:t>4. Sort them by |G|, then average p value (or r</a:t>
            </a:r>
            <a:r>
              <a:rPr lang="en-US" altLang="x-none" sz="1920" baseline="33000" dirty="0"/>
              <a:t>2</a:t>
            </a:r>
            <a:r>
              <a:rPr lang="en-US" altLang="x-none" sz="1920" dirty="0"/>
              <a:t>)</a:t>
            </a:r>
            <a:endParaRPr lang="en-US" altLang="x-none" sz="2347" dirty="0">
              <a:latin typeface="Gill Sans" charset="0"/>
            </a:endParaRPr>
          </a:p>
        </p:txBody>
      </p:sp>
      <p:sp>
        <p:nvSpPr>
          <p:cNvPr id="938019" name="Text Box 35"/>
          <p:cNvSpPr txBox="1">
            <a:spLocks noChangeArrowheads="1"/>
          </p:cNvSpPr>
          <p:nvPr/>
        </p:nvSpPr>
        <p:spPr bwMode="auto">
          <a:xfrm>
            <a:off x="6500549" y="1547708"/>
            <a:ext cx="3256281" cy="1329595"/>
          </a:xfrm>
          <a:prstGeom prst="rect">
            <a:avLst/>
          </a:prstGeom>
          <a:noFill/>
          <a:ln w="9525">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2880" b="1">
                <a:latin typeface="Gill Sans" charset="0"/>
              </a:rPr>
              <a:t>ranked list </a:t>
            </a:r>
          </a:p>
          <a:p>
            <a:pPr algn="ctr" eaLnBrk="1" hangingPunct="1">
              <a:defRPr/>
            </a:pPr>
            <a:r>
              <a:rPr lang="en-US" sz="2880" b="1">
                <a:latin typeface="Gill Sans" charset="0"/>
              </a:rPr>
              <a:t>(|</a:t>
            </a:r>
            <a:r>
              <a:rPr lang="en-US" sz="2880" b="1" i="1">
                <a:latin typeface="Gill Sans" charset="0"/>
              </a:rPr>
              <a:t>G</a:t>
            </a:r>
            <a:r>
              <a:rPr lang="en-US" sz="2880" b="1">
                <a:latin typeface="Gill Sans" charset="0"/>
              </a:rPr>
              <a:t>|,average p value)</a:t>
            </a:r>
            <a:r>
              <a:rPr lang="en-US" sz="2880">
                <a:latin typeface="Gill Sans" charset="0"/>
              </a:rPr>
              <a:t> </a:t>
            </a:r>
          </a:p>
        </p:txBody>
      </p:sp>
      <p:sp>
        <p:nvSpPr>
          <p:cNvPr id="938020" name="Text Box 36"/>
          <p:cNvSpPr txBox="1">
            <a:spLocks noChangeArrowheads="1"/>
          </p:cNvSpPr>
          <p:nvPr/>
        </p:nvSpPr>
        <p:spPr bwMode="auto">
          <a:xfrm>
            <a:off x="6317668" y="3630507"/>
            <a:ext cx="3828627" cy="951927"/>
          </a:xfrm>
          <a:prstGeom prst="rect">
            <a:avLst/>
          </a:prstGeom>
          <a:noFill/>
          <a:ln w="9525">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3093" b="1">
                <a:latin typeface="Gill Sans" charset="0"/>
              </a:rPr>
              <a:t>GO analysis,  homology searches</a:t>
            </a:r>
          </a:p>
        </p:txBody>
      </p:sp>
      <p:sp>
        <p:nvSpPr>
          <p:cNvPr id="938021" name="Freeform 37"/>
          <p:cNvSpPr>
            <a:spLocks/>
          </p:cNvSpPr>
          <p:nvPr/>
        </p:nvSpPr>
        <p:spPr bwMode="auto">
          <a:xfrm rot="5400000">
            <a:off x="7782402" y="3002280"/>
            <a:ext cx="601134" cy="448734"/>
          </a:xfrm>
          <a:custGeom>
            <a:avLst/>
            <a:gdLst>
              <a:gd name="T0" fmla="+- 0 10000 10000"/>
              <a:gd name="T1" fmla="*/ T0 w 10000"/>
              <a:gd name="T2" fmla="+- 0 13330 10000"/>
              <a:gd name="T3" fmla="*/ 13330 h 10000"/>
              <a:gd name="T4" fmla="+- 0 10000 10000"/>
              <a:gd name="T5" fmla="*/ T4 w 10000"/>
              <a:gd name="T6" fmla="+- 0 16670 10000"/>
              <a:gd name="T7" fmla="*/ 16670 h 10000"/>
              <a:gd name="T8" fmla="+- 0 16000 10000"/>
              <a:gd name="T9" fmla="*/ T8 w 10000"/>
              <a:gd name="T10" fmla="+- 0 16670 10000"/>
              <a:gd name="T11" fmla="*/ 16670 h 10000"/>
              <a:gd name="T12" fmla="+- 0 16000 10000"/>
              <a:gd name="T13" fmla="*/ T12 w 10000"/>
              <a:gd name="T14" fmla="+- 0 20000 10000"/>
              <a:gd name="T15" fmla="*/ 20000 h 10000"/>
              <a:gd name="T16" fmla="+- 0 20000 10000"/>
              <a:gd name="T17" fmla="*/ T16 w 10000"/>
              <a:gd name="T18" fmla="+- 0 15000 10000"/>
              <a:gd name="T19" fmla="*/ 15000 h 10000"/>
              <a:gd name="T20" fmla="+- 0 16000 10000"/>
              <a:gd name="T21" fmla="*/ T20 w 10000"/>
              <a:gd name="T22" fmla="+- 0 10000 10000"/>
              <a:gd name="T23" fmla="*/ 10000 h 10000"/>
              <a:gd name="T24" fmla="+- 0 16000 10000"/>
              <a:gd name="T25" fmla="*/ T24 w 10000"/>
              <a:gd name="T26" fmla="+- 0 13330 10000"/>
              <a:gd name="T27" fmla="*/ 13330 h 10000"/>
              <a:gd name="T28" fmla="+- 0 10000 10000"/>
              <a:gd name="T29" fmla="*/ T28 w 10000"/>
              <a:gd name="T30" fmla="+- 0 13330 10000"/>
              <a:gd name="T31" fmla="*/ 13330 h 10000"/>
            </a:gdLst>
            <a:ahLst/>
            <a:cxnLst>
              <a:cxn ang="0">
                <a:pos x="T1" y="T3"/>
              </a:cxn>
              <a:cxn ang="0">
                <a:pos x="T5" y="T7"/>
              </a:cxn>
              <a:cxn ang="0">
                <a:pos x="T9" y="T11"/>
              </a:cxn>
              <a:cxn ang="0">
                <a:pos x="T13" y="T15"/>
              </a:cxn>
              <a:cxn ang="0">
                <a:pos x="T17" y="T19"/>
              </a:cxn>
              <a:cxn ang="0">
                <a:pos x="T21" y="T23"/>
              </a:cxn>
              <a:cxn ang="0">
                <a:pos x="T25" y="T27"/>
              </a:cxn>
              <a:cxn ang="0">
                <a:pos x="T29" y="T31"/>
              </a:cxn>
            </a:cxnLst>
            <a:rect l="0" t="0" r="r" b="b"/>
            <a:pathLst>
              <a:path w="10000" h="10000">
                <a:moveTo>
                  <a:pt x="0" y="3330"/>
                </a:moveTo>
                <a:lnTo>
                  <a:pt x="0" y="6670"/>
                </a:lnTo>
                <a:lnTo>
                  <a:pt x="6000" y="6670"/>
                </a:lnTo>
                <a:lnTo>
                  <a:pt x="6000" y="10000"/>
                </a:lnTo>
                <a:lnTo>
                  <a:pt x="10000" y="5000"/>
                </a:lnTo>
                <a:lnTo>
                  <a:pt x="6000" y="0"/>
                </a:lnTo>
                <a:lnTo>
                  <a:pt x="6000" y="3330"/>
                </a:lnTo>
                <a:close/>
                <a:moveTo>
                  <a:pt x="0" y="3330"/>
                </a:moveTo>
              </a:path>
            </a:pathLst>
          </a:custGeom>
          <a:noFill/>
          <a:ln w="25400">
            <a:solidFill>
              <a:schemeClr val="tx1"/>
            </a:solidFill>
            <a:prstDash val="solid"/>
            <a:round/>
            <a:headEnd/>
            <a:tailEnd/>
          </a:ln>
          <a:effectLst/>
          <a:extLst>
            <a:ext uri="{909E8E84-426E-40dd-AFC4-6F175D3DCCD1}">
              <a14:hiddenFill xmlns:a14="http://schemas.microsoft.com/office/drawing/2010/main" xmlns="">
                <a:solidFill>
                  <a:srgbClr val="66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938022" name="Freeform 38"/>
          <p:cNvSpPr>
            <a:spLocks/>
          </p:cNvSpPr>
          <p:nvPr/>
        </p:nvSpPr>
        <p:spPr bwMode="auto">
          <a:xfrm>
            <a:off x="5816441" y="2607735"/>
            <a:ext cx="501227" cy="511387"/>
          </a:xfrm>
          <a:custGeom>
            <a:avLst/>
            <a:gdLst>
              <a:gd name="T0" fmla="+- 0 10000 10000"/>
              <a:gd name="T1" fmla="*/ T0 w 10000"/>
              <a:gd name="T2" fmla="+- 0 13330 10000"/>
              <a:gd name="T3" fmla="*/ 13330 h 10000"/>
              <a:gd name="T4" fmla="+- 0 10000 10000"/>
              <a:gd name="T5" fmla="*/ T4 w 10000"/>
              <a:gd name="T6" fmla="+- 0 16670 10000"/>
              <a:gd name="T7" fmla="*/ 16670 h 10000"/>
              <a:gd name="T8" fmla="+- 0 16000 10000"/>
              <a:gd name="T9" fmla="*/ T8 w 10000"/>
              <a:gd name="T10" fmla="+- 0 16670 10000"/>
              <a:gd name="T11" fmla="*/ 16670 h 10000"/>
              <a:gd name="T12" fmla="+- 0 16000 10000"/>
              <a:gd name="T13" fmla="*/ T12 w 10000"/>
              <a:gd name="T14" fmla="+- 0 20000 10000"/>
              <a:gd name="T15" fmla="*/ 20000 h 10000"/>
              <a:gd name="T16" fmla="+- 0 20000 10000"/>
              <a:gd name="T17" fmla="*/ T16 w 10000"/>
              <a:gd name="T18" fmla="+- 0 15000 10000"/>
              <a:gd name="T19" fmla="*/ 15000 h 10000"/>
              <a:gd name="T20" fmla="+- 0 16000 10000"/>
              <a:gd name="T21" fmla="*/ T20 w 10000"/>
              <a:gd name="T22" fmla="+- 0 10000 10000"/>
              <a:gd name="T23" fmla="*/ 10000 h 10000"/>
              <a:gd name="T24" fmla="+- 0 16000 10000"/>
              <a:gd name="T25" fmla="*/ T24 w 10000"/>
              <a:gd name="T26" fmla="+- 0 13330 10000"/>
              <a:gd name="T27" fmla="*/ 13330 h 10000"/>
              <a:gd name="T28" fmla="+- 0 10000 10000"/>
              <a:gd name="T29" fmla="*/ T28 w 10000"/>
              <a:gd name="T30" fmla="+- 0 13330 10000"/>
              <a:gd name="T31" fmla="*/ 13330 h 10000"/>
            </a:gdLst>
            <a:ahLst/>
            <a:cxnLst>
              <a:cxn ang="0">
                <a:pos x="T1" y="T3"/>
              </a:cxn>
              <a:cxn ang="0">
                <a:pos x="T5" y="T7"/>
              </a:cxn>
              <a:cxn ang="0">
                <a:pos x="T9" y="T11"/>
              </a:cxn>
              <a:cxn ang="0">
                <a:pos x="T13" y="T15"/>
              </a:cxn>
              <a:cxn ang="0">
                <a:pos x="T17" y="T19"/>
              </a:cxn>
              <a:cxn ang="0">
                <a:pos x="T21" y="T23"/>
              </a:cxn>
              <a:cxn ang="0">
                <a:pos x="T25" y="T27"/>
              </a:cxn>
              <a:cxn ang="0">
                <a:pos x="T29" y="T31"/>
              </a:cxn>
            </a:cxnLst>
            <a:rect l="0" t="0" r="r" b="b"/>
            <a:pathLst>
              <a:path w="10000" h="10000">
                <a:moveTo>
                  <a:pt x="0" y="3330"/>
                </a:moveTo>
                <a:lnTo>
                  <a:pt x="0" y="6670"/>
                </a:lnTo>
                <a:lnTo>
                  <a:pt x="6000" y="6670"/>
                </a:lnTo>
                <a:lnTo>
                  <a:pt x="6000" y="10000"/>
                </a:lnTo>
                <a:lnTo>
                  <a:pt x="10000" y="5000"/>
                </a:lnTo>
                <a:lnTo>
                  <a:pt x="6000" y="0"/>
                </a:lnTo>
                <a:lnTo>
                  <a:pt x="6000" y="3330"/>
                </a:lnTo>
                <a:close/>
                <a:moveTo>
                  <a:pt x="0" y="3330"/>
                </a:moveTo>
              </a:path>
            </a:pathLst>
          </a:custGeom>
          <a:noFill/>
          <a:ln w="25400">
            <a:solidFill>
              <a:schemeClr val="tx1"/>
            </a:solidFill>
            <a:prstDash val="solid"/>
            <a:round/>
            <a:headEnd/>
            <a:tailEnd/>
          </a:ln>
          <a:effectLst/>
          <a:extLst>
            <a:ext uri="{909E8E84-426E-40dd-AFC4-6F175D3DCCD1}">
              <a14:hiddenFill xmlns:a14="http://schemas.microsoft.com/office/drawing/2010/main" xmlns="">
                <a:solidFill>
                  <a:srgbClr val="66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a:lstStyle/>
          <a:p>
            <a:pPr>
              <a:defRPr/>
            </a:pPr>
            <a:endParaRPr lang="en-US" sz="1920">
              <a:ea typeface="ＭＳ Ｐゴシック" charset="0"/>
            </a:endParaRPr>
          </a:p>
        </p:txBody>
      </p:sp>
      <p:sp>
        <p:nvSpPr>
          <p:cNvPr id="39" name="Text Box 25"/>
          <p:cNvSpPr txBox="1">
            <a:spLocks noChangeArrowheads="1"/>
          </p:cNvSpPr>
          <p:nvPr/>
        </p:nvSpPr>
        <p:spPr bwMode="auto">
          <a:xfrm>
            <a:off x="4601691" y="4237355"/>
            <a:ext cx="726160" cy="262701"/>
          </a:xfrm>
          <a:prstGeom prst="rect">
            <a:avLst/>
          </a:prstGeom>
          <a:noFill/>
          <a:ln w="9525">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1707">
                <a:latin typeface="Gill Sans" charset="0"/>
              </a:rPr>
              <a:t>selected</a:t>
            </a:r>
          </a:p>
        </p:txBody>
      </p:sp>
      <p:sp>
        <p:nvSpPr>
          <p:cNvPr id="40" name="Text Box 26"/>
          <p:cNvSpPr txBox="1">
            <a:spLocks noChangeArrowheads="1"/>
          </p:cNvSpPr>
          <p:nvPr/>
        </p:nvSpPr>
        <p:spPr bwMode="auto">
          <a:xfrm>
            <a:off x="1135408" y="2117810"/>
            <a:ext cx="1088439" cy="262701"/>
          </a:xfrm>
          <a:prstGeom prst="rect">
            <a:avLst/>
          </a:prstGeom>
          <a:noFill/>
          <a:ln w="9525">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0" tIns="0" rIns="0" bIns="0">
            <a:spAutoFit/>
          </a:bodyPr>
          <a:lstStyle>
            <a:lvl1pPr defTabSz="822325">
              <a:tabLst>
                <a:tab pos="754063" algn="l"/>
              </a:tabLst>
              <a:defRPr sz="2400">
                <a:solidFill>
                  <a:schemeClr val="tx1"/>
                </a:solidFill>
                <a:latin typeface="Times New Roman" charset="0"/>
                <a:ea typeface="ＭＳ Ｐゴシック" charset="0"/>
              </a:defRPr>
            </a:lvl1pPr>
            <a:lvl2pPr marL="411163" defTabSz="822325">
              <a:tabLst>
                <a:tab pos="754063" algn="l"/>
              </a:tabLst>
              <a:defRPr sz="2400">
                <a:solidFill>
                  <a:schemeClr val="tx1"/>
                </a:solidFill>
                <a:latin typeface="Times New Roman" charset="0"/>
                <a:ea typeface="ＭＳ Ｐゴシック" charset="0"/>
              </a:defRPr>
            </a:lvl2pPr>
            <a:lvl3pPr marL="822325" defTabSz="822325">
              <a:tabLst>
                <a:tab pos="754063" algn="l"/>
              </a:tabLst>
              <a:defRPr sz="2400">
                <a:solidFill>
                  <a:schemeClr val="tx1"/>
                </a:solidFill>
                <a:latin typeface="Times New Roman" charset="0"/>
                <a:ea typeface="ＭＳ Ｐゴシック" charset="0"/>
              </a:defRPr>
            </a:lvl3pPr>
            <a:lvl4pPr marL="1235075" defTabSz="822325">
              <a:tabLst>
                <a:tab pos="754063" algn="l"/>
              </a:tabLst>
              <a:defRPr sz="2400">
                <a:solidFill>
                  <a:schemeClr val="tx1"/>
                </a:solidFill>
                <a:latin typeface="Times New Roman" charset="0"/>
                <a:ea typeface="ＭＳ Ｐゴシック" charset="0"/>
              </a:defRPr>
            </a:lvl4pPr>
            <a:lvl5pPr marL="1646238" defTabSz="822325">
              <a:tabLst>
                <a:tab pos="754063" algn="l"/>
              </a:tabLst>
              <a:defRPr sz="2400">
                <a:solidFill>
                  <a:schemeClr val="tx1"/>
                </a:solidFill>
                <a:latin typeface="Times New Roman" charset="0"/>
                <a:ea typeface="ＭＳ Ｐゴシック" charset="0"/>
              </a:defRPr>
            </a:lvl5pPr>
            <a:lvl6pPr marL="2103438" defTabSz="822325" fontAlgn="base">
              <a:spcBef>
                <a:spcPct val="0"/>
              </a:spcBef>
              <a:spcAft>
                <a:spcPct val="0"/>
              </a:spcAft>
              <a:tabLst>
                <a:tab pos="754063" algn="l"/>
              </a:tabLst>
              <a:defRPr sz="2400">
                <a:solidFill>
                  <a:schemeClr val="tx1"/>
                </a:solidFill>
                <a:latin typeface="Times New Roman" charset="0"/>
                <a:ea typeface="ＭＳ Ｐゴシック" charset="0"/>
              </a:defRPr>
            </a:lvl6pPr>
            <a:lvl7pPr marL="2560638" defTabSz="822325" fontAlgn="base">
              <a:spcBef>
                <a:spcPct val="0"/>
              </a:spcBef>
              <a:spcAft>
                <a:spcPct val="0"/>
              </a:spcAft>
              <a:tabLst>
                <a:tab pos="754063" algn="l"/>
              </a:tabLst>
              <a:defRPr sz="2400">
                <a:solidFill>
                  <a:schemeClr val="tx1"/>
                </a:solidFill>
                <a:latin typeface="Times New Roman" charset="0"/>
                <a:ea typeface="ＭＳ Ｐゴシック" charset="0"/>
              </a:defRPr>
            </a:lvl7pPr>
            <a:lvl8pPr marL="3017838" defTabSz="822325" fontAlgn="base">
              <a:spcBef>
                <a:spcPct val="0"/>
              </a:spcBef>
              <a:spcAft>
                <a:spcPct val="0"/>
              </a:spcAft>
              <a:tabLst>
                <a:tab pos="754063" algn="l"/>
              </a:tabLst>
              <a:defRPr sz="2400">
                <a:solidFill>
                  <a:schemeClr val="tx1"/>
                </a:solidFill>
                <a:latin typeface="Times New Roman" charset="0"/>
                <a:ea typeface="ＭＳ Ｐゴシック" charset="0"/>
              </a:defRPr>
            </a:lvl8pPr>
            <a:lvl9pPr marL="3475038" defTabSz="822325" fontAlgn="base">
              <a:spcBef>
                <a:spcPct val="0"/>
              </a:spcBef>
              <a:spcAft>
                <a:spcPct val="0"/>
              </a:spcAft>
              <a:tabLst>
                <a:tab pos="754063" algn="l"/>
              </a:tabLst>
              <a:defRPr sz="2400">
                <a:solidFill>
                  <a:schemeClr val="tx1"/>
                </a:solidFill>
                <a:latin typeface="Times New Roman" charset="0"/>
                <a:ea typeface="ＭＳ Ｐゴシック" charset="0"/>
              </a:defRPr>
            </a:lvl9pPr>
          </a:lstStyle>
          <a:p>
            <a:pPr algn="ctr" eaLnBrk="1" hangingPunct="1">
              <a:defRPr/>
            </a:pPr>
            <a:r>
              <a:rPr lang="en-US" sz="1707">
                <a:latin typeface="Gill Sans" charset="0"/>
              </a:rPr>
              <a:t>not selected</a:t>
            </a:r>
          </a:p>
        </p:txBody>
      </p:sp>
      <p:sp>
        <p:nvSpPr>
          <p:cNvPr id="41" name="Text Box 10"/>
          <p:cNvSpPr txBox="1">
            <a:spLocks noChangeArrowheads="1"/>
          </p:cNvSpPr>
          <p:nvPr/>
        </p:nvSpPr>
        <p:spPr bwMode="auto">
          <a:xfrm>
            <a:off x="5708259" y="6851060"/>
            <a:ext cx="5198154" cy="486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707" b="1" dirty="0"/>
              <a:t>( Wei et al. 2006. </a:t>
            </a:r>
            <a:r>
              <a:rPr lang="en-US" altLang="x-none" sz="1707" b="1" i="1" dirty="0"/>
              <a:t>Plant Physiol. </a:t>
            </a:r>
            <a:r>
              <a:rPr lang="en-US" altLang="x-none" sz="1707" b="1" dirty="0"/>
              <a:t>142(2): 762–774</a:t>
            </a:r>
            <a:r>
              <a:rPr lang="en-US" altLang="x-none" sz="1707" b="1" dirty="0">
                <a:latin typeface="Times New Roman" charset="0"/>
              </a:rPr>
              <a:t>)</a:t>
            </a:r>
            <a:r>
              <a:rPr lang="en-US" altLang="x-none" sz="2560" dirty="0">
                <a:latin typeface="Times New Roman" charset="0"/>
              </a:rPr>
              <a:t> </a:t>
            </a:r>
          </a:p>
        </p:txBody>
      </p:sp>
    </p:spTree>
    <p:extLst>
      <p:ext uri="{BB962C8B-B14F-4D97-AF65-F5344CB8AC3E}">
        <p14:creationId xmlns:p14="http://schemas.microsoft.com/office/powerpoint/2010/main" val="909872967"/>
      </p:ext>
    </p:extLst>
  </p:cSld>
  <p:clrMapOvr>
    <a:masterClrMapping/>
  </p:clrMapOvr>
  <p:transition spd="med">
    <p:dissolv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705" name="Picture 2" descr="cb220053"/>
          <p:cNvPicPr>
            <a:picLocks noChangeAspect="1" noChangeArrowheads="1"/>
          </p:cNvPicPr>
          <p:nvPr/>
        </p:nvPicPr>
        <p:blipFill>
          <a:blip r:embed="rId3">
            <a:extLst>
              <a:ext uri="{28A0092B-C50C-407E-A947-70E740481C1C}">
                <a14:useLocalDpi xmlns:a14="http://schemas.microsoft.com/office/drawing/2010/main" val="0"/>
              </a:ext>
            </a:extLst>
          </a:blip>
          <a:srcRect b="12405"/>
          <a:stretch>
            <a:fillRect/>
          </a:stretch>
        </p:blipFill>
        <p:spPr bwMode="auto">
          <a:xfrm>
            <a:off x="5303362" y="812802"/>
            <a:ext cx="4658359" cy="2876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08611" name="Rectangle 3"/>
          <p:cNvSpPr>
            <a:spLocks noChangeArrowheads="1"/>
          </p:cNvSpPr>
          <p:nvPr/>
        </p:nvSpPr>
        <p:spPr bwMode="auto">
          <a:xfrm>
            <a:off x="5489629" y="3953569"/>
            <a:ext cx="5263038" cy="2771271"/>
          </a:xfrm>
          <a:prstGeom prst="rect">
            <a:avLst/>
          </a:prstGeom>
          <a:solidFill>
            <a:srgbClr val="FFFF99"/>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p>
            <a:pPr>
              <a:defRPr/>
            </a:pPr>
            <a:r>
              <a:rPr lang="en-US" sz="2560" b="1" dirty="0">
                <a:solidFill>
                  <a:srgbClr val="FF6600"/>
                </a:solidFill>
                <a:ea typeface="ＭＳ Ｐゴシック" charset="0"/>
              </a:rPr>
              <a:t>A very challenging problem:</a:t>
            </a:r>
            <a:r>
              <a:rPr lang="en-US" sz="2560" dirty="0">
                <a:solidFill>
                  <a:schemeClr val="bg1"/>
                </a:solidFill>
                <a:ea typeface="ＭＳ Ｐゴシック" charset="0"/>
              </a:rPr>
              <a:t> </a:t>
            </a:r>
          </a:p>
          <a:p>
            <a:pPr>
              <a:defRPr/>
            </a:pPr>
            <a:endParaRPr lang="en-US" sz="2560" dirty="0">
              <a:solidFill>
                <a:schemeClr val="bg1"/>
              </a:solidFill>
              <a:ea typeface="ＭＳ Ｐゴシック" charset="0"/>
            </a:endParaRPr>
          </a:p>
          <a:p>
            <a:pPr>
              <a:lnSpc>
                <a:spcPct val="120000"/>
              </a:lnSpc>
              <a:defRPr/>
            </a:pPr>
            <a:r>
              <a:rPr lang="en-US" sz="2560" dirty="0">
                <a:solidFill>
                  <a:srgbClr val="FF0000"/>
                </a:solidFill>
                <a:ea typeface="ＭＳ Ｐゴシック" charset="0"/>
              </a:rPr>
              <a:t>What genes in addition to  </a:t>
            </a:r>
          </a:p>
          <a:p>
            <a:pPr>
              <a:lnSpc>
                <a:spcPct val="120000"/>
              </a:lnSpc>
              <a:defRPr/>
            </a:pPr>
            <a:r>
              <a:rPr lang="en-US" sz="2560" dirty="0" smtClean="0">
                <a:solidFill>
                  <a:srgbClr val="FF0000"/>
                </a:solidFill>
                <a:ea typeface="ＭＳ Ｐゴシック" charset="0"/>
              </a:rPr>
              <a:t>CEAS genes ( 4, 7 and 8) </a:t>
            </a:r>
            <a:r>
              <a:rPr lang="en-US" sz="2560" dirty="0">
                <a:solidFill>
                  <a:srgbClr val="FF0000"/>
                </a:solidFill>
                <a:ea typeface="ＭＳ Ｐゴシック" charset="0"/>
              </a:rPr>
              <a:t>are required for </a:t>
            </a:r>
            <a:r>
              <a:rPr lang="en-US" sz="2560" dirty="0" smtClean="0">
                <a:solidFill>
                  <a:srgbClr val="FF0000"/>
                </a:solidFill>
                <a:ea typeface="ＭＳ Ｐゴシック" charset="0"/>
              </a:rPr>
              <a:t>secondary </a:t>
            </a:r>
            <a:r>
              <a:rPr lang="en-US" sz="2560" dirty="0">
                <a:solidFill>
                  <a:srgbClr val="FF0000"/>
                </a:solidFill>
                <a:ea typeface="ＭＳ Ｐゴシック" charset="0"/>
              </a:rPr>
              <a:t>cell wall synthesis?</a:t>
            </a:r>
          </a:p>
          <a:p>
            <a:pPr>
              <a:lnSpc>
                <a:spcPct val="120000"/>
              </a:lnSpc>
              <a:defRPr/>
            </a:pPr>
            <a:endParaRPr lang="en-US" sz="2560" dirty="0">
              <a:solidFill>
                <a:schemeClr val="bg1"/>
              </a:solidFill>
              <a:ea typeface="ＭＳ Ｐゴシック" charset="0"/>
            </a:endParaRPr>
          </a:p>
        </p:txBody>
      </p:sp>
      <p:pic>
        <p:nvPicPr>
          <p:cNvPr id="708612" name="Picture 4"/>
          <p:cNvPicPr>
            <a:picLocks noChangeAspect="1" noChangeArrowheads="1"/>
          </p:cNvPicPr>
          <p:nvPr/>
        </p:nvPicPr>
        <p:blipFill>
          <a:blip r:embed="rId4">
            <a:extLst>
              <a:ext uri="{28A0092B-C50C-407E-A947-70E740481C1C}">
                <a14:useLocalDpi xmlns:a14="http://schemas.microsoft.com/office/drawing/2010/main" val="0"/>
              </a:ext>
            </a:extLst>
          </a:blip>
          <a:srcRect r="44897" b="11082"/>
          <a:stretch>
            <a:fillRect/>
          </a:stretch>
        </p:blipFill>
        <p:spPr bwMode="auto">
          <a:xfrm>
            <a:off x="406400" y="812802"/>
            <a:ext cx="4588775" cy="298026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pic>
        <p:nvPicPr>
          <p:cNvPr id="708613" name="Picture 5"/>
          <p:cNvPicPr>
            <a:picLocks noChangeAspect="1" noChangeArrowheads="1"/>
          </p:cNvPicPr>
          <p:nvPr/>
        </p:nvPicPr>
        <p:blipFill>
          <a:blip r:embed="rId5">
            <a:extLst>
              <a:ext uri="{28A0092B-C50C-407E-A947-70E740481C1C}">
                <a14:useLocalDpi xmlns:a14="http://schemas.microsoft.com/office/drawing/2010/main" val="0"/>
              </a:ext>
            </a:extLst>
          </a:blip>
          <a:srcRect b="49367"/>
          <a:stretch>
            <a:fillRect/>
          </a:stretch>
        </p:blipFill>
        <p:spPr bwMode="auto">
          <a:xfrm>
            <a:off x="406400" y="3793067"/>
            <a:ext cx="4588775" cy="287189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708614" name="Line 6"/>
          <p:cNvSpPr>
            <a:spLocks noChangeShapeType="1"/>
          </p:cNvSpPr>
          <p:nvPr/>
        </p:nvSpPr>
        <p:spPr bwMode="auto">
          <a:xfrm>
            <a:off x="2033536" y="1969349"/>
            <a:ext cx="560494" cy="3268133"/>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08615" name="Oval 7"/>
          <p:cNvSpPr>
            <a:spLocks noChangeArrowheads="1"/>
          </p:cNvSpPr>
          <p:nvPr/>
        </p:nvSpPr>
        <p:spPr bwMode="auto">
          <a:xfrm>
            <a:off x="1916696" y="1806787"/>
            <a:ext cx="233680" cy="325120"/>
          </a:xfrm>
          <a:prstGeom prst="ellipse">
            <a:avLst/>
          </a:prstGeom>
          <a:noFill/>
          <a:ln w="127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08616" name="Line 8"/>
          <p:cNvSpPr>
            <a:spLocks noChangeShapeType="1"/>
          </p:cNvSpPr>
          <p:nvPr/>
        </p:nvSpPr>
        <p:spPr bwMode="auto">
          <a:xfrm flipH="1">
            <a:off x="4344937" y="2492587"/>
            <a:ext cx="37253" cy="2040467"/>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08617" name="Text Box 9"/>
          <p:cNvSpPr txBox="1">
            <a:spLocks noChangeArrowheads="1"/>
          </p:cNvSpPr>
          <p:nvPr/>
        </p:nvSpPr>
        <p:spPr bwMode="auto">
          <a:xfrm>
            <a:off x="819346" y="130998"/>
            <a:ext cx="9142375" cy="91717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2800" b="1" dirty="0">
                <a:ea typeface="ＭＳ Ｐゴシック" charset="0"/>
              </a:rPr>
              <a:t>ICE Implementation 1:  finding functionally associated genes</a:t>
            </a:r>
          </a:p>
          <a:p>
            <a:pPr>
              <a:defRPr/>
            </a:pPr>
            <a:endParaRPr lang="en-US" sz="2560" dirty="0">
              <a:latin typeface="Times New Roman" charset="0"/>
              <a:ea typeface="ＭＳ Ｐゴシック" charset="0"/>
            </a:endParaRPr>
          </a:p>
        </p:txBody>
      </p:sp>
      <p:sp>
        <p:nvSpPr>
          <p:cNvPr id="708618" name="Text Box 10"/>
          <p:cNvSpPr txBox="1">
            <a:spLocks noChangeArrowheads="1"/>
          </p:cNvSpPr>
          <p:nvPr/>
        </p:nvSpPr>
        <p:spPr bwMode="auto">
          <a:xfrm>
            <a:off x="2129220" y="6784721"/>
            <a:ext cx="6156237" cy="486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2560" b="1" dirty="0">
                <a:ea typeface="ＭＳ Ｐゴシック" charset="0"/>
              </a:rPr>
              <a:t>Primary: CESA1,3,6    Secondary: CESA4, 7, 8</a:t>
            </a:r>
          </a:p>
        </p:txBody>
      </p:sp>
    </p:spTree>
    <p:extLst>
      <p:ext uri="{BB962C8B-B14F-4D97-AF65-F5344CB8AC3E}">
        <p14:creationId xmlns:p14="http://schemas.microsoft.com/office/powerpoint/2010/main" val="12250107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753" name="Picture 2" descr="1-1"/>
          <p:cNvPicPr>
            <a:picLocks noChangeAspect="1" noChangeArrowheads="1"/>
          </p:cNvPicPr>
          <p:nvPr/>
        </p:nvPicPr>
        <p:blipFill>
          <a:blip r:embed="rId3">
            <a:extLst>
              <a:ext uri="{28A0092B-C50C-407E-A947-70E740481C1C}">
                <a14:useLocalDpi xmlns:a14="http://schemas.microsoft.com/office/drawing/2010/main" val="0"/>
              </a:ext>
            </a:extLst>
          </a:blip>
          <a:srcRect l="15254" r="12288"/>
          <a:stretch>
            <a:fillRect/>
          </a:stretch>
        </p:blipFill>
        <p:spPr bwMode="auto">
          <a:xfrm>
            <a:off x="5518503" y="176107"/>
            <a:ext cx="5184898" cy="323765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grpSp>
        <p:nvGrpSpPr>
          <p:cNvPr id="74754" name="Group 323"/>
          <p:cNvGrpSpPr>
            <a:grpSpLocks/>
          </p:cNvGrpSpPr>
          <p:nvPr/>
        </p:nvGrpSpPr>
        <p:grpSpPr bwMode="auto">
          <a:xfrm>
            <a:off x="6221608" y="3401439"/>
            <a:ext cx="4426374" cy="3244428"/>
            <a:chOff x="3007" y="2156"/>
            <a:chExt cx="2614" cy="1916"/>
          </a:xfrm>
        </p:grpSpPr>
        <p:sp>
          <p:nvSpPr>
            <p:cNvPr id="715068" name="Rectangle 316"/>
            <p:cNvSpPr>
              <a:spLocks noChangeArrowheads="1"/>
            </p:cNvSpPr>
            <p:nvPr/>
          </p:nvSpPr>
          <p:spPr bwMode="auto">
            <a:xfrm>
              <a:off x="3007" y="2156"/>
              <a:ext cx="2614" cy="191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sz="2560" dirty="0">
                  <a:latin typeface="Times New Roman" charset="0"/>
                  <a:ea typeface="ＭＳ Ｐゴシック" charset="0"/>
                </a:rPr>
                <a:t>For n genes and m data sets, </a:t>
              </a:r>
            </a:p>
            <a:p>
              <a:pPr eaLnBrk="1" hangingPunct="1">
                <a:defRPr/>
              </a:pPr>
              <a:r>
                <a:rPr lang="en-US" sz="2560" dirty="0">
                  <a:latin typeface="Times New Roman" charset="0"/>
                  <a:ea typeface="ＭＳ Ｐゴシック" charset="0"/>
                </a:rPr>
                <a:t>deleted residual</a:t>
              </a:r>
            </a:p>
            <a:p>
              <a:pPr eaLnBrk="1" hangingPunct="1">
                <a:defRPr/>
              </a:pPr>
              <a:endParaRPr lang="en-US" sz="2560" dirty="0">
                <a:latin typeface="Times New Roman" charset="0"/>
                <a:ea typeface="ＭＳ Ｐゴシック" charset="0"/>
              </a:endParaRPr>
            </a:p>
            <a:p>
              <a:pPr eaLnBrk="1" hangingPunct="1">
                <a:defRPr/>
              </a:pPr>
              <a:endParaRPr lang="en-US" sz="2560" dirty="0">
                <a:latin typeface="Times New Roman" charset="0"/>
                <a:ea typeface="ＭＳ Ｐゴシック" charset="0"/>
              </a:endParaRPr>
            </a:p>
            <a:p>
              <a:pPr eaLnBrk="1" hangingPunct="1">
                <a:defRPr/>
              </a:pPr>
              <a:endParaRPr lang="en-US" sz="2560" dirty="0">
                <a:latin typeface="Times New Roman" charset="0"/>
                <a:ea typeface="ＭＳ Ｐゴシック" charset="0"/>
              </a:endParaRPr>
            </a:p>
            <a:p>
              <a:pPr eaLnBrk="1" hangingPunct="1">
                <a:defRPr/>
              </a:pPr>
              <a:endParaRPr lang="en-US" sz="2560" dirty="0">
                <a:latin typeface="Times New Roman" charset="0"/>
                <a:ea typeface="ＭＳ Ｐゴシック" charset="0"/>
              </a:endParaRPr>
            </a:p>
            <a:p>
              <a:pPr eaLnBrk="1" hangingPunct="1">
                <a:defRPr/>
              </a:pPr>
              <a:endParaRPr lang="en-US" sz="2560" dirty="0">
                <a:latin typeface="Times New Roman" charset="0"/>
                <a:ea typeface="ＭＳ Ｐゴシック" charset="0"/>
              </a:endParaRPr>
            </a:p>
            <a:p>
              <a:pPr eaLnBrk="1" hangingPunct="1">
                <a:defRPr/>
              </a:pPr>
              <a:r>
                <a:rPr lang="en-US" sz="2560" dirty="0">
                  <a:latin typeface="Times New Roman" charset="0"/>
                  <a:ea typeface="ＭＳ Ｐゴシック" charset="0"/>
                </a:rPr>
                <a:t>obeys t distribution with m-2 </a:t>
              </a:r>
              <a:r>
                <a:rPr lang="en-US" sz="2560" dirty="0" err="1">
                  <a:latin typeface="Times New Roman" charset="0"/>
                  <a:ea typeface="ＭＳ Ｐゴシック" charset="0"/>
                </a:rPr>
                <a:t>df</a:t>
              </a:r>
              <a:r>
                <a:rPr lang="en-US" sz="2560" dirty="0">
                  <a:latin typeface="Times New Roman" charset="0"/>
                  <a:ea typeface="ＭＳ Ｐゴシック" charset="0"/>
                </a:rPr>
                <a:t> </a:t>
              </a:r>
            </a:p>
          </p:txBody>
        </p:sp>
        <p:pic>
          <p:nvPicPr>
            <p:cNvPr id="715069" name="Picture 31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40" y="2910"/>
              <a:ext cx="1320" cy="21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pic>
          <p:nvPicPr>
            <p:cNvPr id="715070" name="Picture 31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40" y="3404"/>
              <a:ext cx="984" cy="18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grpSp>
      <p:sp>
        <p:nvSpPr>
          <p:cNvPr id="714755" name="Rectangle 3"/>
          <p:cNvSpPr>
            <a:spLocks noChangeArrowheads="1"/>
          </p:cNvSpPr>
          <p:nvPr/>
        </p:nvSpPr>
        <p:spPr bwMode="auto">
          <a:xfrm>
            <a:off x="4077389" y="2893908"/>
            <a:ext cx="282450" cy="2893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eaLnBrk="1" hangingPunct="1">
              <a:defRPr/>
            </a:pPr>
            <a:r>
              <a:rPr lang="en-US" sz="747">
                <a:latin typeface="Helvetica" charset="0"/>
                <a:ea typeface="ＭＳ Ｐゴシック" charset="0"/>
              </a:rPr>
              <a:t>3</a:t>
            </a:r>
            <a:r>
              <a:rPr lang="en-US" sz="1280">
                <a:latin typeface="Helvetica" charset="0"/>
                <a:ea typeface="ＭＳ Ｐゴシック" charset="0"/>
              </a:rPr>
              <a:t> </a:t>
            </a:r>
          </a:p>
        </p:txBody>
      </p:sp>
      <p:sp>
        <p:nvSpPr>
          <p:cNvPr id="714936" name="AutoShape 184"/>
          <p:cNvSpPr>
            <a:spLocks noChangeArrowheads="1"/>
          </p:cNvSpPr>
          <p:nvPr/>
        </p:nvSpPr>
        <p:spPr bwMode="auto">
          <a:xfrm>
            <a:off x="1368056" y="391218"/>
            <a:ext cx="3616960" cy="555413"/>
          </a:xfrm>
          <a:prstGeom prst="flowChartTerminator">
            <a:avLst/>
          </a:prstGeom>
          <a:solidFill>
            <a:srgbClr val="14B4F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defRPr/>
            </a:pPr>
            <a:r>
              <a:rPr lang="en-US" sz="1707" b="1" dirty="0">
                <a:ea typeface="ＭＳ Ｐゴシック" charset="0"/>
              </a:rPr>
              <a:t>503 Arabidopsis Microarray CEL Files</a:t>
            </a:r>
            <a:endParaRPr lang="en-US" sz="2560" b="1" dirty="0">
              <a:latin typeface="Times New Roman" charset="0"/>
              <a:ea typeface="ＭＳ Ｐゴシック" charset="0"/>
            </a:endParaRPr>
          </a:p>
        </p:txBody>
      </p:sp>
      <p:sp>
        <p:nvSpPr>
          <p:cNvPr id="714938" name="Line 186"/>
          <p:cNvSpPr>
            <a:spLocks noChangeShapeType="1"/>
          </p:cNvSpPr>
          <p:nvPr/>
        </p:nvSpPr>
        <p:spPr bwMode="auto">
          <a:xfrm>
            <a:off x="2858188" y="934720"/>
            <a:ext cx="5079" cy="28448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4939" name="AutoShape 187"/>
          <p:cNvSpPr>
            <a:spLocks noChangeArrowheads="1"/>
          </p:cNvSpPr>
          <p:nvPr/>
        </p:nvSpPr>
        <p:spPr bwMode="auto">
          <a:xfrm>
            <a:off x="1909921" y="1219200"/>
            <a:ext cx="2043853" cy="447040"/>
          </a:xfrm>
          <a:prstGeom prst="flowChartPreparation">
            <a:avLst/>
          </a:prstGeom>
          <a:solidFill>
            <a:srgbClr val="14B4F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defRPr/>
            </a:pPr>
            <a:r>
              <a:rPr lang="en-US" sz="1920" b="1">
                <a:ea typeface="ＭＳ Ｐゴシック" charset="0"/>
              </a:rPr>
              <a:t>Data Sets</a:t>
            </a:r>
            <a:endParaRPr lang="en-US" sz="2560" b="1">
              <a:latin typeface="Times New Roman" charset="0"/>
              <a:ea typeface="ＭＳ Ｐゴシック" charset="0"/>
            </a:endParaRPr>
          </a:p>
        </p:txBody>
      </p:sp>
      <p:sp>
        <p:nvSpPr>
          <p:cNvPr id="714941" name="AutoShape 189"/>
          <p:cNvSpPr>
            <a:spLocks noChangeArrowheads="1"/>
          </p:cNvSpPr>
          <p:nvPr/>
        </p:nvSpPr>
        <p:spPr bwMode="auto">
          <a:xfrm>
            <a:off x="1801548" y="2030309"/>
            <a:ext cx="2030306" cy="665479"/>
          </a:xfrm>
          <a:prstGeom prst="flowChartDecision">
            <a:avLst/>
          </a:prstGeom>
          <a:solidFill>
            <a:srgbClr val="FF66FF"/>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defRPr/>
            </a:pPr>
            <a:r>
              <a:rPr lang="en-US" sz="1920" b="1">
                <a:ea typeface="ＭＳ Ｐゴシック" charset="0"/>
              </a:rPr>
              <a:t>Quality Control</a:t>
            </a:r>
            <a:endParaRPr lang="en-US" sz="2560" b="1">
              <a:latin typeface="Times New Roman" charset="0"/>
              <a:ea typeface="ＭＳ Ｐゴシック" charset="0"/>
            </a:endParaRPr>
          </a:p>
        </p:txBody>
      </p:sp>
      <p:grpSp>
        <p:nvGrpSpPr>
          <p:cNvPr id="74760" name="Group 195"/>
          <p:cNvGrpSpPr>
            <a:grpSpLocks/>
          </p:cNvGrpSpPr>
          <p:nvPr/>
        </p:nvGrpSpPr>
        <p:grpSpPr bwMode="auto">
          <a:xfrm>
            <a:off x="1599864" y="3136117"/>
            <a:ext cx="2243846" cy="936414"/>
            <a:chOff x="1467" y="1783"/>
            <a:chExt cx="1142" cy="553"/>
          </a:xfrm>
        </p:grpSpPr>
        <p:sp>
          <p:nvSpPr>
            <p:cNvPr id="74825" name="Freeform 196"/>
            <p:cNvSpPr>
              <a:spLocks/>
            </p:cNvSpPr>
            <p:nvPr/>
          </p:nvSpPr>
          <p:spPr bwMode="auto">
            <a:xfrm>
              <a:off x="1467" y="1817"/>
              <a:ext cx="1096" cy="519"/>
            </a:xfrm>
            <a:custGeom>
              <a:avLst/>
              <a:gdLst>
                <a:gd name="T0" fmla="*/ 0 w 1096"/>
                <a:gd name="T1" fmla="*/ 82 h 519"/>
                <a:gd name="T2" fmla="*/ 8 w 1096"/>
                <a:gd name="T3" fmla="*/ 66 h 519"/>
                <a:gd name="T4" fmla="*/ 31 w 1096"/>
                <a:gd name="T5" fmla="*/ 57 h 519"/>
                <a:gd name="T6" fmla="*/ 62 w 1096"/>
                <a:gd name="T7" fmla="*/ 49 h 519"/>
                <a:gd name="T8" fmla="*/ 101 w 1096"/>
                <a:gd name="T9" fmla="*/ 33 h 519"/>
                <a:gd name="T10" fmla="*/ 162 w 1096"/>
                <a:gd name="T11" fmla="*/ 24 h 519"/>
                <a:gd name="T12" fmla="*/ 224 w 1096"/>
                <a:gd name="T13" fmla="*/ 16 h 519"/>
                <a:gd name="T14" fmla="*/ 301 w 1096"/>
                <a:gd name="T15" fmla="*/ 8 h 519"/>
                <a:gd name="T16" fmla="*/ 378 w 1096"/>
                <a:gd name="T17" fmla="*/ 8 h 519"/>
                <a:gd name="T18" fmla="*/ 463 w 1096"/>
                <a:gd name="T19" fmla="*/ 8 h 519"/>
                <a:gd name="T20" fmla="*/ 548 w 1096"/>
                <a:gd name="T21" fmla="*/ 0 h 519"/>
                <a:gd name="T22" fmla="*/ 633 w 1096"/>
                <a:gd name="T23" fmla="*/ 8 h 519"/>
                <a:gd name="T24" fmla="*/ 718 w 1096"/>
                <a:gd name="T25" fmla="*/ 8 h 519"/>
                <a:gd name="T26" fmla="*/ 795 w 1096"/>
                <a:gd name="T27" fmla="*/ 8 h 519"/>
                <a:gd name="T28" fmla="*/ 864 w 1096"/>
                <a:gd name="T29" fmla="*/ 16 h 519"/>
                <a:gd name="T30" fmla="*/ 934 w 1096"/>
                <a:gd name="T31" fmla="*/ 24 h 519"/>
                <a:gd name="T32" fmla="*/ 988 w 1096"/>
                <a:gd name="T33" fmla="*/ 33 h 519"/>
                <a:gd name="T34" fmla="*/ 1034 w 1096"/>
                <a:gd name="T35" fmla="*/ 49 h 519"/>
                <a:gd name="T36" fmla="*/ 1065 w 1096"/>
                <a:gd name="T37" fmla="*/ 57 h 519"/>
                <a:gd name="T38" fmla="*/ 1088 w 1096"/>
                <a:gd name="T39" fmla="*/ 66 h 519"/>
                <a:gd name="T40" fmla="*/ 1096 w 1096"/>
                <a:gd name="T41" fmla="*/ 82 h 519"/>
                <a:gd name="T42" fmla="*/ 1096 w 1096"/>
                <a:gd name="T43" fmla="*/ 437 h 519"/>
                <a:gd name="T44" fmla="*/ 1088 w 1096"/>
                <a:gd name="T45" fmla="*/ 453 h 519"/>
                <a:gd name="T46" fmla="*/ 1065 w 1096"/>
                <a:gd name="T47" fmla="*/ 462 h 519"/>
                <a:gd name="T48" fmla="*/ 1034 w 1096"/>
                <a:gd name="T49" fmla="*/ 478 h 519"/>
                <a:gd name="T50" fmla="*/ 988 w 1096"/>
                <a:gd name="T51" fmla="*/ 486 h 519"/>
                <a:gd name="T52" fmla="*/ 934 w 1096"/>
                <a:gd name="T53" fmla="*/ 495 h 519"/>
                <a:gd name="T54" fmla="*/ 864 w 1096"/>
                <a:gd name="T55" fmla="*/ 503 h 519"/>
                <a:gd name="T56" fmla="*/ 795 w 1096"/>
                <a:gd name="T57" fmla="*/ 511 h 519"/>
                <a:gd name="T58" fmla="*/ 718 w 1096"/>
                <a:gd name="T59" fmla="*/ 511 h 519"/>
                <a:gd name="T60" fmla="*/ 633 w 1096"/>
                <a:gd name="T61" fmla="*/ 519 h 519"/>
                <a:gd name="T62" fmla="*/ 548 w 1096"/>
                <a:gd name="T63" fmla="*/ 519 h 519"/>
                <a:gd name="T64" fmla="*/ 463 w 1096"/>
                <a:gd name="T65" fmla="*/ 519 h 519"/>
                <a:gd name="T66" fmla="*/ 378 w 1096"/>
                <a:gd name="T67" fmla="*/ 511 h 519"/>
                <a:gd name="T68" fmla="*/ 301 w 1096"/>
                <a:gd name="T69" fmla="*/ 511 h 519"/>
                <a:gd name="T70" fmla="*/ 224 w 1096"/>
                <a:gd name="T71" fmla="*/ 503 h 519"/>
                <a:gd name="T72" fmla="*/ 162 w 1096"/>
                <a:gd name="T73" fmla="*/ 495 h 519"/>
                <a:gd name="T74" fmla="*/ 101 w 1096"/>
                <a:gd name="T75" fmla="*/ 486 h 519"/>
                <a:gd name="T76" fmla="*/ 62 w 1096"/>
                <a:gd name="T77" fmla="*/ 478 h 519"/>
                <a:gd name="T78" fmla="*/ 31 w 1096"/>
                <a:gd name="T79" fmla="*/ 462 h 519"/>
                <a:gd name="T80" fmla="*/ 8 w 1096"/>
                <a:gd name="T81" fmla="*/ 453 h 519"/>
                <a:gd name="T82" fmla="*/ 0 w 1096"/>
                <a:gd name="T83" fmla="*/ 437 h 519"/>
                <a:gd name="T84" fmla="*/ 0 w 1096"/>
                <a:gd name="T85" fmla="*/ 82 h 51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096" h="519">
                  <a:moveTo>
                    <a:pt x="0" y="82"/>
                  </a:moveTo>
                  <a:lnTo>
                    <a:pt x="8" y="66"/>
                  </a:lnTo>
                  <a:lnTo>
                    <a:pt x="31" y="57"/>
                  </a:lnTo>
                  <a:lnTo>
                    <a:pt x="62" y="49"/>
                  </a:lnTo>
                  <a:lnTo>
                    <a:pt x="101" y="33"/>
                  </a:lnTo>
                  <a:lnTo>
                    <a:pt x="162" y="24"/>
                  </a:lnTo>
                  <a:lnTo>
                    <a:pt x="224" y="16"/>
                  </a:lnTo>
                  <a:lnTo>
                    <a:pt x="301" y="8"/>
                  </a:lnTo>
                  <a:lnTo>
                    <a:pt x="378" y="8"/>
                  </a:lnTo>
                  <a:lnTo>
                    <a:pt x="463" y="8"/>
                  </a:lnTo>
                  <a:lnTo>
                    <a:pt x="548" y="0"/>
                  </a:lnTo>
                  <a:lnTo>
                    <a:pt x="633" y="8"/>
                  </a:lnTo>
                  <a:lnTo>
                    <a:pt x="718" y="8"/>
                  </a:lnTo>
                  <a:lnTo>
                    <a:pt x="795" y="8"/>
                  </a:lnTo>
                  <a:lnTo>
                    <a:pt x="864" y="16"/>
                  </a:lnTo>
                  <a:lnTo>
                    <a:pt x="934" y="24"/>
                  </a:lnTo>
                  <a:lnTo>
                    <a:pt x="988" y="33"/>
                  </a:lnTo>
                  <a:lnTo>
                    <a:pt x="1034" y="49"/>
                  </a:lnTo>
                  <a:lnTo>
                    <a:pt x="1065" y="57"/>
                  </a:lnTo>
                  <a:lnTo>
                    <a:pt x="1088" y="66"/>
                  </a:lnTo>
                  <a:lnTo>
                    <a:pt x="1096" y="82"/>
                  </a:lnTo>
                  <a:lnTo>
                    <a:pt x="1096" y="437"/>
                  </a:lnTo>
                  <a:lnTo>
                    <a:pt x="1088" y="453"/>
                  </a:lnTo>
                  <a:lnTo>
                    <a:pt x="1065" y="462"/>
                  </a:lnTo>
                  <a:lnTo>
                    <a:pt x="1034" y="478"/>
                  </a:lnTo>
                  <a:lnTo>
                    <a:pt x="988" y="486"/>
                  </a:lnTo>
                  <a:lnTo>
                    <a:pt x="934" y="495"/>
                  </a:lnTo>
                  <a:lnTo>
                    <a:pt x="864" y="503"/>
                  </a:lnTo>
                  <a:lnTo>
                    <a:pt x="795" y="511"/>
                  </a:lnTo>
                  <a:lnTo>
                    <a:pt x="718" y="511"/>
                  </a:lnTo>
                  <a:lnTo>
                    <a:pt x="633" y="519"/>
                  </a:lnTo>
                  <a:lnTo>
                    <a:pt x="548" y="519"/>
                  </a:lnTo>
                  <a:lnTo>
                    <a:pt x="463" y="519"/>
                  </a:lnTo>
                  <a:lnTo>
                    <a:pt x="378" y="511"/>
                  </a:lnTo>
                  <a:lnTo>
                    <a:pt x="301" y="511"/>
                  </a:lnTo>
                  <a:lnTo>
                    <a:pt x="224" y="503"/>
                  </a:lnTo>
                  <a:lnTo>
                    <a:pt x="162" y="495"/>
                  </a:lnTo>
                  <a:lnTo>
                    <a:pt x="101" y="486"/>
                  </a:lnTo>
                  <a:lnTo>
                    <a:pt x="62" y="478"/>
                  </a:lnTo>
                  <a:lnTo>
                    <a:pt x="31" y="462"/>
                  </a:lnTo>
                  <a:lnTo>
                    <a:pt x="8" y="453"/>
                  </a:lnTo>
                  <a:lnTo>
                    <a:pt x="0" y="437"/>
                  </a:lnTo>
                  <a:lnTo>
                    <a:pt x="0" y="82"/>
                  </a:lnTo>
                  <a:close/>
                </a:path>
              </a:pathLst>
            </a:custGeom>
            <a:solidFill>
              <a:srgbClr val="FFFFFF"/>
            </a:solidFill>
            <a:ln w="12700">
              <a:solidFill>
                <a:srgbClr val="000000"/>
              </a:solidFill>
              <a:prstDash val="solid"/>
              <a:round/>
              <a:headEnd/>
              <a:tailEnd/>
            </a:ln>
          </p:spPr>
          <p:txBody>
            <a:bodyPr/>
            <a:lstStyle/>
            <a:p>
              <a:endParaRPr lang="en-US" sz="1920"/>
            </a:p>
          </p:txBody>
        </p:sp>
        <p:sp>
          <p:nvSpPr>
            <p:cNvPr id="74826" name="Freeform 197"/>
            <p:cNvSpPr>
              <a:spLocks/>
            </p:cNvSpPr>
            <p:nvPr/>
          </p:nvSpPr>
          <p:spPr bwMode="auto">
            <a:xfrm>
              <a:off x="1467" y="1899"/>
              <a:ext cx="1096" cy="74"/>
            </a:xfrm>
            <a:custGeom>
              <a:avLst/>
              <a:gdLst>
                <a:gd name="T0" fmla="*/ 1096 w 1096"/>
                <a:gd name="T1" fmla="*/ 0 h 74"/>
                <a:gd name="T2" fmla="*/ 1088 w 1096"/>
                <a:gd name="T3" fmla="*/ 8 h 74"/>
                <a:gd name="T4" fmla="*/ 1065 w 1096"/>
                <a:gd name="T5" fmla="*/ 17 h 74"/>
                <a:gd name="T6" fmla="*/ 1034 w 1096"/>
                <a:gd name="T7" fmla="*/ 33 h 74"/>
                <a:gd name="T8" fmla="*/ 988 w 1096"/>
                <a:gd name="T9" fmla="*/ 41 h 74"/>
                <a:gd name="T10" fmla="*/ 934 w 1096"/>
                <a:gd name="T11" fmla="*/ 50 h 74"/>
                <a:gd name="T12" fmla="*/ 864 w 1096"/>
                <a:gd name="T13" fmla="*/ 58 h 74"/>
                <a:gd name="T14" fmla="*/ 795 w 1096"/>
                <a:gd name="T15" fmla="*/ 66 h 74"/>
                <a:gd name="T16" fmla="*/ 718 w 1096"/>
                <a:gd name="T17" fmla="*/ 74 h 74"/>
                <a:gd name="T18" fmla="*/ 633 w 1096"/>
                <a:gd name="T19" fmla="*/ 74 h 74"/>
                <a:gd name="T20" fmla="*/ 548 w 1096"/>
                <a:gd name="T21" fmla="*/ 74 h 74"/>
                <a:gd name="T22" fmla="*/ 463 w 1096"/>
                <a:gd name="T23" fmla="*/ 74 h 74"/>
                <a:gd name="T24" fmla="*/ 378 w 1096"/>
                <a:gd name="T25" fmla="*/ 74 h 74"/>
                <a:gd name="T26" fmla="*/ 301 w 1096"/>
                <a:gd name="T27" fmla="*/ 66 h 74"/>
                <a:gd name="T28" fmla="*/ 224 w 1096"/>
                <a:gd name="T29" fmla="*/ 58 h 74"/>
                <a:gd name="T30" fmla="*/ 162 w 1096"/>
                <a:gd name="T31" fmla="*/ 50 h 74"/>
                <a:gd name="T32" fmla="*/ 101 w 1096"/>
                <a:gd name="T33" fmla="*/ 41 h 74"/>
                <a:gd name="T34" fmla="*/ 62 w 1096"/>
                <a:gd name="T35" fmla="*/ 33 h 74"/>
                <a:gd name="T36" fmla="*/ 31 w 1096"/>
                <a:gd name="T37" fmla="*/ 17 h 74"/>
                <a:gd name="T38" fmla="*/ 8 w 1096"/>
                <a:gd name="T39" fmla="*/ 8 h 74"/>
                <a:gd name="T40" fmla="*/ 0 w 1096"/>
                <a:gd name="T41" fmla="*/ 0 h 7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74">
                  <a:moveTo>
                    <a:pt x="1096" y="0"/>
                  </a:moveTo>
                  <a:lnTo>
                    <a:pt x="1088" y="8"/>
                  </a:lnTo>
                  <a:lnTo>
                    <a:pt x="1065" y="17"/>
                  </a:lnTo>
                  <a:lnTo>
                    <a:pt x="1034" y="33"/>
                  </a:lnTo>
                  <a:lnTo>
                    <a:pt x="988" y="41"/>
                  </a:lnTo>
                  <a:lnTo>
                    <a:pt x="934" y="50"/>
                  </a:lnTo>
                  <a:lnTo>
                    <a:pt x="864" y="58"/>
                  </a:lnTo>
                  <a:lnTo>
                    <a:pt x="795" y="66"/>
                  </a:lnTo>
                  <a:lnTo>
                    <a:pt x="718" y="74"/>
                  </a:lnTo>
                  <a:lnTo>
                    <a:pt x="633" y="74"/>
                  </a:lnTo>
                  <a:lnTo>
                    <a:pt x="548" y="74"/>
                  </a:lnTo>
                  <a:lnTo>
                    <a:pt x="463" y="74"/>
                  </a:lnTo>
                  <a:lnTo>
                    <a:pt x="378" y="74"/>
                  </a:lnTo>
                  <a:lnTo>
                    <a:pt x="301" y="66"/>
                  </a:lnTo>
                  <a:lnTo>
                    <a:pt x="224" y="58"/>
                  </a:lnTo>
                  <a:lnTo>
                    <a:pt x="162" y="50"/>
                  </a:lnTo>
                  <a:lnTo>
                    <a:pt x="101" y="41"/>
                  </a:lnTo>
                  <a:lnTo>
                    <a:pt x="62" y="33"/>
                  </a:lnTo>
                  <a:lnTo>
                    <a:pt x="31" y="17"/>
                  </a:lnTo>
                  <a:lnTo>
                    <a:pt x="8" y="8"/>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27" name="Freeform 198"/>
            <p:cNvSpPr>
              <a:spLocks/>
            </p:cNvSpPr>
            <p:nvPr/>
          </p:nvSpPr>
          <p:spPr bwMode="auto">
            <a:xfrm>
              <a:off x="1467" y="1932"/>
              <a:ext cx="1096" cy="83"/>
            </a:xfrm>
            <a:custGeom>
              <a:avLst/>
              <a:gdLst>
                <a:gd name="T0" fmla="*/ 1096 w 1096"/>
                <a:gd name="T1" fmla="*/ 0 h 83"/>
                <a:gd name="T2" fmla="*/ 1088 w 1096"/>
                <a:gd name="T3" fmla="*/ 17 h 83"/>
                <a:gd name="T4" fmla="*/ 1065 w 1096"/>
                <a:gd name="T5" fmla="*/ 25 h 83"/>
                <a:gd name="T6" fmla="*/ 1034 w 1096"/>
                <a:gd name="T7" fmla="*/ 41 h 83"/>
                <a:gd name="T8" fmla="*/ 988 w 1096"/>
                <a:gd name="T9" fmla="*/ 50 h 83"/>
                <a:gd name="T10" fmla="*/ 934 w 1096"/>
                <a:gd name="T11" fmla="*/ 58 h 83"/>
                <a:gd name="T12" fmla="*/ 864 w 1096"/>
                <a:gd name="T13" fmla="*/ 66 h 83"/>
                <a:gd name="T14" fmla="*/ 795 w 1096"/>
                <a:gd name="T15" fmla="*/ 74 h 83"/>
                <a:gd name="T16" fmla="*/ 718 w 1096"/>
                <a:gd name="T17" fmla="*/ 74 h 83"/>
                <a:gd name="T18" fmla="*/ 633 w 1096"/>
                <a:gd name="T19" fmla="*/ 83 h 83"/>
                <a:gd name="T20" fmla="*/ 548 w 1096"/>
                <a:gd name="T21" fmla="*/ 83 h 83"/>
                <a:gd name="T22" fmla="*/ 463 w 1096"/>
                <a:gd name="T23" fmla="*/ 83 h 83"/>
                <a:gd name="T24" fmla="*/ 378 w 1096"/>
                <a:gd name="T25" fmla="*/ 74 h 83"/>
                <a:gd name="T26" fmla="*/ 301 w 1096"/>
                <a:gd name="T27" fmla="*/ 74 h 83"/>
                <a:gd name="T28" fmla="*/ 224 w 1096"/>
                <a:gd name="T29" fmla="*/ 66 h 83"/>
                <a:gd name="T30" fmla="*/ 162 w 1096"/>
                <a:gd name="T31" fmla="*/ 58 h 83"/>
                <a:gd name="T32" fmla="*/ 101 w 1096"/>
                <a:gd name="T33" fmla="*/ 50 h 83"/>
                <a:gd name="T34" fmla="*/ 62 w 1096"/>
                <a:gd name="T35" fmla="*/ 41 h 83"/>
                <a:gd name="T36" fmla="*/ 31 w 1096"/>
                <a:gd name="T37" fmla="*/ 25 h 83"/>
                <a:gd name="T38" fmla="*/ 8 w 1096"/>
                <a:gd name="T39" fmla="*/ 17 h 83"/>
                <a:gd name="T40" fmla="*/ 0 w 1096"/>
                <a:gd name="T41" fmla="*/ 0 h 8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83">
                  <a:moveTo>
                    <a:pt x="1096" y="0"/>
                  </a:moveTo>
                  <a:lnTo>
                    <a:pt x="1088" y="17"/>
                  </a:lnTo>
                  <a:lnTo>
                    <a:pt x="1065" y="25"/>
                  </a:lnTo>
                  <a:lnTo>
                    <a:pt x="1034" y="41"/>
                  </a:lnTo>
                  <a:lnTo>
                    <a:pt x="988" y="50"/>
                  </a:lnTo>
                  <a:lnTo>
                    <a:pt x="934" y="58"/>
                  </a:lnTo>
                  <a:lnTo>
                    <a:pt x="864" y="66"/>
                  </a:lnTo>
                  <a:lnTo>
                    <a:pt x="795" y="74"/>
                  </a:lnTo>
                  <a:lnTo>
                    <a:pt x="718" y="74"/>
                  </a:lnTo>
                  <a:lnTo>
                    <a:pt x="633" y="83"/>
                  </a:lnTo>
                  <a:lnTo>
                    <a:pt x="548" y="83"/>
                  </a:lnTo>
                  <a:lnTo>
                    <a:pt x="463" y="83"/>
                  </a:lnTo>
                  <a:lnTo>
                    <a:pt x="378" y="74"/>
                  </a:lnTo>
                  <a:lnTo>
                    <a:pt x="301" y="74"/>
                  </a:lnTo>
                  <a:lnTo>
                    <a:pt x="224" y="66"/>
                  </a:lnTo>
                  <a:lnTo>
                    <a:pt x="162" y="58"/>
                  </a:lnTo>
                  <a:lnTo>
                    <a:pt x="101" y="50"/>
                  </a:lnTo>
                  <a:lnTo>
                    <a:pt x="62" y="41"/>
                  </a:lnTo>
                  <a:lnTo>
                    <a:pt x="31" y="25"/>
                  </a:lnTo>
                  <a:lnTo>
                    <a:pt x="8" y="17"/>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28" name="Freeform 199"/>
            <p:cNvSpPr>
              <a:spLocks/>
            </p:cNvSpPr>
            <p:nvPr/>
          </p:nvSpPr>
          <p:spPr bwMode="auto">
            <a:xfrm>
              <a:off x="1467" y="1973"/>
              <a:ext cx="1096" cy="75"/>
            </a:xfrm>
            <a:custGeom>
              <a:avLst/>
              <a:gdLst>
                <a:gd name="T0" fmla="*/ 1096 w 1096"/>
                <a:gd name="T1" fmla="*/ 0 h 75"/>
                <a:gd name="T2" fmla="*/ 1088 w 1096"/>
                <a:gd name="T3" fmla="*/ 17 h 75"/>
                <a:gd name="T4" fmla="*/ 1065 w 1096"/>
                <a:gd name="T5" fmla="*/ 25 h 75"/>
                <a:gd name="T6" fmla="*/ 1034 w 1096"/>
                <a:gd name="T7" fmla="*/ 33 h 75"/>
                <a:gd name="T8" fmla="*/ 988 w 1096"/>
                <a:gd name="T9" fmla="*/ 50 h 75"/>
                <a:gd name="T10" fmla="*/ 934 w 1096"/>
                <a:gd name="T11" fmla="*/ 58 h 75"/>
                <a:gd name="T12" fmla="*/ 864 w 1096"/>
                <a:gd name="T13" fmla="*/ 58 h 75"/>
                <a:gd name="T14" fmla="*/ 795 w 1096"/>
                <a:gd name="T15" fmla="*/ 66 h 75"/>
                <a:gd name="T16" fmla="*/ 718 w 1096"/>
                <a:gd name="T17" fmla="*/ 75 h 75"/>
                <a:gd name="T18" fmla="*/ 633 w 1096"/>
                <a:gd name="T19" fmla="*/ 75 h 75"/>
                <a:gd name="T20" fmla="*/ 548 w 1096"/>
                <a:gd name="T21" fmla="*/ 75 h 75"/>
                <a:gd name="T22" fmla="*/ 463 w 1096"/>
                <a:gd name="T23" fmla="*/ 75 h 75"/>
                <a:gd name="T24" fmla="*/ 378 w 1096"/>
                <a:gd name="T25" fmla="*/ 75 h 75"/>
                <a:gd name="T26" fmla="*/ 301 w 1096"/>
                <a:gd name="T27" fmla="*/ 66 h 75"/>
                <a:gd name="T28" fmla="*/ 224 w 1096"/>
                <a:gd name="T29" fmla="*/ 58 h 75"/>
                <a:gd name="T30" fmla="*/ 162 w 1096"/>
                <a:gd name="T31" fmla="*/ 58 h 75"/>
                <a:gd name="T32" fmla="*/ 101 w 1096"/>
                <a:gd name="T33" fmla="*/ 50 h 75"/>
                <a:gd name="T34" fmla="*/ 62 w 1096"/>
                <a:gd name="T35" fmla="*/ 33 h 75"/>
                <a:gd name="T36" fmla="*/ 31 w 1096"/>
                <a:gd name="T37" fmla="*/ 25 h 75"/>
                <a:gd name="T38" fmla="*/ 8 w 1096"/>
                <a:gd name="T39" fmla="*/ 17 h 75"/>
                <a:gd name="T40" fmla="*/ 0 w 1096"/>
                <a:gd name="T41" fmla="*/ 0 h 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75">
                  <a:moveTo>
                    <a:pt x="1096" y="0"/>
                  </a:moveTo>
                  <a:lnTo>
                    <a:pt x="1088" y="17"/>
                  </a:lnTo>
                  <a:lnTo>
                    <a:pt x="1065" y="25"/>
                  </a:lnTo>
                  <a:lnTo>
                    <a:pt x="1034" y="33"/>
                  </a:lnTo>
                  <a:lnTo>
                    <a:pt x="988" y="50"/>
                  </a:lnTo>
                  <a:lnTo>
                    <a:pt x="934" y="58"/>
                  </a:lnTo>
                  <a:lnTo>
                    <a:pt x="864" y="58"/>
                  </a:lnTo>
                  <a:lnTo>
                    <a:pt x="795" y="66"/>
                  </a:lnTo>
                  <a:lnTo>
                    <a:pt x="718" y="75"/>
                  </a:lnTo>
                  <a:lnTo>
                    <a:pt x="633" y="75"/>
                  </a:lnTo>
                  <a:lnTo>
                    <a:pt x="548" y="75"/>
                  </a:lnTo>
                  <a:lnTo>
                    <a:pt x="463" y="75"/>
                  </a:lnTo>
                  <a:lnTo>
                    <a:pt x="378" y="75"/>
                  </a:lnTo>
                  <a:lnTo>
                    <a:pt x="301" y="66"/>
                  </a:lnTo>
                  <a:lnTo>
                    <a:pt x="224" y="58"/>
                  </a:lnTo>
                  <a:lnTo>
                    <a:pt x="162" y="58"/>
                  </a:lnTo>
                  <a:lnTo>
                    <a:pt x="101" y="50"/>
                  </a:lnTo>
                  <a:lnTo>
                    <a:pt x="62" y="33"/>
                  </a:lnTo>
                  <a:lnTo>
                    <a:pt x="31" y="25"/>
                  </a:lnTo>
                  <a:lnTo>
                    <a:pt x="8" y="17"/>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29" name="Rectangle 200"/>
            <p:cNvSpPr>
              <a:spLocks noChangeArrowheads="1"/>
            </p:cNvSpPr>
            <p:nvPr/>
          </p:nvSpPr>
          <p:spPr bwMode="auto">
            <a:xfrm>
              <a:off x="1664" y="2026"/>
              <a:ext cx="23" cy="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30" name="Rectangle 201"/>
            <p:cNvSpPr>
              <a:spLocks noChangeArrowheads="1"/>
            </p:cNvSpPr>
            <p:nvPr/>
          </p:nvSpPr>
          <p:spPr bwMode="auto">
            <a:xfrm>
              <a:off x="1995" y="2026"/>
              <a:ext cx="23" cy="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31" name="Rectangle 202"/>
            <p:cNvSpPr>
              <a:spLocks noChangeArrowheads="1"/>
            </p:cNvSpPr>
            <p:nvPr/>
          </p:nvSpPr>
          <p:spPr bwMode="auto">
            <a:xfrm>
              <a:off x="2003" y="2142"/>
              <a:ext cx="23" cy="1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32" name="Freeform 203"/>
            <p:cNvSpPr>
              <a:spLocks/>
            </p:cNvSpPr>
            <p:nvPr/>
          </p:nvSpPr>
          <p:spPr bwMode="auto">
            <a:xfrm>
              <a:off x="1992" y="1783"/>
              <a:ext cx="39" cy="42"/>
            </a:xfrm>
            <a:custGeom>
              <a:avLst/>
              <a:gdLst>
                <a:gd name="T0" fmla="*/ 23 w 39"/>
                <a:gd name="T1" fmla="*/ 42 h 42"/>
                <a:gd name="T2" fmla="*/ 0 w 39"/>
                <a:gd name="T3" fmla="*/ 0 h 42"/>
                <a:gd name="T4" fmla="*/ 39 w 39"/>
                <a:gd name="T5" fmla="*/ 0 h 42"/>
                <a:gd name="T6" fmla="*/ 23 w 39"/>
                <a:gd name="T7" fmla="*/ 42 h 4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9" h="42">
                  <a:moveTo>
                    <a:pt x="23" y="42"/>
                  </a:moveTo>
                  <a:lnTo>
                    <a:pt x="0" y="0"/>
                  </a:lnTo>
                  <a:lnTo>
                    <a:pt x="39" y="0"/>
                  </a:lnTo>
                  <a:lnTo>
                    <a:pt x="23"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920"/>
            </a:p>
          </p:txBody>
        </p:sp>
        <p:sp>
          <p:nvSpPr>
            <p:cNvPr id="74833" name="Freeform 204"/>
            <p:cNvSpPr>
              <a:spLocks/>
            </p:cNvSpPr>
            <p:nvPr/>
          </p:nvSpPr>
          <p:spPr bwMode="auto">
            <a:xfrm>
              <a:off x="2563" y="2064"/>
              <a:ext cx="46" cy="41"/>
            </a:xfrm>
            <a:custGeom>
              <a:avLst/>
              <a:gdLst>
                <a:gd name="T0" fmla="*/ 0 w 46"/>
                <a:gd name="T1" fmla="*/ 16 h 41"/>
                <a:gd name="T2" fmla="*/ 46 w 46"/>
                <a:gd name="T3" fmla="*/ 0 h 41"/>
                <a:gd name="T4" fmla="*/ 46 w 46"/>
                <a:gd name="T5" fmla="*/ 41 h 41"/>
                <a:gd name="T6" fmla="*/ 0 w 46"/>
                <a:gd name="T7" fmla="*/ 16 h 4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6" h="41">
                  <a:moveTo>
                    <a:pt x="0" y="16"/>
                  </a:moveTo>
                  <a:lnTo>
                    <a:pt x="46" y="0"/>
                  </a:lnTo>
                  <a:lnTo>
                    <a:pt x="46" y="41"/>
                  </a:lnTo>
                  <a:lnTo>
                    <a:pt x="0" y="1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920"/>
            </a:p>
          </p:txBody>
        </p:sp>
      </p:grpSp>
      <p:grpSp>
        <p:nvGrpSpPr>
          <p:cNvPr id="74761" name="Group 235"/>
          <p:cNvGrpSpPr>
            <a:grpSpLocks/>
          </p:cNvGrpSpPr>
          <p:nvPr/>
        </p:nvGrpSpPr>
        <p:grpSpPr bwMode="auto">
          <a:xfrm>
            <a:off x="442799" y="4555336"/>
            <a:ext cx="1023375" cy="644681"/>
            <a:chOff x="1467" y="1783"/>
            <a:chExt cx="1142" cy="553"/>
          </a:xfrm>
        </p:grpSpPr>
        <p:sp>
          <p:nvSpPr>
            <p:cNvPr id="74816" name="Freeform 236"/>
            <p:cNvSpPr>
              <a:spLocks/>
            </p:cNvSpPr>
            <p:nvPr/>
          </p:nvSpPr>
          <p:spPr bwMode="auto">
            <a:xfrm>
              <a:off x="1467" y="1817"/>
              <a:ext cx="1096" cy="519"/>
            </a:xfrm>
            <a:custGeom>
              <a:avLst/>
              <a:gdLst>
                <a:gd name="T0" fmla="*/ 0 w 1096"/>
                <a:gd name="T1" fmla="*/ 82 h 519"/>
                <a:gd name="T2" fmla="*/ 8 w 1096"/>
                <a:gd name="T3" fmla="*/ 66 h 519"/>
                <a:gd name="T4" fmla="*/ 31 w 1096"/>
                <a:gd name="T5" fmla="*/ 57 h 519"/>
                <a:gd name="T6" fmla="*/ 62 w 1096"/>
                <a:gd name="T7" fmla="*/ 49 h 519"/>
                <a:gd name="T8" fmla="*/ 101 w 1096"/>
                <a:gd name="T9" fmla="*/ 33 h 519"/>
                <a:gd name="T10" fmla="*/ 162 w 1096"/>
                <a:gd name="T11" fmla="*/ 24 h 519"/>
                <a:gd name="T12" fmla="*/ 224 w 1096"/>
                <a:gd name="T13" fmla="*/ 16 h 519"/>
                <a:gd name="T14" fmla="*/ 301 w 1096"/>
                <a:gd name="T15" fmla="*/ 8 h 519"/>
                <a:gd name="T16" fmla="*/ 378 w 1096"/>
                <a:gd name="T17" fmla="*/ 8 h 519"/>
                <a:gd name="T18" fmla="*/ 463 w 1096"/>
                <a:gd name="T19" fmla="*/ 8 h 519"/>
                <a:gd name="T20" fmla="*/ 548 w 1096"/>
                <a:gd name="T21" fmla="*/ 0 h 519"/>
                <a:gd name="T22" fmla="*/ 633 w 1096"/>
                <a:gd name="T23" fmla="*/ 8 h 519"/>
                <a:gd name="T24" fmla="*/ 718 w 1096"/>
                <a:gd name="T25" fmla="*/ 8 h 519"/>
                <a:gd name="T26" fmla="*/ 795 w 1096"/>
                <a:gd name="T27" fmla="*/ 8 h 519"/>
                <a:gd name="T28" fmla="*/ 864 w 1096"/>
                <a:gd name="T29" fmla="*/ 16 h 519"/>
                <a:gd name="T30" fmla="*/ 934 w 1096"/>
                <a:gd name="T31" fmla="*/ 24 h 519"/>
                <a:gd name="T32" fmla="*/ 988 w 1096"/>
                <a:gd name="T33" fmla="*/ 33 h 519"/>
                <a:gd name="T34" fmla="*/ 1034 w 1096"/>
                <a:gd name="T35" fmla="*/ 49 h 519"/>
                <a:gd name="T36" fmla="*/ 1065 w 1096"/>
                <a:gd name="T37" fmla="*/ 57 h 519"/>
                <a:gd name="T38" fmla="*/ 1088 w 1096"/>
                <a:gd name="T39" fmla="*/ 66 h 519"/>
                <a:gd name="T40" fmla="*/ 1096 w 1096"/>
                <a:gd name="T41" fmla="*/ 82 h 519"/>
                <a:gd name="T42" fmla="*/ 1096 w 1096"/>
                <a:gd name="T43" fmla="*/ 437 h 519"/>
                <a:gd name="T44" fmla="*/ 1088 w 1096"/>
                <a:gd name="T45" fmla="*/ 453 h 519"/>
                <a:gd name="T46" fmla="*/ 1065 w 1096"/>
                <a:gd name="T47" fmla="*/ 462 h 519"/>
                <a:gd name="T48" fmla="*/ 1034 w 1096"/>
                <a:gd name="T49" fmla="*/ 478 h 519"/>
                <a:gd name="T50" fmla="*/ 988 w 1096"/>
                <a:gd name="T51" fmla="*/ 486 h 519"/>
                <a:gd name="T52" fmla="*/ 934 w 1096"/>
                <a:gd name="T53" fmla="*/ 495 h 519"/>
                <a:gd name="T54" fmla="*/ 864 w 1096"/>
                <a:gd name="T55" fmla="*/ 503 h 519"/>
                <a:gd name="T56" fmla="*/ 795 w 1096"/>
                <a:gd name="T57" fmla="*/ 511 h 519"/>
                <a:gd name="T58" fmla="*/ 718 w 1096"/>
                <a:gd name="T59" fmla="*/ 511 h 519"/>
                <a:gd name="T60" fmla="*/ 633 w 1096"/>
                <a:gd name="T61" fmla="*/ 519 h 519"/>
                <a:gd name="T62" fmla="*/ 548 w 1096"/>
                <a:gd name="T63" fmla="*/ 519 h 519"/>
                <a:gd name="T64" fmla="*/ 463 w 1096"/>
                <a:gd name="T65" fmla="*/ 519 h 519"/>
                <a:gd name="T66" fmla="*/ 378 w 1096"/>
                <a:gd name="T67" fmla="*/ 511 h 519"/>
                <a:gd name="T68" fmla="*/ 301 w 1096"/>
                <a:gd name="T69" fmla="*/ 511 h 519"/>
                <a:gd name="T70" fmla="*/ 224 w 1096"/>
                <a:gd name="T71" fmla="*/ 503 h 519"/>
                <a:gd name="T72" fmla="*/ 162 w 1096"/>
                <a:gd name="T73" fmla="*/ 495 h 519"/>
                <a:gd name="T74" fmla="*/ 101 w 1096"/>
                <a:gd name="T75" fmla="*/ 486 h 519"/>
                <a:gd name="T76" fmla="*/ 62 w 1096"/>
                <a:gd name="T77" fmla="*/ 478 h 519"/>
                <a:gd name="T78" fmla="*/ 31 w 1096"/>
                <a:gd name="T79" fmla="*/ 462 h 519"/>
                <a:gd name="T80" fmla="*/ 8 w 1096"/>
                <a:gd name="T81" fmla="*/ 453 h 519"/>
                <a:gd name="T82" fmla="*/ 0 w 1096"/>
                <a:gd name="T83" fmla="*/ 437 h 519"/>
                <a:gd name="T84" fmla="*/ 0 w 1096"/>
                <a:gd name="T85" fmla="*/ 82 h 51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096" h="519">
                  <a:moveTo>
                    <a:pt x="0" y="82"/>
                  </a:moveTo>
                  <a:lnTo>
                    <a:pt x="8" y="66"/>
                  </a:lnTo>
                  <a:lnTo>
                    <a:pt x="31" y="57"/>
                  </a:lnTo>
                  <a:lnTo>
                    <a:pt x="62" y="49"/>
                  </a:lnTo>
                  <a:lnTo>
                    <a:pt x="101" y="33"/>
                  </a:lnTo>
                  <a:lnTo>
                    <a:pt x="162" y="24"/>
                  </a:lnTo>
                  <a:lnTo>
                    <a:pt x="224" y="16"/>
                  </a:lnTo>
                  <a:lnTo>
                    <a:pt x="301" y="8"/>
                  </a:lnTo>
                  <a:lnTo>
                    <a:pt x="378" y="8"/>
                  </a:lnTo>
                  <a:lnTo>
                    <a:pt x="463" y="8"/>
                  </a:lnTo>
                  <a:lnTo>
                    <a:pt x="548" y="0"/>
                  </a:lnTo>
                  <a:lnTo>
                    <a:pt x="633" y="8"/>
                  </a:lnTo>
                  <a:lnTo>
                    <a:pt x="718" y="8"/>
                  </a:lnTo>
                  <a:lnTo>
                    <a:pt x="795" y="8"/>
                  </a:lnTo>
                  <a:lnTo>
                    <a:pt x="864" y="16"/>
                  </a:lnTo>
                  <a:lnTo>
                    <a:pt x="934" y="24"/>
                  </a:lnTo>
                  <a:lnTo>
                    <a:pt x="988" y="33"/>
                  </a:lnTo>
                  <a:lnTo>
                    <a:pt x="1034" y="49"/>
                  </a:lnTo>
                  <a:lnTo>
                    <a:pt x="1065" y="57"/>
                  </a:lnTo>
                  <a:lnTo>
                    <a:pt x="1088" y="66"/>
                  </a:lnTo>
                  <a:lnTo>
                    <a:pt x="1096" y="82"/>
                  </a:lnTo>
                  <a:lnTo>
                    <a:pt x="1096" y="437"/>
                  </a:lnTo>
                  <a:lnTo>
                    <a:pt x="1088" y="453"/>
                  </a:lnTo>
                  <a:lnTo>
                    <a:pt x="1065" y="462"/>
                  </a:lnTo>
                  <a:lnTo>
                    <a:pt x="1034" y="478"/>
                  </a:lnTo>
                  <a:lnTo>
                    <a:pt x="988" y="486"/>
                  </a:lnTo>
                  <a:lnTo>
                    <a:pt x="934" y="495"/>
                  </a:lnTo>
                  <a:lnTo>
                    <a:pt x="864" y="503"/>
                  </a:lnTo>
                  <a:lnTo>
                    <a:pt x="795" y="511"/>
                  </a:lnTo>
                  <a:lnTo>
                    <a:pt x="718" y="511"/>
                  </a:lnTo>
                  <a:lnTo>
                    <a:pt x="633" y="519"/>
                  </a:lnTo>
                  <a:lnTo>
                    <a:pt x="548" y="519"/>
                  </a:lnTo>
                  <a:lnTo>
                    <a:pt x="463" y="519"/>
                  </a:lnTo>
                  <a:lnTo>
                    <a:pt x="378" y="511"/>
                  </a:lnTo>
                  <a:lnTo>
                    <a:pt x="301" y="511"/>
                  </a:lnTo>
                  <a:lnTo>
                    <a:pt x="224" y="503"/>
                  </a:lnTo>
                  <a:lnTo>
                    <a:pt x="162" y="495"/>
                  </a:lnTo>
                  <a:lnTo>
                    <a:pt x="101" y="486"/>
                  </a:lnTo>
                  <a:lnTo>
                    <a:pt x="62" y="478"/>
                  </a:lnTo>
                  <a:lnTo>
                    <a:pt x="31" y="462"/>
                  </a:lnTo>
                  <a:lnTo>
                    <a:pt x="8" y="453"/>
                  </a:lnTo>
                  <a:lnTo>
                    <a:pt x="0" y="437"/>
                  </a:lnTo>
                  <a:lnTo>
                    <a:pt x="0" y="82"/>
                  </a:lnTo>
                  <a:close/>
                </a:path>
              </a:pathLst>
            </a:custGeom>
            <a:solidFill>
              <a:srgbClr val="FFFFFF"/>
            </a:solidFill>
            <a:ln w="12700">
              <a:solidFill>
                <a:srgbClr val="000000"/>
              </a:solidFill>
              <a:prstDash val="solid"/>
              <a:round/>
              <a:headEnd/>
              <a:tailEnd/>
            </a:ln>
          </p:spPr>
          <p:txBody>
            <a:bodyPr/>
            <a:lstStyle/>
            <a:p>
              <a:endParaRPr lang="en-US" sz="1920"/>
            </a:p>
          </p:txBody>
        </p:sp>
        <p:sp>
          <p:nvSpPr>
            <p:cNvPr id="74817" name="Freeform 237"/>
            <p:cNvSpPr>
              <a:spLocks/>
            </p:cNvSpPr>
            <p:nvPr/>
          </p:nvSpPr>
          <p:spPr bwMode="auto">
            <a:xfrm>
              <a:off x="1467" y="1899"/>
              <a:ext cx="1096" cy="74"/>
            </a:xfrm>
            <a:custGeom>
              <a:avLst/>
              <a:gdLst>
                <a:gd name="T0" fmla="*/ 1096 w 1096"/>
                <a:gd name="T1" fmla="*/ 0 h 74"/>
                <a:gd name="T2" fmla="*/ 1088 w 1096"/>
                <a:gd name="T3" fmla="*/ 8 h 74"/>
                <a:gd name="T4" fmla="*/ 1065 w 1096"/>
                <a:gd name="T5" fmla="*/ 17 h 74"/>
                <a:gd name="T6" fmla="*/ 1034 w 1096"/>
                <a:gd name="T7" fmla="*/ 33 h 74"/>
                <a:gd name="T8" fmla="*/ 988 w 1096"/>
                <a:gd name="T9" fmla="*/ 41 h 74"/>
                <a:gd name="T10" fmla="*/ 934 w 1096"/>
                <a:gd name="T11" fmla="*/ 50 h 74"/>
                <a:gd name="T12" fmla="*/ 864 w 1096"/>
                <a:gd name="T13" fmla="*/ 58 h 74"/>
                <a:gd name="T14" fmla="*/ 795 w 1096"/>
                <a:gd name="T15" fmla="*/ 66 h 74"/>
                <a:gd name="T16" fmla="*/ 718 w 1096"/>
                <a:gd name="T17" fmla="*/ 74 h 74"/>
                <a:gd name="T18" fmla="*/ 633 w 1096"/>
                <a:gd name="T19" fmla="*/ 74 h 74"/>
                <a:gd name="T20" fmla="*/ 548 w 1096"/>
                <a:gd name="T21" fmla="*/ 74 h 74"/>
                <a:gd name="T22" fmla="*/ 463 w 1096"/>
                <a:gd name="T23" fmla="*/ 74 h 74"/>
                <a:gd name="T24" fmla="*/ 378 w 1096"/>
                <a:gd name="T25" fmla="*/ 74 h 74"/>
                <a:gd name="T26" fmla="*/ 301 w 1096"/>
                <a:gd name="T27" fmla="*/ 66 h 74"/>
                <a:gd name="T28" fmla="*/ 224 w 1096"/>
                <a:gd name="T29" fmla="*/ 58 h 74"/>
                <a:gd name="T30" fmla="*/ 162 w 1096"/>
                <a:gd name="T31" fmla="*/ 50 h 74"/>
                <a:gd name="T32" fmla="*/ 101 w 1096"/>
                <a:gd name="T33" fmla="*/ 41 h 74"/>
                <a:gd name="T34" fmla="*/ 62 w 1096"/>
                <a:gd name="T35" fmla="*/ 33 h 74"/>
                <a:gd name="T36" fmla="*/ 31 w 1096"/>
                <a:gd name="T37" fmla="*/ 17 h 74"/>
                <a:gd name="T38" fmla="*/ 8 w 1096"/>
                <a:gd name="T39" fmla="*/ 8 h 74"/>
                <a:gd name="T40" fmla="*/ 0 w 1096"/>
                <a:gd name="T41" fmla="*/ 0 h 7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74">
                  <a:moveTo>
                    <a:pt x="1096" y="0"/>
                  </a:moveTo>
                  <a:lnTo>
                    <a:pt x="1088" y="8"/>
                  </a:lnTo>
                  <a:lnTo>
                    <a:pt x="1065" y="17"/>
                  </a:lnTo>
                  <a:lnTo>
                    <a:pt x="1034" y="33"/>
                  </a:lnTo>
                  <a:lnTo>
                    <a:pt x="988" y="41"/>
                  </a:lnTo>
                  <a:lnTo>
                    <a:pt x="934" y="50"/>
                  </a:lnTo>
                  <a:lnTo>
                    <a:pt x="864" y="58"/>
                  </a:lnTo>
                  <a:lnTo>
                    <a:pt x="795" y="66"/>
                  </a:lnTo>
                  <a:lnTo>
                    <a:pt x="718" y="74"/>
                  </a:lnTo>
                  <a:lnTo>
                    <a:pt x="633" y="74"/>
                  </a:lnTo>
                  <a:lnTo>
                    <a:pt x="548" y="74"/>
                  </a:lnTo>
                  <a:lnTo>
                    <a:pt x="463" y="74"/>
                  </a:lnTo>
                  <a:lnTo>
                    <a:pt x="378" y="74"/>
                  </a:lnTo>
                  <a:lnTo>
                    <a:pt x="301" y="66"/>
                  </a:lnTo>
                  <a:lnTo>
                    <a:pt x="224" y="58"/>
                  </a:lnTo>
                  <a:lnTo>
                    <a:pt x="162" y="50"/>
                  </a:lnTo>
                  <a:lnTo>
                    <a:pt x="101" y="41"/>
                  </a:lnTo>
                  <a:lnTo>
                    <a:pt x="62" y="33"/>
                  </a:lnTo>
                  <a:lnTo>
                    <a:pt x="31" y="17"/>
                  </a:lnTo>
                  <a:lnTo>
                    <a:pt x="8" y="8"/>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18" name="Freeform 238"/>
            <p:cNvSpPr>
              <a:spLocks/>
            </p:cNvSpPr>
            <p:nvPr/>
          </p:nvSpPr>
          <p:spPr bwMode="auto">
            <a:xfrm>
              <a:off x="1467" y="1932"/>
              <a:ext cx="1096" cy="83"/>
            </a:xfrm>
            <a:custGeom>
              <a:avLst/>
              <a:gdLst>
                <a:gd name="T0" fmla="*/ 1096 w 1096"/>
                <a:gd name="T1" fmla="*/ 0 h 83"/>
                <a:gd name="T2" fmla="*/ 1088 w 1096"/>
                <a:gd name="T3" fmla="*/ 17 h 83"/>
                <a:gd name="T4" fmla="*/ 1065 w 1096"/>
                <a:gd name="T5" fmla="*/ 25 h 83"/>
                <a:gd name="T6" fmla="*/ 1034 w 1096"/>
                <a:gd name="T7" fmla="*/ 41 h 83"/>
                <a:gd name="T8" fmla="*/ 988 w 1096"/>
                <a:gd name="T9" fmla="*/ 50 h 83"/>
                <a:gd name="T10" fmla="*/ 934 w 1096"/>
                <a:gd name="T11" fmla="*/ 58 h 83"/>
                <a:gd name="T12" fmla="*/ 864 w 1096"/>
                <a:gd name="T13" fmla="*/ 66 h 83"/>
                <a:gd name="T14" fmla="*/ 795 w 1096"/>
                <a:gd name="T15" fmla="*/ 74 h 83"/>
                <a:gd name="T16" fmla="*/ 718 w 1096"/>
                <a:gd name="T17" fmla="*/ 74 h 83"/>
                <a:gd name="T18" fmla="*/ 633 w 1096"/>
                <a:gd name="T19" fmla="*/ 83 h 83"/>
                <a:gd name="T20" fmla="*/ 548 w 1096"/>
                <a:gd name="T21" fmla="*/ 83 h 83"/>
                <a:gd name="T22" fmla="*/ 463 w 1096"/>
                <a:gd name="T23" fmla="*/ 83 h 83"/>
                <a:gd name="T24" fmla="*/ 378 w 1096"/>
                <a:gd name="T25" fmla="*/ 74 h 83"/>
                <a:gd name="T26" fmla="*/ 301 w 1096"/>
                <a:gd name="T27" fmla="*/ 74 h 83"/>
                <a:gd name="T28" fmla="*/ 224 w 1096"/>
                <a:gd name="T29" fmla="*/ 66 h 83"/>
                <a:gd name="T30" fmla="*/ 162 w 1096"/>
                <a:gd name="T31" fmla="*/ 58 h 83"/>
                <a:gd name="T32" fmla="*/ 101 w 1096"/>
                <a:gd name="T33" fmla="*/ 50 h 83"/>
                <a:gd name="T34" fmla="*/ 62 w 1096"/>
                <a:gd name="T35" fmla="*/ 41 h 83"/>
                <a:gd name="T36" fmla="*/ 31 w 1096"/>
                <a:gd name="T37" fmla="*/ 25 h 83"/>
                <a:gd name="T38" fmla="*/ 8 w 1096"/>
                <a:gd name="T39" fmla="*/ 17 h 83"/>
                <a:gd name="T40" fmla="*/ 0 w 1096"/>
                <a:gd name="T41" fmla="*/ 0 h 8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83">
                  <a:moveTo>
                    <a:pt x="1096" y="0"/>
                  </a:moveTo>
                  <a:lnTo>
                    <a:pt x="1088" y="17"/>
                  </a:lnTo>
                  <a:lnTo>
                    <a:pt x="1065" y="25"/>
                  </a:lnTo>
                  <a:lnTo>
                    <a:pt x="1034" y="41"/>
                  </a:lnTo>
                  <a:lnTo>
                    <a:pt x="988" y="50"/>
                  </a:lnTo>
                  <a:lnTo>
                    <a:pt x="934" y="58"/>
                  </a:lnTo>
                  <a:lnTo>
                    <a:pt x="864" y="66"/>
                  </a:lnTo>
                  <a:lnTo>
                    <a:pt x="795" y="74"/>
                  </a:lnTo>
                  <a:lnTo>
                    <a:pt x="718" y="74"/>
                  </a:lnTo>
                  <a:lnTo>
                    <a:pt x="633" y="83"/>
                  </a:lnTo>
                  <a:lnTo>
                    <a:pt x="548" y="83"/>
                  </a:lnTo>
                  <a:lnTo>
                    <a:pt x="463" y="83"/>
                  </a:lnTo>
                  <a:lnTo>
                    <a:pt x="378" y="74"/>
                  </a:lnTo>
                  <a:lnTo>
                    <a:pt x="301" y="74"/>
                  </a:lnTo>
                  <a:lnTo>
                    <a:pt x="224" y="66"/>
                  </a:lnTo>
                  <a:lnTo>
                    <a:pt x="162" y="58"/>
                  </a:lnTo>
                  <a:lnTo>
                    <a:pt x="101" y="50"/>
                  </a:lnTo>
                  <a:lnTo>
                    <a:pt x="62" y="41"/>
                  </a:lnTo>
                  <a:lnTo>
                    <a:pt x="31" y="25"/>
                  </a:lnTo>
                  <a:lnTo>
                    <a:pt x="8" y="17"/>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19" name="Freeform 239"/>
            <p:cNvSpPr>
              <a:spLocks/>
            </p:cNvSpPr>
            <p:nvPr/>
          </p:nvSpPr>
          <p:spPr bwMode="auto">
            <a:xfrm>
              <a:off x="1467" y="1973"/>
              <a:ext cx="1096" cy="75"/>
            </a:xfrm>
            <a:custGeom>
              <a:avLst/>
              <a:gdLst>
                <a:gd name="T0" fmla="*/ 1096 w 1096"/>
                <a:gd name="T1" fmla="*/ 0 h 75"/>
                <a:gd name="T2" fmla="*/ 1088 w 1096"/>
                <a:gd name="T3" fmla="*/ 17 h 75"/>
                <a:gd name="T4" fmla="*/ 1065 w 1096"/>
                <a:gd name="T5" fmla="*/ 25 h 75"/>
                <a:gd name="T6" fmla="*/ 1034 w 1096"/>
                <a:gd name="T7" fmla="*/ 33 h 75"/>
                <a:gd name="T8" fmla="*/ 988 w 1096"/>
                <a:gd name="T9" fmla="*/ 50 h 75"/>
                <a:gd name="T10" fmla="*/ 934 w 1096"/>
                <a:gd name="T11" fmla="*/ 58 h 75"/>
                <a:gd name="T12" fmla="*/ 864 w 1096"/>
                <a:gd name="T13" fmla="*/ 58 h 75"/>
                <a:gd name="T14" fmla="*/ 795 w 1096"/>
                <a:gd name="T15" fmla="*/ 66 h 75"/>
                <a:gd name="T16" fmla="*/ 718 w 1096"/>
                <a:gd name="T17" fmla="*/ 75 h 75"/>
                <a:gd name="T18" fmla="*/ 633 w 1096"/>
                <a:gd name="T19" fmla="*/ 75 h 75"/>
                <a:gd name="T20" fmla="*/ 548 w 1096"/>
                <a:gd name="T21" fmla="*/ 75 h 75"/>
                <a:gd name="T22" fmla="*/ 463 w 1096"/>
                <a:gd name="T23" fmla="*/ 75 h 75"/>
                <a:gd name="T24" fmla="*/ 378 w 1096"/>
                <a:gd name="T25" fmla="*/ 75 h 75"/>
                <a:gd name="T26" fmla="*/ 301 w 1096"/>
                <a:gd name="T27" fmla="*/ 66 h 75"/>
                <a:gd name="T28" fmla="*/ 224 w 1096"/>
                <a:gd name="T29" fmla="*/ 58 h 75"/>
                <a:gd name="T30" fmla="*/ 162 w 1096"/>
                <a:gd name="T31" fmla="*/ 58 h 75"/>
                <a:gd name="T32" fmla="*/ 101 w 1096"/>
                <a:gd name="T33" fmla="*/ 50 h 75"/>
                <a:gd name="T34" fmla="*/ 62 w 1096"/>
                <a:gd name="T35" fmla="*/ 33 h 75"/>
                <a:gd name="T36" fmla="*/ 31 w 1096"/>
                <a:gd name="T37" fmla="*/ 25 h 75"/>
                <a:gd name="T38" fmla="*/ 8 w 1096"/>
                <a:gd name="T39" fmla="*/ 17 h 75"/>
                <a:gd name="T40" fmla="*/ 0 w 1096"/>
                <a:gd name="T41" fmla="*/ 0 h 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75">
                  <a:moveTo>
                    <a:pt x="1096" y="0"/>
                  </a:moveTo>
                  <a:lnTo>
                    <a:pt x="1088" y="17"/>
                  </a:lnTo>
                  <a:lnTo>
                    <a:pt x="1065" y="25"/>
                  </a:lnTo>
                  <a:lnTo>
                    <a:pt x="1034" y="33"/>
                  </a:lnTo>
                  <a:lnTo>
                    <a:pt x="988" y="50"/>
                  </a:lnTo>
                  <a:lnTo>
                    <a:pt x="934" y="58"/>
                  </a:lnTo>
                  <a:lnTo>
                    <a:pt x="864" y="58"/>
                  </a:lnTo>
                  <a:lnTo>
                    <a:pt x="795" y="66"/>
                  </a:lnTo>
                  <a:lnTo>
                    <a:pt x="718" y="75"/>
                  </a:lnTo>
                  <a:lnTo>
                    <a:pt x="633" y="75"/>
                  </a:lnTo>
                  <a:lnTo>
                    <a:pt x="548" y="75"/>
                  </a:lnTo>
                  <a:lnTo>
                    <a:pt x="463" y="75"/>
                  </a:lnTo>
                  <a:lnTo>
                    <a:pt x="378" y="75"/>
                  </a:lnTo>
                  <a:lnTo>
                    <a:pt x="301" y="66"/>
                  </a:lnTo>
                  <a:lnTo>
                    <a:pt x="224" y="58"/>
                  </a:lnTo>
                  <a:lnTo>
                    <a:pt x="162" y="58"/>
                  </a:lnTo>
                  <a:lnTo>
                    <a:pt x="101" y="50"/>
                  </a:lnTo>
                  <a:lnTo>
                    <a:pt x="62" y="33"/>
                  </a:lnTo>
                  <a:lnTo>
                    <a:pt x="31" y="25"/>
                  </a:lnTo>
                  <a:lnTo>
                    <a:pt x="8" y="17"/>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20" name="Rectangle 240"/>
            <p:cNvSpPr>
              <a:spLocks noChangeArrowheads="1"/>
            </p:cNvSpPr>
            <p:nvPr/>
          </p:nvSpPr>
          <p:spPr bwMode="auto">
            <a:xfrm>
              <a:off x="1663" y="2026"/>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21" name="Rectangle 241"/>
            <p:cNvSpPr>
              <a:spLocks noChangeArrowheads="1"/>
            </p:cNvSpPr>
            <p:nvPr/>
          </p:nvSpPr>
          <p:spPr bwMode="auto">
            <a:xfrm>
              <a:off x="1994" y="2026"/>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22" name="Rectangle 242"/>
            <p:cNvSpPr>
              <a:spLocks noChangeArrowheads="1"/>
            </p:cNvSpPr>
            <p:nvPr/>
          </p:nvSpPr>
          <p:spPr bwMode="auto">
            <a:xfrm>
              <a:off x="2004" y="2143"/>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23" name="Freeform 243"/>
            <p:cNvSpPr>
              <a:spLocks/>
            </p:cNvSpPr>
            <p:nvPr/>
          </p:nvSpPr>
          <p:spPr bwMode="auto">
            <a:xfrm>
              <a:off x="1992" y="1783"/>
              <a:ext cx="39" cy="42"/>
            </a:xfrm>
            <a:custGeom>
              <a:avLst/>
              <a:gdLst>
                <a:gd name="T0" fmla="*/ 23 w 39"/>
                <a:gd name="T1" fmla="*/ 42 h 42"/>
                <a:gd name="T2" fmla="*/ 0 w 39"/>
                <a:gd name="T3" fmla="*/ 0 h 42"/>
                <a:gd name="T4" fmla="*/ 39 w 39"/>
                <a:gd name="T5" fmla="*/ 0 h 42"/>
                <a:gd name="T6" fmla="*/ 23 w 39"/>
                <a:gd name="T7" fmla="*/ 42 h 4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9" h="42">
                  <a:moveTo>
                    <a:pt x="23" y="42"/>
                  </a:moveTo>
                  <a:lnTo>
                    <a:pt x="0" y="0"/>
                  </a:lnTo>
                  <a:lnTo>
                    <a:pt x="39" y="0"/>
                  </a:lnTo>
                  <a:lnTo>
                    <a:pt x="23"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920"/>
            </a:p>
          </p:txBody>
        </p:sp>
        <p:sp>
          <p:nvSpPr>
            <p:cNvPr id="74824" name="Freeform 244"/>
            <p:cNvSpPr>
              <a:spLocks/>
            </p:cNvSpPr>
            <p:nvPr/>
          </p:nvSpPr>
          <p:spPr bwMode="auto">
            <a:xfrm>
              <a:off x="2563" y="2064"/>
              <a:ext cx="46" cy="41"/>
            </a:xfrm>
            <a:custGeom>
              <a:avLst/>
              <a:gdLst>
                <a:gd name="T0" fmla="*/ 0 w 46"/>
                <a:gd name="T1" fmla="*/ 16 h 41"/>
                <a:gd name="T2" fmla="*/ 46 w 46"/>
                <a:gd name="T3" fmla="*/ 0 h 41"/>
                <a:gd name="T4" fmla="*/ 46 w 46"/>
                <a:gd name="T5" fmla="*/ 41 h 41"/>
                <a:gd name="T6" fmla="*/ 0 w 46"/>
                <a:gd name="T7" fmla="*/ 16 h 4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6" h="41">
                  <a:moveTo>
                    <a:pt x="0" y="16"/>
                  </a:moveTo>
                  <a:lnTo>
                    <a:pt x="46" y="0"/>
                  </a:lnTo>
                  <a:lnTo>
                    <a:pt x="46" y="41"/>
                  </a:lnTo>
                  <a:lnTo>
                    <a:pt x="0" y="1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920"/>
            </a:p>
          </p:txBody>
        </p:sp>
      </p:grpSp>
      <p:grpSp>
        <p:nvGrpSpPr>
          <p:cNvPr id="74762" name="Group 255"/>
          <p:cNvGrpSpPr>
            <a:grpSpLocks/>
          </p:cNvGrpSpPr>
          <p:nvPr/>
        </p:nvGrpSpPr>
        <p:grpSpPr bwMode="auto">
          <a:xfrm>
            <a:off x="4078080" y="4541456"/>
            <a:ext cx="1023374" cy="644683"/>
            <a:chOff x="1467" y="1783"/>
            <a:chExt cx="1142" cy="553"/>
          </a:xfrm>
        </p:grpSpPr>
        <p:sp>
          <p:nvSpPr>
            <p:cNvPr id="74807" name="Freeform 256"/>
            <p:cNvSpPr>
              <a:spLocks/>
            </p:cNvSpPr>
            <p:nvPr/>
          </p:nvSpPr>
          <p:spPr bwMode="auto">
            <a:xfrm>
              <a:off x="1467" y="1817"/>
              <a:ext cx="1096" cy="519"/>
            </a:xfrm>
            <a:custGeom>
              <a:avLst/>
              <a:gdLst>
                <a:gd name="T0" fmla="*/ 0 w 1096"/>
                <a:gd name="T1" fmla="*/ 82 h 519"/>
                <a:gd name="T2" fmla="*/ 8 w 1096"/>
                <a:gd name="T3" fmla="*/ 66 h 519"/>
                <a:gd name="T4" fmla="*/ 31 w 1096"/>
                <a:gd name="T5" fmla="*/ 57 h 519"/>
                <a:gd name="T6" fmla="*/ 62 w 1096"/>
                <a:gd name="T7" fmla="*/ 49 h 519"/>
                <a:gd name="T8" fmla="*/ 101 w 1096"/>
                <a:gd name="T9" fmla="*/ 33 h 519"/>
                <a:gd name="T10" fmla="*/ 162 w 1096"/>
                <a:gd name="T11" fmla="*/ 24 h 519"/>
                <a:gd name="T12" fmla="*/ 224 w 1096"/>
                <a:gd name="T13" fmla="*/ 16 h 519"/>
                <a:gd name="T14" fmla="*/ 301 w 1096"/>
                <a:gd name="T15" fmla="*/ 8 h 519"/>
                <a:gd name="T16" fmla="*/ 378 w 1096"/>
                <a:gd name="T17" fmla="*/ 8 h 519"/>
                <a:gd name="T18" fmla="*/ 463 w 1096"/>
                <a:gd name="T19" fmla="*/ 8 h 519"/>
                <a:gd name="T20" fmla="*/ 548 w 1096"/>
                <a:gd name="T21" fmla="*/ 0 h 519"/>
                <a:gd name="T22" fmla="*/ 633 w 1096"/>
                <a:gd name="T23" fmla="*/ 8 h 519"/>
                <a:gd name="T24" fmla="*/ 718 w 1096"/>
                <a:gd name="T25" fmla="*/ 8 h 519"/>
                <a:gd name="T26" fmla="*/ 795 w 1096"/>
                <a:gd name="T27" fmla="*/ 8 h 519"/>
                <a:gd name="T28" fmla="*/ 864 w 1096"/>
                <a:gd name="T29" fmla="*/ 16 h 519"/>
                <a:gd name="T30" fmla="*/ 934 w 1096"/>
                <a:gd name="T31" fmla="*/ 24 h 519"/>
                <a:gd name="T32" fmla="*/ 988 w 1096"/>
                <a:gd name="T33" fmla="*/ 33 h 519"/>
                <a:gd name="T34" fmla="*/ 1034 w 1096"/>
                <a:gd name="T35" fmla="*/ 49 h 519"/>
                <a:gd name="T36" fmla="*/ 1065 w 1096"/>
                <a:gd name="T37" fmla="*/ 57 h 519"/>
                <a:gd name="T38" fmla="*/ 1088 w 1096"/>
                <a:gd name="T39" fmla="*/ 66 h 519"/>
                <a:gd name="T40" fmla="*/ 1096 w 1096"/>
                <a:gd name="T41" fmla="*/ 82 h 519"/>
                <a:gd name="T42" fmla="*/ 1096 w 1096"/>
                <a:gd name="T43" fmla="*/ 437 h 519"/>
                <a:gd name="T44" fmla="*/ 1088 w 1096"/>
                <a:gd name="T45" fmla="*/ 453 h 519"/>
                <a:gd name="T46" fmla="*/ 1065 w 1096"/>
                <a:gd name="T47" fmla="*/ 462 h 519"/>
                <a:gd name="T48" fmla="*/ 1034 w 1096"/>
                <a:gd name="T49" fmla="*/ 478 h 519"/>
                <a:gd name="T50" fmla="*/ 988 w 1096"/>
                <a:gd name="T51" fmla="*/ 486 h 519"/>
                <a:gd name="T52" fmla="*/ 934 w 1096"/>
                <a:gd name="T53" fmla="*/ 495 h 519"/>
                <a:gd name="T54" fmla="*/ 864 w 1096"/>
                <a:gd name="T55" fmla="*/ 503 h 519"/>
                <a:gd name="T56" fmla="*/ 795 w 1096"/>
                <a:gd name="T57" fmla="*/ 511 h 519"/>
                <a:gd name="T58" fmla="*/ 718 w 1096"/>
                <a:gd name="T59" fmla="*/ 511 h 519"/>
                <a:gd name="T60" fmla="*/ 633 w 1096"/>
                <a:gd name="T61" fmla="*/ 519 h 519"/>
                <a:gd name="T62" fmla="*/ 548 w 1096"/>
                <a:gd name="T63" fmla="*/ 519 h 519"/>
                <a:gd name="T64" fmla="*/ 463 w 1096"/>
                <a:gd name="T65" fmla="*/ 519 h 519"/>
                <a:gd name="T66" fmla="*/ 378 w 1096"/>
                <a:gd name="T67" fmla="*/ 511 h 519"/>
                <a:gd name="T68" fmla="*/ 301 w 1096"/>
                <a:gd name="T69" fmla="*/ 511 h 519"/>
                <a:gd name="T70" fmla="*/ 224 w 1096"/>
                <a:gd name="T71" fmla="*/ 503 h 519"/>
                <a:gd name="T72" fmla="*/ 162 w 1096"/>
                <a:gd name="T73" fmla="*/ 495 h 519"/>
                <a:gd name="T74" fmla="*/ 101 w 1096"/>
                <a:gd name="T75" fmla="*/ 486 h 519"/>
                <a:gd name="T76" fmla="*/ 62 w 1096"/>
                <a:gd name="T77" fmla="*/ 478 h 519"/>
                <a:gd name="T78" fmla="*/ 31 w 1096"/>
                <a:gd name="T79" fmla="*/ 462 h 519"/>
                <a:gd name="T80" fmla="*/ 8 w 1096"/>
                <a:gd name="T81" fmla="*/ 453 h 519"/>
                <a:gd name="T82" fmla="*/ 0 w 1096"/>
                <a:gd name="T83" fmla="*/ 437 h 519"/>
                <a:gd name="T84" fmla="*/ 0 w 1096"/>
                <a:gd name="T85" fmla="*/ 82 h 51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096" h="519">
                  <a:moveTo>
                    <a:pt x="0" y="82"/>
                  </a:moveTo>
                  <a:lnTo>
                    <a:pt x="8" y="66"/>
                  </a:lnTo>
                  <a:lnTo>
                    <a:pt x="31" y="57"/>
                  </a:lnTo>
                  <a:lnTo>
                    <a:pt x="62" y="49"/>
                  </a:lnTo>
                  <a:lnTo>
                    <a:pt x="101" y="33"/>
                  </a:lnTo>
                  <a:lnTo>
                    <a:pt x="162" y="24"/>
                  </a:lnTo>
                  <a:lnTo>
                    <a:pt x="224" y="16"/>
                  </a:lnTo>
                  <a:lnTo>
                    <a:pt x="301" y="8"/>
                  </a:lnTo>
                  <a:lnTo>
                    <a:pt x="378" y="8"/>
                  </a:lnTo>
                  <a:lnTo>
                    <a:pt x="463" y="8"/>
                  </a:lnTo>
                  <a:lnTo>
                    <a:pt x="548" y="0"/>
                  </a:lnTo>
                  <a:lnTo>
                    <a:pt x="633" y="8"/>
                  </a:lnTo>
                  <a:lnTo>
                    <a:pt x="718" y="8"/>
                  </a:lnTo>
                  <a:lnTo>
                    <a:pt x="795" y="8"/>
                  </a:lnTo>
                  <a:lnTo>
                    <a:pt x="864" y="16"/>
                  </a:lnTo>
                  <a:lnTo>
                    <a:pt x="934" y="24"/>
                  </a:lnTo>
                  <a:lnTo>
                    <a:pt x="988" y="33"/>
                  </a:lnTo>
                  <a:lnTo>
                    <a:pt x="1034" y="49"/>
                  </a:lnTo>
                  <a:lnTo>
                    <a:pt x="1065" y="57"/>
                  </a:lnTo>
                  <a:lnTo>
                    <a:pt x="1088" y="66"/>
                  </a:lnTo>
                  <a:lnTo>
                    <a:pt x="1096" y="82"/>
                  </a:lnTo>
                  <a:lnTo>
                    <a:pt x="1096" y="437"/>
                  </a:lnTo>
                  <a:lnTo>
                    <a:pt x="1088" y="453"/>
                  </a:lnTo>
                  <a:lnTo>
                    <a:pt x="1065" y="462"/>
                  </a:lnTo>
                  <a:lnTo>
                    <a:pt x="1034" y="478"/>
                  </a:lnTo>
                  <a:lnTo>
                    <a:pt x="988" y="486"/>
                  </a:lnTo>
                  <a:lnTo>
                    <a:pt x="934" y="495"/>
                  </a:lnTo>
                  <a:lnTo>
                    <a:pt x="864" y="503"/>
                  </a:lnTo>
                  <a:lnTo>
                    <a:pt x="795" y="511"/>
                  </a:lnTo>
                  <a:lnTo>
                    <a:pt x="718" y="511"/>
                  </a:lnTo>
                  <a:lnTo>
                    <a:pt x="633" y="519"/>
                  </a:lnTo>
                  <a:lnTo>
                    <a:pt x="548" y="519"/>
                  </a:lnTo>
                  <a:lnTo>
                    <a:pt x="463" y="519"/>
                  </a:lnTo>
                  <a:lnTo>
                    <a:pt x="378" y="511"/>
                  </a:lnTo>
                  <a:lnTo>
                    <a:pt x="301" y="511"/>
                  </a:lnTo>
                  <a:lnTo>
                    <a:pt x="224" y="503"/>
                  </a:lnTo>
                  <a:lnTo>
                    <a:pt x="162" y="495"/>
                  </a:lnTo>
                  <a:lnTo>
                    <a:pt x="101" y="486"/>
                  </a:lnTo>
                  <a:lnTo>
                    <a:pt x="62" y="478"/>
                  </a:lnTo>
                  <a:lnTo>
                    <a:pt x="31" y="462"/>
                  </a:lnTo>
                  <a:lnTo>
                    <a:pt x="8" y="453"/>
                  </a:lnTo>
                  <a:lnTo>
                    <a:pt x="0" y="437"/>
                  </a:lnTo>
                  <a:lnTo>
                    <a:pt x="0" y="82"/>
                  </a:lnTo>
                  <a:close/>
                </a:path>
              </a:pathLst>
            </a:custGeom>
            <a:solidFill>
              <a:srgbClr val="FFFFFF"/>
            </a:solidFill>
            <a:ln w="12700">
              <a:solidFill>
                <a:srgbClr val="000000"/>
              </a:solidFill>
              <a:prstDash val="solid"/>
              <a:round/>
              <a:headEnd/>
              <a:tailEnd/>
            </a:ln>
          </p:spPr>
          <p:txBody>
            <a:bodyPr/>
            <a:lstStyle/>
            <a:p>
              <a:endParaRPr lang="en-US" sz="1920"/>
            </a:p>
          </p:txBody>
        </p:sp>
        <p:sp>
          <p:nvSpPr>
            <p:cNvPr id="74808" name="Freeform 257"/>
            <p:cNvSpPr>
              <a:spLocks/>
            </p:cNvSpPr>
            <p:nvPr/>
          </p:nvSpPr>
          <p:spPr bwMode="auto">
            <a:xfrm>
              <a:off x="1467" y="1899"/>
              <a:ext cx="1096" cy="74"/>
            </a:xfrm>
            <a:custGeom>
              <a:avLst/>
              <a:gdLst>
                <a:gd name="T0" fmla="*/ 1096 w 1096"/>
                <a:gd name="T1" fmla="*/ 0 h 74"/>
                <a:gd name="T2" fmla="*/ 1088 w 1096"/>
                <a:gd name="T3" fmla="*/ 8 h 74"/>
                <a:gd name="T4" fmla="*/ 1065 w 1096"/>
                <a:gd name="T5" fmla="*/ 17 h 74"/>
                <a:gd name="T6" fmla="*/ 1034 w 1096"/>
                <a:gd name="T7" fmla="*/ 33 h 74"/>
                <a:gd name="T8" fmla="*/ 988 w 1096"/>
                <a:gd name="T9" fmla="*/ 41 h 74"/>
                <a:gd name="T10" fmla="*/ 934 w 1096"/>
                <a:gd name="T11" fmla="*/ 50 h 74"/>
                <a:gd name="T12" fmla="*/ 864 w 1096"/>
                <a:gd name="T13" fmla="*/ 58 h 74"/>
                <a:gd name="T14" fmla="*/ 795 w 1096"/>
                <a:gd name="T15" fmla="*/ 66 h 74"/>
                <a:gd name="T16" fmla="*/ 718 w 1096"/>
                <a:gd name="T17" fmla="*/ 74 h 74"/>
                <a:gd name="T18" fmla="*/ 633 w 1096"/>
                <a:gd name="T19" fmla="*/ 74 h 74"/>
                <a:gd name="T20" fmla="*/ 548 w 1096"/>
                <a:gd name="T21" fmla="*/ 74 h 74"/>
                <a:gd name="T22" fmla="*/ 463 w 1096"/>
                <a:gd name="T23" fmla="*/ 74 h 74"/>
                <a:gd name="T24" fmla="*/ 378 w 1096"/>
                <a:gd name="T25" fmla="*/ 74 h 74"/>
                <a:gd name="T26" fmla="*/ 301 w 1096"/>
                <a:gd name="T27" fmla="*/ 66 h 74"/>
                <a:gd name="T28" fmla="*/ 224 w 1096"/>
                <a:gd name="T29" fmla="*/ 58 h 74"/>
                <a:gd name="T30" fmla="*/ 162 w 1096"/>
                <a:gd name="T31" fmla="*/ 50 h 74"/>
                <a:gd name="T32" fmla="*/ 101 w 1096"/>
                <a:gd name="T33" fmla="*/ 41 h 74"/>
                <a:gd name="T34" fmla="*/ 62 w 1096"/>
                <a:gd name="T35" fmla="*/ 33 h 74"/>
                <a:gd name="T36" fmla="*/ 31 w 1096"/>
                <a:gd name="T37" fmla="*/ 17 h 74"/>
                <a:gd name="T38" fmla="*/ 8 w 1096"/>
                <a:gd name="T39" fmla="*/ 8 h 74"/>
                <a:gd name="T40" fmla="*/ 0 w 1096"/>
                <a:gd name="T41" fmla="*/ 0 h 7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74">
                  <a:moveTo>
                    <a:pt x="1096" y="0"/>
                  </a:moveTo>
                  <a:lnTo>
                    <a:pt x="1088" y="8"/>
                  </a:lnTo>
                  <a:lnTo>
                    <a:pt x="1065" y="17"/>
                  </a:lnTo>
                  <a:lnTo>
                    <a:pt x="1034" y="33"/>
                  </a:lnTo>
                  <a:lnTo>
                    <a:pt x="988" y="41"/>
                  </a:lnTo>
                  <a:lnTo>
                    <a:pt x="934" y="50"/>
                  </a:lnTo>
                  <a:lnTo>
                    <a:pt x="864" y="58"/>
                  </a:lnTo>
                  <a:lnTo>
                    <a:pt x="795" y="66"/>
                  </a:lnTo>
                  <a:lnTo>
                    <a:pt x="718" y="74"/>
                  </a:lnTo>
                  <a:lnTo>
                    <a:pt x="633" y="74"/>
                  </a:lnTo>
                  <a:lnTo>
                    <a:pt x="548" y="74"/>
                  </a:lnTo>
                  <a:lnTo>
                    <a:pt x="463" y="74"/>
                  </a:lnTo>
                  <a:lnTo>
                    <a:pt x="378" y="74"/>
                  </a:lnTo>
                  <a:lnTo>
                    <a:pt x="301" y="66"/>
                  </a:lnTo>
                  <a:lnTo>
                    <a:pt x="224" y="58"/>
                  </a:lnTo>
                  <a:lnTo>
                    <a:pt x="162" y="50"/>
                  </a:lnTo>
                  <a:lnTo>
                    <a:pt x="101" y="41"/>
                  </a:lnTo>
                  <a:lnTo>
                    <a:pt x="62" y="33"/>
                  </a:lnTo>
                  <a:lnTo>
                    <a:pt x="31" y="17"/>
                  </a:lnTo>
                  <a:lnTo>
                    <a:pt x="8" y="8"/>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09" name="Freeform 258"/>
            <p:cNvSpPr>
              <a:spLocks/>
            </p:cNvSpPr>
            <p:nvPr/>
          </p:nvSpPr>
          <p:spPr bwMode="auto">
            <a:xfrm>
              <a:off x="1467" y="1932"/>
              <a:ext cx="1096" cy="83"/>
            </a:xfrm>
            <a:custGeom>
              <a:avLst/>
              <a:gdLst>
                <a:gd name="T0" fmla="*/ 1096 w 1096"/>
                <a:gd name="T1" fmla="*/ 0 h 83"/>
                <a:gd name="T2" fmla="*/ 1088 w 1096"/>
                <a:gd name="T3" fmla="*/ 17 h 83"/>
                <a:gd name="T4" fmla="*/ 1065 w 1096"/>
                <a:gd name="T5" fmla="*/ 25 h 83"/>
                <a:gd name="T6" fmla="*/ 1034 w 1096"/>
                <a:gd name="T7" fmla="*/ 41 h 83"/>
                <a:gd name="T8" fmla="*/ 988 w 1096"/>
                <a:gd name="T9" fmla="*/ 50 h 83"/>
                <a:gd name="T10" fmla="*/ 934 w 1096"/>
                <a:gd name="T11" fmla="*/ 58 h 83"/>
                <a:gd name="T12" fmla="*/ 864 w 1096"/>
                <a:gd name="T13" fmla="*/ 66 h 83"/>
                <a:gd name="T14" fmla="*/ 795 w 1096"/>
                <a:gd name="T15" fmla="*/ 74 h 83"/>
                <a:gd name="T16" fmla="*/ 718 w 1096"/>
                <a:gd name="T17" fmla="*/ 74 h 83"/>
                <a:gd name="T18" fmla="*/ 633 w 1096"/>
                <a:gd name="T19" fmla="*/ 83 h 83"/>
                <a:gd name="T20" fmla="*/ 548 w 1096"/>
                <a:gd name="T21" fmla="*/ 83 h 83"/>
                <a:gd name="T22" fmla="*/ 463 w 1096"/>
                <a:gd name="T23" fmla="*/ 83 h 83"/>
                <a:gd name="T24" fmla="*/ 378 w 1096"/>
                <a:gd name="T25" fmla="*/ 74 h 83"/>
                <a:gd name="T26" fmla="*/ 301 w 1096"/>
                <a:gd name="T27" fmla="*/ 74 h 83"/>
                <a:gd name="T28" fmla="*/ 224 w 1096"/>
                <a:gd name="T29" fmla="*/ 66 h 83"/>
                <a:gd name="T30" fmla="*/ 162 w 1096"/>
                <a:gd name="T31" fmla="*/ 58 h 83"/>
                <a:gd name="T32" fmla="*/ 101 w 1096"/>
                <a:gd name="T33" fmla="*/ 50 h 83"/>
                <a:gd name="T34" fmla="*/ 62 w 1096"/>
                <a:gd name="T35" fmla="*/ 41 h 83"/>
                <a:gd name="T36" fmla="*/ 31 w 1096"/>
                <a:gd name="T37" fmla="*/ 25 h 83"/>
                <a:gd name="T38" fmla="*/ 8 w 1096"/>
                <a:gd name="T39" fmla="*/ 17 h 83"/>
                <a:gd name="T40" fmla="*/ 0 w 1096"/>
                <a:gd name="T41" fmla="*/ 0 h 8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83">
                  <a:moveTo>
                    <a:pt x="1096" y="0"/>
                  </a:moveTo>
                  <a:lnTo>
                    <a:pt x="1088" y="17"/>
                  </a:lnTo>
                  <a:lnTo>
                    <a:pt x="1065" y="25"/>
                  </a:lnTo>
                  <a:lnTo>
                    <a:pt x="1034" y="41"/>
                  </a:lnTo>
                  <a:lnTo>
                    <a:pt x="988" y="50"/>
                  </a:lnTo>
                  <a:lnTo>
                    <a:pt x="934" y="58"/>
                  </a:lnTo>
                  <a:lnTo>
                    <a:pt x="864" y="66"/>
                  </a:lnTo>
                  <a:lnTo>
                    <a:pt x="795" y="74"/>
                  </a:lnTo>
                  <a:lnTo>
                    <a:pt x="718" y="74"/>
                  </a:lnTo>
                  <a:lnTo>
                    <a:pt x="633" y="83"/>
                  </a:lnTo>
                  <a:lnTo>
                    <a:pt x="548" y="83"/>
                  </a:lnTo>
                  <a:lnTo>
                    <a:pt x="463" y="83"/>
                  </a:lnTo>
                  <a:lnTo>
                    <a:pt x="378" y="74"/>
                  </a:lnTo>
                  <a:lnTo>
                    <a:pt x="301" y="74"/>
                  </a:lnTo>
                  <a:lnTo>
                    <a:pt x="224" y="66"/>
                  </a:lnTo>
                  <a:lnTo>
                    <a:pt x="162" y="58"/>
                  </a:lnTo>
                  <a:lnTo>
                    <a:pt x="101" y="50"/>
                  </a:lnTo>
                  <a:lnTo>
                    <a:pt x="62" y="41"/>
                  </a:lnTo>
                  <a:lnTo>
                    <a:pt x="31" y="25"/>
                  </a:lnTo>
                  <a:lnTo>
                    <a:pt x="8" y="17"/>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10" name="Freeform 259"/>
            <p:cNvSpPr>
              <a:spLocks/>
            </p:cNvSpPr>
            <p:nvPr/>
          </p:nvSpPr>
          <p:spPr bwMode="auto">
            <a:xfrm>
              <a:off x="1467" y="1973"/>
              <a:ext cx="1096" cy="75"/>
            </a:xfrm>
            <a:custGeom>
              <a:avLst/>
              <a:gdLst>
                <a:gd name="T0" fmla="*/ 1096 w 1096"/>
                <a:gd name="T1" fmla="*/ 0 h 75"/>
                <a:gd name="T2" fmla="*/ 1088 w 1096"/>
                <a:gd name="T3" fmla="*/ 17 h 75"/>
                <a:gd name="T4" fmla="*/ 1065 w 1096"/>
                <a:gd name="T5" fmla="*/ 25 h 75"/>
                <a:gd name="T6" fmla="*/ 1034 w 1096"/>
                <a:gd name="T7" fmla="*/ 33 h 75"/>
                <a:gd name="T8" fmla="*/ 988 w 1096"/>
                <a:gd name="T9" fmla="*/ 50 h 75"/>
                <a:gd name="T10" fmla="*/ 934 w 1096"/>
                <a:gd name="T11" fmla="*/ 58 h 75"/>
                <a:gd name="T12" fmla="*/ 864 w 1096"/>
                <a:gd name="T13" fmla="*/ 58 h 75"/>
                <a:gd name="T14" fmla="*/ 795 w 1096"/>
                <a:gd name="T15" fmla="*/ 66 h 75"/>
                <a:gd name="T16" fmla="*/ 718 w 1096"/>
                <a:gd name="T17" fmla="*/ 75 h 75"/>
                <a:gd name="T18" fmla="*/ 633 w 1096"/>
                <a:gd name="T19" fmla="*/ 75 h 75"/>
                <a:gd name="T20" fmla="*/ 548 w 1096"/>
                <a:gd name="T21" fmla="*/ 75 h 75"/>
                <a:gd name="T22" fmla="*/ 463 w 1096"/>
                <a:gd name="T23" fmla="*/ 75 h 75"/>
                <a:gd name="T24" fmla="*/ 378 w 1096"/>
                <a:gd name="T25" fmla="*/ 75 h 75"/>
                <a:gd name="T26" fmla="*/ 301 w 1096"/>
                <a:gd name="T27" fmla="*/ 66 h 75"/>
                <a:gd name="T28" fmla="*/ 224 w 1096"/>
                <a:gd name="T29" fmla="*/ 58 h 75"/>
                <a:gd name="T30" fmla="*/ 162 w 1096"/>
                <a:gd name="T31" fmla="*/ 58 h 75"/>
                <a:gd name="T32" fmla="*/ 101 w 1096"/>
                <a:gd name="T33" fmla="*/ 50 h 75"/>
                <a:gd name="T34" fmla="*/ 62 w 1096"/>
                <a:gd name="T35" fmla="*/ 33 h 75"/>
                <a:gd name="T36" fmla="*/ 31 w 1096"/>
                <a:gd name="T37" fmla="*/ 25 h 75"/>
                <a:gd name="T38" fmla="*/ 8 w 1096"/>
                <a:gd name="T39" fmla="*/ 17 h 75"/>
                <a:gd name="T40" fmla="*/ 0 w 1096"/>
                <a:gd name="T41" fmla="*/ 0 h 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75">
                  <a:moveTo>
                    <a:pt x="1096" y="0"/>
                  </a:moveTo>
                  <a:lnTo>
                    <a:pt x="1088" y="17"/>
                  </a:lnTo>
                  <a:lnTo>
                    <a:pt x="1065" y="25"/>
                  </a:lnTo>
                  <a:lnTo>
                    <a:pt x="1034" y="33"/>
                  </a:lnTo>
                  <a:lnTo>
                    <a:pt x="988" y="50"/>
                  </a:lnTo>
                  <a:lnTo>
                    <a:pt x="934" y="58"/>
                  </a:lnTo>
                  <a:lnTo>
                    <a:pt x="864" y="58"/>
                  </a:lnTo>
                  <a:lnTo>
                    <a:pt x="795" y="66"/>
                  </a:lnTo>
                  <a:lnTo>
                    <a:pt x="718" y="75"/>
                  </a:lnTo>
                  <a:lnTo>
                    <a:pt x="633" y="75"/>
                  </a:lnTo>
                  <a:lnTo>
                    <a:pt x="548" y="75"/>
                  </a:lnTo>
                  <a:lnTo>
                    <a:pt x="463" y="75"/>
                  </a:lnTo>
                  <a:lnTo>
                    <a:pt x="378" y="75"/>
                  </a:lnTo>
                  <a:lnTo>
                    <a:pt x="301" y="66"/>
                  </a:lnTo>
                  <a:lnTo>
                    <a:pt x="224" y="58"/>
                  </a:lnTo>
                  <a:lnTo>
                    <a:pt x="162" y="58"/>
                  </a:lnTo>
                  <a:lnTo>
                    <a:pt x="101" y="50"/>
                  </a:lnTo>
                  <a:lnTo>
                    <a:pt x="62" y="33"/>
                  </a:lnTo>
                  <a:lnTo>
                    <a:pt x="31" y="25"/>
                  </a:lnTo>
                  <a:lnTo>
                    <a:pt x="8" y="17"/>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11" name="Rectangle 260"/>
            <p:cNvSpPr>
              <a:spLocks noChangeArrowheads="1"/>
            </p:cNvSpPr>
            <p:nvPr/>
          </p:nvSpPr>
          <p:spPr bwMode="auto">
            <a:xfrm>
              <a:off x="1663" y="2026"/>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12" name="Rectangle 261"/>
            <p:cNvSpPr>
              <a:spLocks noChangeArrowheads="1"/>
            </p:cNvSpPr>
            <p:nvPr/>
          </p:nvSpPr>
          <p:spPr bwMode="auto">
            <a:xfrm>
              <a:off x="1994" y="2026"/>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13" name="Rectangle 262"/>
            <p:cNvSpPr>
              <a:spLocks noChangeArrowheads="1"/>
            </p:cNvSpPr>
            <p:nvPr/>
          </p:nvSpPr>
          <p:spPr bwMode="auto">
            <a:xfrm>
              <a:off x="2004" y="2143"/>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14" name="Freeform 263"/>
            <p:cNvSpPr>
              <a:spLocks/>
            </p:cNvSpPr>
            <p:nvPr/>
          </p:nvSpPr>
          <p:spPr bwMode="auto">
            <a:xfrm>
              <a:off x="1992" y="1783"/>
              <a:ext cx="39" cy="42"/>
            </a:xfrm>
            <a:custGeom>
              <a:avLst/>
              <a:gdLst>
                <a:gd name="T0" fmla="*/ 23 w 39"/>
                <a:gd name="T1" fmla="*/ 42 h 42"/>
                <a:gd name="T2" fmla="*/ 0 w 39"/>
                <a:gd name="T3" fmla="*/ 0 h 42"/>
                <a:gd name="T4" fmla="*/ 39 w 39"/>
                <a:gd name="T5" fmla="*/ 0 h 42"/>
                <a:gd name="T6" fmla="*/ 23 w 39"/>
                <a:gd name="T7" fmla="*/ 42 h 4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9" h="42">
                  <a:moveTo>
                    <a:pt x="23" y="42"/>
                  </a:moveTo>
                  <a:lnTo>
                    <a:pt x="0" y="0"/>
                  </a:lnTo>
                  <a:lnTo>
                    <a:pt x="39" y="0"/>
                  </a:lnTo>
                  <a:lnTo>
                    <a:pt x="23"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920"/>
            </a:p>
          </p:txBody>
        </p:sp>
        <p:sp>
          <p:nvSpPr>
            <p:cNvPr id="74815" name="Freeform 264"/>
            <p:cNvSpPr>
              <a:spLocks/>
            </p:cNvSpPr>
            <p:nvPr/>
          </p:nvSpPr>
          <p:spPr bwMode="auto">
            <a:xfrm>
              <a:off x="2563" y="2064"/>
              <a:ext cx="46" cy="41"/>
            </a:xfrm>
            <a:custGeom>
              <a:avLst/>
              <a:gdLst>
                <a:gd name="T0" fmla="*/ 0 w 46"/>
                <a:gd name="T1" fmla="*/ 16 h 41"/>
                <a:gd name="T2" fmla="*/ 46 w 46"/>
                <a:gd name="T3" fmla="*/ 0 h 41"/>
                <a:gd name="T4" fmla="*/ 46 w 46"/>
                <a:gd name="T5" fmla="*/ 41 h 41"/>
                <a:gd name="T6" fmla="*/ 0 w 46"/>
                <a:gd name="T7" fmla="*/ 16 h 4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6" h="41">
                  <a:moveTo>
                    <a:pt x="0" y="16"/>
                  </a:moveTo>
                  <a:lnTo>
                    <a:pt x="46" y="0"/>
                  </a:lnTo>
                  <a:lnTo>
                    <a:pt x="46" y="41"/>
                  </a:lnTo>
                  <a:lnTo>
                    <a:pt x="0" y="1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920"/>
            </a:p>
          </p:txBody>
        </p:sp>
      </p:grpSp>
      <p:grpSp>
        <p:nvGrpSpPr>
          <p:cNvPr id="74763" name="Group 265"/>
          <p:cNvGrpSpPr>
            <a:grpSpLocks/>
          </p:cNvGrpSpPr>
          <p:nvPr/>
        </p:nvGrpSpPr>
        <p:grpSpPr bwMode="auto">
          <a:xfrm>
            <a:off x="1690043" y="4558453"/>
            <a:ext cx="1023374" cy="644683"/>
            <a:chOff x="1467" y="1783"/>
            <a:chExt cx="1142" cy="553"/>
          </a:xfrm>
        </p:grpSpPr>
        <p:sp>
          <p:nvSpPr>
            <p:cNvPr id="74798" name="Freeform 266"/>
            <p:cNvSpPr>
              <a:spLocks/>
            </p:cNvSpPr>
            <p:nvPr/>
          </p:nvSpPr>
          <p:spPr bwMode="auto">
            <a:xfrm>
              <a:off x="1467" y="1817"/>
              <a:ext cx="1096" cy="519"/>
            </a:xfrm>
            <a:custGeom>
              <a:avLst/>
              <a:gdLst>
                <a:gd name="T0" fmla="*/ 0 w 1096"/>
                <a:gd name="T1" fmla="*/ 82 h 519"/>
                <a:gd name="T2" fmla="*/ 8 w 1096"/>
                <a:gd name="T3" fmla="*/ 66 h 519"/>
                <a:gd name="T4" fmla="*/ 31 w 1096"/>
                <a:gd name="T5" fmla="*/ 57 h 519"/>
                <a:gd name="T6" fmla="*/ 62 w 1096"/>
                <a:gd name="T7" fmla="*/ 49 h 519"/>
                <a:gd name="T8" fmla="*/ 101 w 1096"/>
                <a:gd name="T9" fmla="*/ 33 h 519"/>
                <a:gd name="T10" fmla="*/ 162 w 1096"/>
                <a:gd name="T11" fmla="*/ 24 h 519"/>
                <a:gd name="T12" fmla="*/ 224 w 1096"/>
                <a:gd name="T13" fmla="*/ 16 h 519"/>
                <a:gd name="T14" fmla="*/ 301 w 1096"/>
                <a:gd name="T15" fmla="*/ 8 h 519"/>
                <a:gd name="T16" fmla="*/ 378 w 1096"/>
                <a:gd name="T17" fmla="*/ 8 h 519"/>
                <a:gd name="T18" fmla="*/ 463 w 1096"/>
                <a:gd name="T19" fmla="*/ 8 h 519"/>
                <a:gd name="T20" fmla="*/ 548 w 1096"/>
                <a:gd name="T21" fmla="*/ 0 h 519"/>
                <a:gd name="T22" fmla="*/ 633 w 1096"/>
                <a:gd name="T23" fmla="*/ 8 h 519"/>
                <a:gd name="T24" fmla="*/ 718 w 1096"/>
                <a:gd name="T25" fmla="*/ 8 h 519"/>
                <a:gd name="T26" fmla="*/ 795 w 1096"/>
                <a:gd name="T27" fmla="*/ 8 h 519"/>
                <a:gd name="T28" fmla="*/ 864 w 1096"/>
                <a:gd name="T29" fmla="*/ 16 h 519"/>
                <a:gd name="T30" fmla="*/ 934 w 1096"/>
                <a:gd name="T31" fmla="*/ 24 h 519"/>
                <a:gd name="T32" fmla="*/ 988 w 1096"/>
                <a:gd name="T33" fmla="*/ 33 h 519"/>
                <a:gd name="T34" fmla="*/ 1034 w 1096"/>
                <a:gd name="T35" fmla="*/ 49 h 519"/>
                <a:gd name="T36" fmla="*/ 1065 w 1096"/>
                <a:gd name="T37" fmla="*/ 57 h 519"/>
                <a:gd name="T38" fmla="*/ 1088 w 1096"/>
                <a:gd name="T39" fmla="*/ 66 h 519"/>
                <a:gd name="T40" fmla="*/ 1096 w 1096"/>
                <a:gd name="T41" fmla="*/ 82 h 519"/>
                <a:gd name="T42" fmla="*/ 1096 w 1096"/>
                <a:gd name="T43" fmla="*/ 437 h 519"/>
                <a:gd name="T44" fmla="*/ 1088 w 1096"/>
                <a:gd name="T45" fmla="*/ 453 h 519"/>
                <a:gd name="T46" fmla="*/ 1065 w 1096"/>
                <a:gd name="T47" fmla="*/ 462 h 519"/>
                <a:gd name="T48" fmla="*/ 1034 w 1096"/>
                <a:gd name="T49" fmla="*/ 478 h 519"/>
                <a:gd name="T50" fmla="*/ 988 w 1096"/>
                <a:gd name="T51" fmla="*/ 486 h 519"/>
                <a:gd name="T52" fmla="*/ 934 w 1096"/>
                <a:gd name="T53" fmla="*/ 495 h 519"/>
                <a:gd name="T54" fmla="*/ 864 w 1096"/>
                <a:gd name="T55" fmla="*/ 503 h 519"/>
                <a:gd name="T56" fmla="*/ 795 w 1096"/>
                <a:gd name="T57" fmla="*/ 511 h 519"/>
                <a:gd name="T58" fmla="*/ 718 w 1096"/>
                <a:gd name="T59" fmla="*/ 511 h 519"/>
                <a:gd name="T60" fmla="*/ 633 w 1096"/>
                <a:gd name="T61" fmla="*/ 519 h 519"/>
                <a:gd name="T62" fmla="*/ 548 w 1096"/>
                <a:gd name="T63" fmla="*/ 519 h 519"/>
                <a:gd name="T64" fmla="*/ 463 w 1096"/>
                <a:gd name="T65" fmla="*/ 519 h 519"/>
                <a:gd name="T66" fmla="*/ 378 w 1096"/>
                <a:gd name="T67" fmla="*/ 511 h 519"/>
                <a:gd name="T68" fmla="*/ 301 w 1096"/>
                <a:gd name="T69" fmla="*/ 511 h 519"/>
                <a:gd name="T70" fmla="*/ 224 w 1096"/>
                <a:gd name="T71" fmla="*/ 503 h 519"/>
                <a:gd name="T72" fmla="*/ 162 w 1096"/>
                <a:gd name="T73" fmla="*/ 495 h 519"/>
                <a:gd name="T74" fmla="*/ 101 w 1096"/>
                <a:gd name="T75" fmla="*/ 486 h 519"/>
                <a:gd name="T76" fmla="*/ 62 w 1096"/>
                <a:gd name="T77" fmla="*/ 478 h 519"/>
                <a:gd name="T78" fmla="*/ 31 w 1096"/>
                <a:gd name="T79" fmla="*/ 462 h 519"/>
                <a:gd name="T80" fmla="*/ 8 w 1096"/>
                <a:gd name="T81" fmla="*/ 453 h 519"/>
                <a:gd name="T82" fmla="*/ 0 w 1096"/>
                <a:gd name="T83" fmla="*/ 437 h 519"/>
                <a:gd name="T84" fmla="*/ 0 w 1096"/>
                <a:gd name="T85" fmla="*/ 82 h 51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096" h="519">
                  <a:moveTo>
                    <a:pt x="0" y="82"/>
                  </a:moveTo>
                  <a:lnTo>
                    <a:pt x="8" y="66"/>
                  </a:lnTo>
                  <a:lnTo>
                    <a:pt x="31" y="57"/>
                  </a:lnTo>
                  <a:lnTo>
                    <a:pt x="62" y="49"/>
                  </a:lnTo>
                  <a:lnTo>
                    <a:pt x="101" y="33"/>
                  </a:lnTo>
                  <a:lnTo>
                    <a:pt x="162" y="24"/>
                  </a:lnTo>
                  <a:lnTo>
                    <a:pt x="224" y="16"/>
                  </a:lnTo>
                  <a:lnTo>
                    <a:pt x="301" y="8"/>
                  </a:lnTo>
                  <a:lnTo>
                    <a:pt x="378" y="8"/>
                  </a:lnTo>
                  <a:lnTo>
                    <a:pt x="463" y="8"/>
                  </a:lnTo>
                  <a:lnTo>
                    <a:pt x="548" y="0"/>
                  </a:lnTo>
                  <a:lnTo>
                    <a:pt x="633" y="8"/>
                  </a:lnTo>
                  <a:lnTo>
                    <a:pt x="718" y="8"/>
                  </a:lnTo>
                  <a:lnTo>
                    <a:pt x="795" y="8"/>
                  </a:lnTo>
                  <a:lnTo>
                    <a:pt x="864" y="16"/>
                  </a:lnTo>
                  <a:lnTo>
                    <a:pt x="934" y="24"/>
                  </a:lnTo>
                  <a:lnTo>
                    <a:pt x="988" y="33"/>
                  </a:lnTo>
                  <a:lnTo>
                    <a:pt x="1034" y="49"/>
                  </a:lnTo>
                  <a:lnTo>
                    <a:pt x="1065" y="57"/>
                  </a:lnTo>
                  <a:lnTo>
                    <a:pt x="1088" y="66"/>
                  </a:lnTo>
                  <a:lnTo>
                    <a:pt x="1096" y="82"/>
                  </a:lnTo>
                  <a:lnTo>
                    <a:pt x="1096" y="437"/>
                  </a:lnTo>
                  <a:lnTo>
                    <a:pt x="1088" y="453"/>
                  </a:lnTo>
                  <a:lnTo>
                    <a:pt x="1065" y="462"/>
                  </a:lnTo>
                  <a:lnTo>
                    <a:pt x="1034" y="478"/>
                  </a:lnTo>
                  <a:lnTo>
                    <a:pt x="988" y="486"/>
                  </a:lnTo>
                  <a:lnTo>
                    <a:pt x="934" y="495"/>
                  </a:lnTo>
                  <a:lnTo>
                    <a:pt x="864" y="503"/>
                  </a:lnTo>
                  <a:lnTo>
                    <a:pt x="795" y="511"/>
                  </a:lnTo>
                  <a:lnTo>
                    <a:pt x="718" y="511"/>
                  </a:lnTo>
                  <a:lnTo>
                    <a:pt x="633" y="519"/>
                  </a:lnTo>
                  <a:lnTo>
                    <a:pt x="548" y="519"/>
                  </a:lnTo>
                  <a:lnTo>
                    <a:pt x="463" y="519"/>
                  </a:lnTo>
                  <a:lnTo>
                    <a:pt x="378" y="511"/>
                  </a:lnTo>
                  <a:lnTo>
                    <a:pt x="301" y="511"/>
                  </a:lnTo>
                  <a:lnTo>
                    <a:pt x="224" y="503"/>
                  </a:lnTo>
                  <a:lnTo>
                    <a:pt x="162" y="495"/>
                  </a:lnTo>
                  <a:lnTo>
                    <a:pt x="101" y="486"/>
                  </a:lnTo>
                  <a:lnTo>
                    <a:pt x="62" y="478"/>
                  </a:lnTo>
                  <a:lnTo>
                    <a:pt x="31" y="462"/>
                  </a:lnTo>
                  <a:lnTo>
                    <a:pt x="8" y="453"/>
                  </a:lnTo>
                  <a:lnTo>
                    <a:pt x="0" y="437"/>
                  </a:lnTo>
                  <a:lnTo>
                    <a:pt x="0" y="82"/>
                  </a:lnTo>
                  <a:close/>
                </a:path>
              </a:pathLst>
            </a:custGeom>
            <a:solidFill>
              <a:srgbClr val="FFFFFF"/>
            </a:solidFill>
            <a:ln w="12700">
              <a:solidFill>
                <a:srgbClr val="000000"/>
              </a:solidFill>
              <a:prstDash val="solid"/>
              <a:round/>
              <a:headEnd/>
              <a:tailEnd/>
            </a:ln>
          </p:spPr>
          <p:txBody>
            <a:bodyPr/>
            <a:lstStyle/>
            <a:p>
              <a:endParaRPr lang="en-US" sz="1920"/>
            </a:p>
          </p:txBody>
        </p:sp>
        <p:sp>
          <p:nvSpPr>
            <p:cNvPr id="74799" name="Freeform 267"/>
            <p:cNvSpPr>
              <a:spLocks/>
            </p:cNvSpPr>
            <p:nvPr/>
          </p:nvSpPr>
          <p:spPr bwMode="auto">
            <a:xfrm>
              <a:off x="1467" y="1899"/>
              <a:ext cx="1096" cy="74"/>
            </a:xfrm>
            <a:custGeom>
              <a:avLst/>
              <a:gdLst>
                <a:gd name="T0" fmla="*/ 1096 w 1096"/>
                <a:gd name="T1" fmla="*/ 0 h 74"/>
                <a:gd name="T2" fmla="*/ 1088 w 1096"/>
                <a:gd name="T3" fmla="*/ 8 h 74"/>
                <a:gd name="T4" fmla="*/ 1065 w 1096"/>
                <a:gd name="T5" fmla="*/ 17 h 74"/>
                <a:gd name="T6" fmla="*/ 1034 w 1096"/>
                <a:gd name="T7" fmla="*/ 33 h 74"/>
                <a:gd name="T8" fmla="*/ 988 w 1096"/>
                <a:gd name="T9" fmla="*/ 41 h 74"/>
                <a:gd name="T10" fmla="*/ 934 w 1096"/>
                <a:gd name="T11" fmla="*/ 50 h 74"/>
                <a:gd name="T12" fmla="*/ 864 w 1096"/>
                <a:gd name="T13" fmla="*/ 58 h 74"/>
                <a:gd name="T14" fmla="*/ 795 w 1096"/>
                <a:gd name="T15" fmla="*/ 66 h 74"/>
                <a:gd name="T16" fmla="*/ 718 w 1096"/>
                <a:gd name="T17" fmla="*/ 74 h 74"/>
                <a:gd name="T18" fmla="*/ 633 w 1096"/>
                <a:gd name="T19" fmla="*/ 74 h 74"/>
                <a:gd name="T20" fmla="*/ 548 w 1096"/>
                <a:gd name="T21" fmla="*/ 74 h 74"/>
                <a:gd name="T22" fmla="*/ 463 w 1096"/>
                <a:gd name="T23" fmla="*/ 74 h 74"/>
                <a:gd name="T24" fmla="*/ 378 w 1096"/>
                <a:gd name="T25" fmla="*/ 74 h 74"/>
                <a:gd name="T26" fmla="*/ 301 w 1096"/>
                <a:gd name="T27" fmla="*/ 66 h 74"/>
                <a:gd name="T28" fmla="*/ 224 w 1096"/>
                <a:gd name="T29" fmla="*/ 58 h 74"/>
                <a:gd name="T30" fmla="*/ 162 w 1096"/>
                <a:gd name="T31" fmla="*/ 50 h 74"/>
                <a:gd name="T32" fmla="*/ 101 w 1096"/>
                <a:gd name="T33" fmla="*/ 41 h 74"/>
                <a:gd name="T34" fmla="*/ 62 w 1096"/>
                <a:gd name="T35" fmla="*/ 33 h 74"/>
                <a:gd name="T36" fmla="*/ 31 w 1096"/>
                <a:gd name="T37" fmla="*/ 17 h 74"/>
                <a:gd name="T38" fmla="*/ 8 w 1096"/>
                <a:gd name="T39" fmla="*/ 8 h 74"/>
                <a:gd name="T40" fmla="*/ 0 w 1096"/>
                <a:gd name="T41" fmla="*/ 0 h 7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74">
                  <a:moveTo>
                    <a:pt x="1096" y="0"/>
                  </a:moveTo>
                  <a:lnTo>
                    <a:pt x="1088" y="8"/>
                  </a:lnTo>
                  <a:lnTo>
                    <a:pt x="1065" y="17"/>
                  </a:lnTo>
                  <a:lnTo>
                    <a:pt x="1034" y="33"/>
                  </a:lnTo>
                  <a:lnTo>
                    <a:pt x="988" y="41"/>
                  </a:lnTo>
                  <a:lnTo>
                    <a:pt x="934" y="50"/>
                  </a:lnTo>
                  <a:lnTo>
                    <a:pt x="864" y="58"/>
                  </a:lnTo>
                  <a:lnTo>
                    <a:pt x="795" y="66"/>
                  </a:lnTo>
                  <a:lnTo>
                    <a:pt x="718" y="74"/>
                  </a:lnTo>
                  <a:lnTo>
                    <a:pt x="633" y="74"/>
                  </a:lnTo>
                  <a:lnTo>
                    <a:pt x="548" y="74"/>
                  </a:lnTo>
                  <a:lnTo>
                    <a:pt x="463" y="74"/>
                  </a:lnTo>
                  <a:lnTo>
                    <a:pt x="378" y="74"/>
                  </a:lnTo>
                  <a:lnTo>
                    <a:pt x="301" y="66"/>
                  </a:lnTo>
                  <a:lnTo>
                    <a:pt x="224" y="58"/>
                  </a:lnTo>
                  <a:lnTo>
                    <a:pt x="162" y="50"/>
                  </a:lnTo>
                  <a:lnTo>
                    <a:pt x="101" y="41"/>
                  </a:lnTo>
                  <a:lnTo>
                    <a:pt x="62" y="33"/>
                  </a:lnTo>
                  <a:lnTo>
                    <a:pt x="31" y="17"/>
                  </a:lnTo>
                  <a:lnTo>
                    <a:pt x="8" y="8"/>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00" name="Freeform 268"/>
            <p:cNvSpPr>
              <a:spLocks/>
            </p:cNvSpPr>
            <p:nvPr/>
          </p:nvSpPr>
          <p:spPr bwMode="auto">
            <a:xfrm>
              <a:off x="1467" y="1932"/>
              <a:ext cx="1096" cy="83"/>
            </a:xfrm>
            <a:custGeom>
              <a:avLst/>
              <a:gdLst>
                <a:gd name="T0" fmla="*/ 1096 w 1096"/>
                <a:gd name="T1" fmla="*/ 0 h 83"/>
                <a:gd name="T2" fmla="*/ 1088 w 1096"/>
                <a:gd name="T3" fmla="*/ 17 h 83"/>
                <a:gd name="T4" fmla="*/ 1065 w 1096"/>
                <a:gd name="T5" fmla="*/ 25 h 83"/>
                <a:gd name="T6" fmla="*/ 1034 w 1096"/>
                <a:gd name="T7" fmla="*/ 41 h 83"/>
                <a:gd name="T8" fmla="*/ 988 w 1096"/>
                <a:gd name="T9" fmla="*/ 50 h 83"/>
                <a:gd name="T10" fmla="*/ 934 w 1096"/>
                <a:gd name="T11" fmla="*/ 58 h 83"/>
                <a:gd name="T12" fmla="*/ 864 w 1096"/>
                <a:gd name="T13" fmla="*/ 66 h 83"/>
                <a:gd name="T14" fmla="*/ 795 w 1096"/>
                <a:gd name="T15" fmla="*/ 74 h 83"/>
                <a:gd name="T16" fmla="*/ 718 w 1096"/>
                <a:gd name="T17" fmla="*/ 74 h 83"/>
                <a:gd name="T18" fmla="*/ 633 w 1096"/>
                <a:gd name="T19" fmla="*/ 83 h 83"/>
                <a:gd name="T20" fmla="*/ 548 w 1096"/>
                <a:gd name="T21" fmla="*/ 83 h 83"/>
                <a:gd name="T22" fmla="*/ 463 w 1096"/>
                <a:gd name="T23" fmla="*/ 83 h 83"/>
                <a:gd name="T24" fmla="*/ 378 w 1096"/>
                <a:gd name="T25" fmla="*/ 74 h 83"/>
                <a:gd name="T26" fmla="*/ 301 w 1096"/>
                <a:gd name="T27" fmla="*/ 74 h 83"/>
                <a:gd name="T28" fmla="*/ 224 w 1096"/>
                <a:gd name="T29" fmla="*/ 66 h 83"/>
                <a:gd name="T30" fmla="*/ 162 w 1096"/>
                <a:gd name="T31" fmla="*/ 58 h 83"/>
                <a:gd name="T32" fmla="*/ 101 w 1096"/>
                <a:gd name="T33" fmla="*/ 50 h 83"/>
                <a:gd name="T34" fmla="*/ 62 w 1096"/>
                <a:gd name="T35" fmla="*/ 41 h 83"/>
                <a:gd name="T36" fmla="*/ 31 w 1096"/>
                <a:gd name="T37" fmla="*/ 25 h 83"/>
                <a:gd name="T38" fmla="*/ 8 w 1096"/>
                <a:gd name="T39" fmla="*/ 17 h 83"/>
                <a:gd name="T40" fmla="*/ 0 w 1096"/>
                <a:gd name="T41" fmla="*/ 0 h 8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83">
                  <a:moveTo>
                    <a:pt x="1096" y="0"/>
                  </a:moveTo>
                  <a:lnTo>
                    <a:pt x="1088" y="17"/>
                  </a:lnTo>
                  <a:lnTo>
                    <a:pt x="1065" y="25"/>
                  </a:lnTo>
                  <a:lnTo>
                    <a:pt x="1034" y="41"/>
                  </a:lnTo>
                  <a:lnTo>
                    <a:pt x="988" y="50"/>
                  </a:lnTo>
                  <a:lnTo>
                    <a:pt x="934" y="58"/>
                  </a:lnTo>
                  <a:lnTo>
                    <a:pt x="864" y="66"/>
                  </a:lnTo>
                  <a:lnTo>
                    <a:pt x="795" y="74"/>
                  </a:lnTo>
                  <a:lnTo>
                    <a:pt x="718" y="74"/>
                  </a:lnTo>
                  <a:lnTo>
                    <a:pt x="633" y="83"/>
                  </a:lnTo>
                  <a:lnTo>
                    <a:pt x="548" y="83"/>
                  </a:lnTo>
                  <a:lnTo>
                    <a:pt x="463" y="83"/>
                  </a:lnTo>
                  <a:lnTo>
                    <a:pt x="378" y="74"/>
                  </a:lnTo>
                  <a:lnTo>
                    <a:pt x="301" y="74"/>
                  </a:lnTo>
                  <a:lnTo>
                    <a:pt x="224" y="66"/>
                  </a:lnTo>
                  <a:lnTo>
                    <a:pt x="162" y="58"/>
                  </a:lnTo>
                  <a:lnTo>
                    <a:pt x="101" y="50"/>
                  </a:lnTo>
                  <a:lnTo>
                    <a:pt x="62" y="41"/>
                  </a:lnTo>
                  <a:lnTo>
                    <a:pt x="31" y="25"/>
                  </a:lnTo>
                  <a:lnTo>
                    <a:pt x="8" y="17"/>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01" name="Freeform 269"/>
            <p:cNvSpPr>
              <a:spLocks/>
            </p:cNvSpPr>
            <p:nvPr/>
          </p:nvSpPr>
          <p:spPr bwMode="auto">
            <a:xfrm>
              <a:off x="1467" y="1973"/>
              <a:ext cx="1096" cy="75"/>
            </a:xfrm>
            <a:custGeom>
              <a:avLst/>
              <a:gdLst>
                <a:gd name="T0" fmla="*/ 1096 w 1096"/>
                <a:gd name="T1" fmla="*/ 0 h 75"/>
                <a:gd name="T2" fmla="*/ 1088 w 1096"/>
                <a:gd name="T3" fmla="*/ 17 h 75"/>
                <a:gd name="T4" fmla="*/ 1065 w 1096"/>
                <a:gd name="T5" fmla="*/ 25 h 75"/>
                <a:gd name="T6" fmla="*/ 1034 w 1096"/>
                <a:gd name="T7" fmla="*/ 33 h 75"/>
                <a:gd name="T8" fmla="*/ 988 w 1096"/>
                <a:gd name="T9" fmla="*/ 50 h 75"/>
                <a:gd name="T10" fmla="*/ 934 w 1096"/>
                <a:gd name="T11" fmla="*/ 58 h 75"/>
                <a:gd name="T12" fmla="*/ 864 w 1096"/>
                <a:gd name="T13" fmla="*/ 58 h 75"/>
                <a:gd name="T14" fmla="*/ 795 w 1096"/>
                <a:gd name="T15" fmla="*/ 66 h 75"/>
                <a:gd name="T16" fmla="*/ 718 w 1096"/>
                <a:gd name="T17" fmla="*/ 75 h 75"/>
                <a:gd name="T18" fmla="*/ 633 w 1096"/>
                <a:gd name="T19" fmla="*/ 75 h 75"/>
                <a:gd name="T20" fmla="*/ 548 w 1096"/>
                <a:gd name="T21" fmla="*/ 75 h 75"/>
                <a:gd name="T22" fmla="*/ 463 w 1096"/>
                <a:gd name="T23" fmla="*/ 75 h 75"/>
                <a:gd name="T24" fmla="*/ 378 w 1096"/>
                <a:gd name="T25" fmla="*/ 75 h 75"/>
                <a:gd name="T26" fmla="*/ 301 w 1096"/>
                <a:gd name="T27" fmla="*/ 66 h 75"/>
                <a:gd name="T28" fmla="*/ 224 w 1096"/>
                <a:gd name="T29" fmla="*/ 58 h 75"/>
                <a:gd name="T30" fmla="*/ 162 w 1096"/>
                <a:gd name="T31" fmla="*/ 58 h 75"/>
                <a:gd name="T32" fmla="*/ 101 w 1096"/>
                <a:gd name="T33" fmla="*/ 50 h 75"/>
                <a:gd name="T34" fmla="*/ 62 w 1096"/>
                <a:gd name="T35" fmla="*/ 33 h 75"/>
                <a:gd name="T36" fmla="*/ 31 w 1096"/>
                <a:gd name="T37" fmla="*/ 25 h 75"/>
                <a:gd name="T38" fmla="*/ 8 w 1096"/>
                <a:gd name="T39" fmla="*/ 17 h 75"/>
                <a:gd name="T40" fmla="*/ 0 w 1096"/>
                <a:gd name="T41" fmla="*/ 0 h 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75">
                  <a:moveTo>
                    <a:pt x="1096" y="0"/>
                  </a:moveTo>
                  <a:lnTo>
                    <a:pt x="1088" y="17"/>
                  </a:lnTo>
                  <a:lnTo>
                    <a:pt x="1065" y="25"/>
                  </a:lnTo>
                  <a:lnTo>
                    <a:pt x="1034" y="33"/>
                  </a:lnTo>
                  <a:lnTo>
                    <a:pt x="988" y="50"/>
                  </a:lnTo>
                  <a:lnTo>
                    <a:pt x="934" y="58"/>
                  </a:lnTo>
                  <a:lnTo>
                    <a:pt x="864" y="58"/>
                  </a:lnTo>
                  <a:lnTo>
                    <a:pt x="795" y="66"/>
                  </a:lnTo>
                  <a:lnTo>
                    <a:pt x="718" y="75"/>
                  </a:lnTo>
                  <a:lnTo>
                    <a:pt x="633" y="75"/>
                  </a:lnTo>
                  <a:lnTo>
                    <a:pt x="548" y="75"/>
                  </a:lnTo>
                  <a:lnTo>
                    <a:pt x="463" y="75"/>
                  </a:lnTo>
                  <a:lnTo>
                    <a:pt x="378" y="75"/>
                  </a:lnTo>
                  <a:lnTo>
                    <a:pt x="301" y="66"/>
                  </a:lnTo>
                  <a:lnTo>
                    <a:pt x="224" y="58"/>
                  </a:lnTo>
                  <a:lnTo>
                    <a:pt x="162" y="58"/>
                  </a:lnTo>
                  <a:lnTo>
                    <a:pt x="101" y="50"/>
                  </a:lnTo>
                  <a:lnTo>
                    <a:pt x="62" y="33"/>
                  </a:lnTo>
                  <a:lnTo>
                    <a:pt x="31" y="25"/>
                  </a:lnTo>
                  <a:lnTo>
                    <a:pt x="8" y="17"/>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802" name="Rectangle 270"/>
            <p:cNvSpPr>
              <a:spLocks noChangeArrowheads="1"/>
            </p:cNvSpPr>
            <p:nvPr/>
          </p:nvSpPr>
          <p:spPr bwMode="auto">
            <a:xfrm>
              <a:off x="1663" y="2026"/>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03" name="Rectangle 271"/>
            <p:cNvSpPr>
              <a:spLocks noChangeArrowheads="1"/>
            </p:cNvSpPr>
            <p:nvPr/>
          </p:nvSpPr>
          <p:spPr bwMode="auto">
            <a:xfrm>
              <a:off x="1994" y="2026"/>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04" name="Rectangle 272"/>
            <p:cNvSpPr>
              <a:spLocks noChangeArrowheads="1"/>
            </p:cNvSpPr>
            <p:nvPr/>
          </p:nvSpPr>
          <p:spPr bwMode="auto">
            <a:xfrm>
              <a:off x="2004" y="2143"/>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805" name="Freeform 273"/>
            <p:cNvSpPr>
              <a:spLocks/>
            </p:cNvSpPr>
            <p:nvPr/>
          </p:nvSpPr>
          <p:spPr bwMode="auto">
            <a:xfrm>
              <a:off x="1992" y="1783"/>
              <a:ext cx="39" cy="42"/>
            </a:xfrm>
            <a:custGeom>
              <a:avLst/>
              <a:gdLst>
                <a:gd name="T0" fmla="*/ 23 w 39"/>
                <a:gd name="T1" fmla="*/ 42 h 42"/>
                <a:gd name="T2" fmla="*/ 0 w 39"/>
                <a:gd name="T3" fmla="*/ 0 h 42"/>
                <a:gd name="T4" fmla="*/ 39 w 39"/>
                <a:gd name="T5" fmla="*/ 0 h 42"/>
                <a:gd name="T6" fmla="*/ 23 w 39"/>
                <a:gd name="T7" fmla="*/ 42 h 4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9" h="42">
                  <a:moveTo>
                    <a:pt x="23" y="42"/>
                  </a:moveTo>
                  <a:lnTo>
                    <a:pt x="0" y="0"/>
                  </a:lnTo>
                  <a:lnTo>
                    <a:pt x="39" y="0"/>
                  </a:lnTo>
                  <a:lnTo>
                    <a:pt x="23"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920"/>
            </a:p>
          </p:txBody>
        </p:sp>
        <p:sp>
          <p:nvSpPr>
            <p:cNvPr id="74806" name="Freeform 274"/>
            <p:cNvSpPr>
              <a:spLocks/>
            </p:cNvSpPr>
            <p:nvPr/>
          </p:nvSpPr>
          <p:spPr bwMode="auto">
            <a:xfrm>
              <a:off x="2563" y="2064"/>
              <a:ext cx="46" cy="41"/>
            </a:xfrm>
            <a:custGeom>
              <a:avLst/>
              <a:gdLst>
                <a:gd name="T0" fmla="*/ 0 w 46"/>
                <a:gd name="T1" fmla="*/ 16 h 41"/>
                <a:gd name="T2" fmla="*/ 46 w 46"/>
                <a:gd name="T3" fmla="*/ 0 h 41"/>
                <a:gd name="T4" fmla="*/ 46 w 46"/>
                <a:gd name="T5" fmla="*/ 41 h 41"/>
                <a:gd name="T6" fmla="*/ 0 w 46"/>
                <a:gd name="T7" fmla="*/ 16 h 4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6" h="41">
                  <a:moveTo>
                    <a:pt x="0" y="16"/>
                  </a:moveTo>
                  <a:lnTo>
                    <a:pt x="46" y="0"/>
                  </a:lnTo>
                  <a:lnTo>
                    <a:pt x="46" y="41"/>
                  </a:lnTo>
                  <a:lnTo>
                    <a:pt x="0" y="1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920"/>
            </a:p>
          </p:txBody>
        </p:sp>
      </p:grpSp>
      <p:grpSp>
        <p:nvGrpSpPr>
          <p:cNvPr id="74764" name="Group 275"/>
          <p:cNvGrpSpPr>
            <a:grpSpLocks/>
          </p:cNvGrpSpPr>
          <p:nvPr/>
        </p:nvGrpSpPr>
        <p:grpSpPr bwMode="auto">
          <a:xfrm>
            <a:off x="2873462" y="4549987"/>
            <a:ext cx="1023374" cy="644681"/>
            <a:chOff x="1467" y="1783"/>
            <a:chExt cx="1142" cy="553"/>
          </a:xfrm>
        </p:grpSpPr>
        <p:sp>
          <p:nvSpPr>
            <p:cNvPr id="74789" name="Freeform 276"/>
            <p:cNvSpPr>
              <a:spLocks/>
            </p:cNvSpPr>
            <p:nvPr/>
          </p:nvSpPr>
          <p:spPr bwMode="auto">
            <a:xfrm>
              <a:off x="1467" y="1817"/>
              <a:ext cx="1096" cy="519"/>
            </a:xfrm>
            <a:custGeom>
              <a:avLst/>
              <a:gdLst>
                <a:gd name="T0" fmla="*/ 0 w 1096"/>
                <a:gd name="T1" fmla="*/ 82 h 519"/>
                <a:gd name="T2" fmla="*/ 8 w 1096"/>
                <a:gd name="T3" fmla="*/ 66 h 519"/>
                <a:gd name="T4" fmla="*/ 31 w 1096"/>
                <a:gd name="T5" fmla="*/ 57 h 519"/>
                <a:gd name="T6" fmla="*/ 62 w 1096"/>
                <a:gd name="T7" fmla="*/ 49 h 519"/>
                <a:gd name="T8" fmla="*/ 101 w 1096"/>
                <a:gd name="T9" fmla="*/ 33 h 519"/>
                <a:gd name="T10" fmla="*/ 162 w 1096"/>
                <a:gd name="T11" fmla="*/ 24 h 519"/>
                <a:gd name="T12" fmla="*/ 224 w 1096"/>
                <a:gd name="T13" fmla="*/ 16 h 519"/>
                <a:gd name="T14" fmla="*/ 301 w 1096"/>
                <a:gd name="T15" fmla="*/ 8 h 519"/>
                <a:gd name="T16" fmla="*/ 378 w 1096"/>
                <a:gd name="T17" fmla="*/ 8 h 519"/>
                <a:gd name="T18" fmla="*/ 463 w 1096"/>
                <a:gd name="T19" fmla="*/ 8 h 519"/>
                <a:gd name="T20" fmla="*/ 548 w 1096"/>
                <a:gd name="T21" fmla="*/ 0 h 519"/>
                <a:gd name="T22" fmla="*/ 633 w 1096"/>
                <a:gd name="T23" fmla="*/ 8 h 519"/>
                <a:gd name="T24" fmla="*/ 718 w 1096"/>
                <a:gd name="T25" fmla="*/ 8 h 519"/>
                <a:gd name="T26" fmla="*/ 795 w 1096"/>
                <a:gd name="T27" fmla="*/ 8 h 519"/>
                <a:gd name="T28" fmla="*/ 864 w 1096"/>
                <a:gd name="T29" fmla="*/ 16 h 519"/>
                <a:gd name="T30" fmla="*/ 934 w 1096"/>
                <a:gd name="T31" fmla="*/ 24 h 519"/>
                <a:gd name="T32" fmla="*/ 988 w 1096"/>
                <a:gd name="T33" fmla="*/ 33 h 519"/>
                <a:gd name="T34" fmla="*/ 1034 w 1096"/>
                <a:gd name="T35" fmla="*/ 49 h 519"/>
                <a:gd name="T36" fmla="*/ 1065 w 1096"/>
                <a:gd name="T37" fmla="*/ 57 h 519"/>
                <a:gd name="T38" fmla="*/ 1088 w 1096"/>
                <a:gd name="T39" fmla="*/ 66 h 519"/>
                <a:gd name="T40" fmla="*/ 1096 w 1096"/>
                <a:gd name="T41" fmla="*/ 82 h 519"/>
                <a:gd name="T42" fmla="*/ 1096 w 1096"/>
                <a:gd name="T43" fmla="*/ 437 h 519"/>
                <a:gd name="T44" fmla="*/ 1088 w 1096"/>
                <a:gd name="T45" fmla="*/ 453 h 519"/>
                <a:gd name="T46" fmla="*/ 1065 w 1096"/>
                <a:gd name="T47" fmla="*/ 462 h 519"/>
                <a:gd name="T48" fmla="*/ 1034 w 1096"/>
                <a:gd name="T49" fmla="*/ 478 h 519"/>
                <a:gd name="T50" fmla="*/ 988 w 1096"/>
                <a:gd name="T51" fmla="*/ 486 h 519"/>
                <a:gd name="T52" fmla="*/ 934 w 1096"/>
                <a:gd name="T53" fmla="*/ 495 h 519"/>
                <a:gd name="T54" fmla="*/ 864 w 1096"/>
                <a:gd name="T55" fmla="*/ 503 h 519"/>
                <a:gd name="T56" fmla="*/ 795 w 1096"/>
                <a:gd name="T57" fmla="*/ 511 h 519"/>
                <a:gd name="T58" fmla="*/ 718 w 1096"/>
                <a:gd name="T59" fmla="*/ 511 h 519"/>
                <a:gd name="T60" fmla="*/ 633 w 1096"/>
                <a:gd name="T61" fmla="*/ 519 h 519"/>
                <a:gd name="T62" fmla="*/ 548 w 1096"/>
                <a:gd name="T63" fmla="*/ 519 h 519"/>
                <a:gd name="T64" fmla="*/ 463 w 1096"/>
                <a:gd name="T65" fmla="*/ 519 h 519"/>
                <a:gd name="T66" fmla="*/ 378 w 1096"/>
                <a:gd name="T67" fmla="*/ 511 h 519"/>
                <a:gd name="T68" fmla="*/ 301 w 1096"/>
                <a:gd name="T69" fmla="*/ 511 h 519"/>
                <a:gd name="T70" fmla="*/ 224 w 1096"/>
                <a:gd name="T71" fmla="*/ 503 h 519"/>
                <a:gd name="T72" fmla="*/ 162 w 1096"/>
                <a:gd name="T73" fmla="*/ 495 h 519"/>
                <a:gd name="T74" fmla="*/ 101 w 1096"/>
                <a:gd name="T75" fmla="*/ 486 h 519"/>
                <a:gd name="T76" fmla="*/ 62 w 1096"/>
                <a:gd name="T77" fmla="*/ 478 h 519"/>
                <a:gd name="T78" fmla="*/ 31 w 1096"/>
                <a:gd name="T79" fmla="*/ 462 h 519"/>
                <a:gd name="T80" fmla="*/ 8 w 1096"/>
                <a:gd name="T81" fmla="*/ 453 h 519"/>
                <a:gd name="T82" fmla="*/ 0 w 1096"/>
                <a:gd name="T83" fmla="*/ 437 h 519"/>
                <a:gd name="T84" fmla="*/ 0 w 1096"/>
                <a:gd name="T85" fmla="*/ 82 h 51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1096" h="519">
                  <a:moveTo>
                    <a:pt x="0" y="82"/>
                  </a:moveTo>
                  <a:lnTo>
                    <a:pt x="8" y="66"/>
                  </a:lnTo>
                  <a:lnTo>
                    <a:pt x="31" y="57"/>
                  </a:lnTo>
                  <a:lnTo>
                    <a:pt x="62" y="49"/>
                  </a:lnTo>
                  <a:lnTo>
                    <a:pt x="101" y="33"/>
                  </a:lnTo>
                  <a:lnTo>
                    <a:pt x="162" y="24"/>
                  </a:lnTo>
                  <a:lnTo>
                    <a:pt x="224" y="16"/>
                  </a:lnTo>
                  <a:lnTo>
                    <a:pt x="301" y="8"/>
                  </a:lnTo>
                  <a:lnTo>
                    <a:pt x="378" y="8"/>
                  </a:lnTo>
                  <a:lnTo>
                    <a:pt x="463" y="8"/>
                  </a:lnTo>
                  <a:lnTo>
                    <a:pt x="548" y="0"/>
                  </a:lnTo>
                  <a:lnTo>
                    <a:pt x="633" y="8"/>
                  </a:lnTo>
                  <a:lnTo>
                    <a:pt x="718" y="8"/>
                  </a:lnTo>
                  <a:lnTo>
                    <a:pt x="795" y="8"/>
                  </a:lnTo>
                  <a:lnTo>
                    <a:pt x="864" y="16"/>
                  </a:lnTo>
                  <a:lnTo>
                    <a:pt x="934" y="24"/>
                  </a:lnTo>
                  <a:lnTo>
                    <a:pt x="988" y="33"/>
                  </a:lnTo>
                  <a:lnTo>
                    <a:pt x="1034" y="49"/>
                  </a:lnTo>
                  <a:lnTo>
                    <a:pt x="1065" y="57"/>
                  </a:lnTo>
                  <a:lnTo>
                    <a:pt x="1088" y="66"/>
                  </a:lnTo>
                  <a:lnTo>
                    <a:pt x="1096" y="82"/>
                  </a:lnTo>
                  <a:lnTo>
                    <a:pt x="1096" y="437"/>
                  </a:lnTo>
                  <a:lnTo>
                    <a:pt x="1088" y="453"/>
                  </a:lnTo>
                  <a:lnTo>
                    <a:pt x="1065" y="462"/>
                  </a:lnTo>
                  <a:lnTo>
                    <a:pt x="1034" y="478"/>
                  </a:lnTo>
                  <a:lnTo>
                    <a:pt x="988" y="486"/>
                  </a:lnTo>
                  <a:lnTo>
                    <a:pt x="934" y="495"/>
                  </a:lnTo>
                  <a:lnTo>
                    <a:pt x="864" y="503"/>
                  </a:lnTo>
                  <a:lnTo>
                    <a:pt x="795" y="511"/>
                  </a:lnTo>
                  <a:lnTo>
                    <a:pt x="718" y="511"/>
                  </a:lnTo>
                  <a:lnTo>
                    <a:pt x="633" y="519"/>
                  </a:lnTo>
                  <a:lnTo>
                    <a:pt x="548" y="519"/>
                  </a:lnTo>
                  <a:lnTo>
                    <a:pt x="463" y="519"/>
                  </a:lnTo>
                  <a:lnTo>
                    <a:pt x="378" y="511"/>
                  </a:lnTo>
                  <a:lnTo>
                    <a:pt x="301" y="511"/>
                  </a:lnTo>
                  <a:lnTo>
                    <a:pt x="224" y="503"/>
                  </a:lnTo>
                  <a:lnTo>
                    <a:pt x="162" y="495"/>
                  </a:lnTo>
                  <a:lnTo>
                    <a:pt x="101" y="486"/>
                  </a:lnTo>
                  <a:lnTo>
                    <a:pt x="62" y="478"/>
                  </a:lnTo>
                  <a:lnTo>
                    <a:pt x="31" y="462"/>
                  </a:lnTo>
                  <a:lnTo>
                    <a:pt x="8" y="453"/>
                  </a:lnTo>
                  <a:lnTo>
                    <a:pt x="0" y="437"/>
                  </a:lnTo>
                  <a:lnTo>
                    <a:pt x="0" y="82"/>
                  </a:lnTo>
                  <a:close/>
                </a:path>
              </a:pathLst>
            </a:custGeom>
            <a:solidFill>
              <a:srgbClr val="FFFFFF"/>
            </a:solidFill>
            <a:ln w="12700">
              <a:solidFill>
                <a:srgbClr val="000000"/>
              </a:solidFill>
              <a:prstDash val="solid"/>
              <a:round/>
              <a:headEnd/>
              <a:tailEnd/>
            </a:ln>
          </p:spPr>
          <p:txBody>
            <a:bodyPr/>
            <a:lstStyle/>
            <a:p>
              <a:endParaRPr lang="en-US" sz="1920"/>
            </a:p>
          </p:txBody>
        </p:sp>
        <p:sp>
          <p:nvSpPr>
            <p:cNvPr id="74790" name="Freeform 277"/>
            <p:cNvSpPr>
              <a:spLocks/>
            </p:cNvSpPr>
            <p:nvPr/>
          </p:nvSpPr>
          <p:spPr bwMode="auto">
            <a:xfrm>
              <a:off x="1467" y="1899"/>
              <a:ext cx="1096" cy="74"/>
            </a:xfrm>
            <a:custGeom>
              <a:avLst/>
              <a:gdLst>
                <a:gd name="T0" fmla="*/ 1096 w 1096"/>
                <a:gd name="T1" fmla="*/ 0 h 74"/>
                <a:gd name="T2" fmla="*/ 1088 w 1096"/>
                <a:gd name="T3" fmla="*/ 8 h 74"/>
                <a:gd name="T4" fmla="*/ 1065 w 1096"/>
                <a:gd name="T5" fmla="*/ 17 h 74"/>
                <a:gd name="T6" fmla="*/ 1034 w 1096"/>
                <a:gd name="T7" fmla="*/ 33 h 74"/>
                <a:gd name="T8" fmla="*/ 988 w 1096"/>
                <a:gd name="T9" fmla="*/ 41 h 74"/>
                <a:gd name="T10" fmla="*/ 934 w 1096"/>
                <a:gd name="T11" fmla="*/ 50 h 74"/>
                <a:gd name="T12" fmla="*/ 864 w 1096"/>
                <a:gd name="T13" fmla="*/ 58 h 74"/>
                <a:gd name="T14" fmla="*/ 795 w 1096"/>
                <a:gd name="T15" fmla="*/ 66 h 74"/>
                <a:gd name="T16" fmla="*/ 718 w 1096"/>
                <a:gd name="T17" fmla="*/ 74 h 74"/>
                <a:gd name="T18" fmla="*/ 633 w 1096"/>
                <a:gd name="T19" fmla="*/ 74 h 74"/>
                <a:gd name="T20" fmla="*/ 548 w 1096"/>
                <a:gd name="T21" fmla="*/ 74 h 74"/>
                <a:gd name="T22" fmla="*/ 463 w 1096"/>
                <a:gd name="T23" fmla="*/ 74 h 74"/>
                <a:gd name="T24" fmla="*/ 378 w 1096"/>
                <a:gd name="T25" fmla="*/ 74 h 74"/>
                <a:gd name="T26" fmla="*/ 301 w 1096"/>
                <a:gd name="T27" fmla="*/ 66 h 74"/>
                <a:gd name="T28" fmla="*/ 224 w 1096"/>
                <a:gd name="T29" fmla="*/ 58 h 74"/>
                <a:gd name="T30" fmla="*/ 162 w 1096"/>
                <a:gd name="T31" fmla="*/ 50 h 74"/>
                <a:gd name="T32" fmla="*/ 101 w 1096"/>
                <a:gd name="T33" fmla="*/ 41 h 74"/>
                <a:gd name="T34" fmla="*/ 62 w 1096"/>
                <a:gd name="T35" fmla="*/ 33 h 74"/>
                <a:gd name="T36" fmla="*/ 31 w 1096"/>
                <a:gd name="T37" fmla="*/ 17 h 74"/>
                <a:gd name="T38" fmla="*/ 8 w 1096"/>
                <a:gd name="T39" fmla="*/ 8 h 74"/>
                <a:gd name="T40" fmla="*/ 0 w 1096"/>
                <a:gd name="T41" fmla="*/ 0 h 7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74">
                  <a:moveTo>
                    <a:pt x="1096" y="0"/>
                  </a:moveTo>
                  <a:lnTo>
                    <a:pt x="1088" y="8"/>
                  </a:lnTo>
                  <a:lnTo>
                    <a:pt x="1065" y="17"/>
                  </a:lnTo>
                  <a:lnTo>
                    <a:pt x="1034" y="33"/>
                  </a:lnTo>
                  <a:lnTo>
                    <a:pt x="988" y="41"/>
                  </a:lnTo>
                  <a:lnTo>
                    <a:pt x="934" y="50"/>
                  </a:lnTo>
                  <a:lnTo>
                    <a:pt x="864" y="58"/>
                  </a:lnTo>
                  <a:lnTo>
                    <a:pt x="795" y="66"/>
                  </a:lnTo>
                  <a:lnTo>
                    <a:pt x="718" y="74"/>
                  </a:lnTo>
                  <a:lnTo>
                    <a:pt x="633" y="74"/>
                  </a:lnTo>
                  <a:lnTo>
                    <a:pt x="548" y="74"/>
                  </a:lnTo>
                  <a:lnTo>
                    <a:pt x="463" y="74"/>
                  </a:lnTo>
                  <a:lnTo>
                    <a:pt x="378" y="74"/>
                  </a:lnTo>
                  <a:lnTo>
                    <a:pt x="301" y="66"/>
                  </a:lnTo>
                  <a:lnTo>
                    <a:pt x="224" y="58"/>
                  </a:lnTo>
                  <a:lnTo>
                    <a:pt x="162" y="50"/>
                  </a:lnTo>
                  <a:lnTo>
                    <a:pt x="101" y="41"/>
                  </a:lnTo>
                  <a:lnTo>
                    <a:pt x="62" y="33"/>
                  </a:lnTo>
                  <a:lnTo>
                    <a:pt x="31" y="17"/>
                  </a:lnTo>
                  <a:lnTo>
                    <a:pt x="8" y="8"/>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791" name="Freeform 278"/>
            <p:cNvSpPr>
              <a:spLocks/>
            </p:cNvSpPr>
            <p:nvPr/>
          </p:nvSpPr>
          <p:spPr bwMode="auto">
            <a:xfrm>
              <a:off x="1467" y="1932"/>
              <a:ext cx="1096" cy="83"/>
            </a:xfrm>
            <a:custGeom>
              <a:avLst/>
              <a:gdLst>
                <a:gd name="T0" fmla="*/ 1096 w 1096"/>
                <a:gd name="T1" fmla="*/ 0 h 83"/>
                <a:gd name="T2" fmla="*/ 1088 w 1096"/>
                <a:gd name="T3" fmla="*/ 17 h 83"/>
                <a:gd name="T4" fmla="*/ 1065 w 1096"/>
                <a:gd name="T5" fmla="*/ 25 h 83"/>
                <a:gd name="T6" fmla="*/ 1034 w 1096"/>
                <a:gd name="T7" fmla="*/ 41 h 83"/>
                <a:gd name="T8" fmla="*/ 988 w 1096"/>
                <a:gd name="T9" fmla="*/ 50 h 83"/>
                <a:gd name="T10" fmla="*/ 934 w 1096"/>
                <a:gd name="T11" fmla="*/ 58 h 83"/>
                <a:gd name="T12" fmla="*/ 864 w 1096"/>
                <a:gd name="T13" fmla="*/ 66 h 83"/>
                <a:gd name="T14" fmla="*/ 795 w 1096"/>
                <a:gd name="T15" fmla="*/ 74 h 83"/>
                <a:gd name="T16" fmla="*/ 718 w 1096"/>
                <a:gd name="T17" fmla="*/ 74 h 83"/>
                <a:gd name="T18" fmla="*/ 633 w 1096"/>
                <a:gd name="T19" fmla="*/ 83 h 83"/>
                <a:gd name="T20" fmla="*/ 548 w 1096"/>
                <a:gd name="T21" fmla="*/ 83 h 83"/>
                <a:gd name="T22" fmla="*/ 463 w 1096"/>
                <a:gd name="T23" fmla="*/ 83 h 83"/>
                <a:gd name="T24" fmla="*/ 378 w 1096"/>
                <a:gd name="T25" fmla="*/ 74 h 83"/>
                <a:gd name="T26" fmla="*/ 301 w 1096"/>
                <a:gd name="T27" fmla="*/ 74 h 83"/>
                <a:gd name="T28" fmla="*/ 224 w 1096"/>
                <a:gd name="T29" fmla="*/ 66 h 83"/>
                <a:gd name="T30" fmla="*/ 162 w 1096"/>
                <a:gd name="T31" fmla="*/ 58 h 83"/>
                <a:gd name="T32" fmla="*/ 101 w 1096"/>
                <a:gd name="T33" fmla="*/ 50 h 83"/>
                <a:gd name="T34" fmla="*/ 62 w 1096"/>
                <a:gd name="T35" fmla="*/ 41 h 83"/>
                <a:gd name="T36" fmla="*/ 31 w 1096"/>
                <a:gd name="T37" fmla="*/ 25 h 83"/>
                <a:gd name="T38" fmla="*/ 8 w 1096"/>
                <a:gd name="T39" fmla="*/ 17 h 83"/>
                <a:gd name="T40" fmla="*/ 0 w 1096"/>
                <a:gd name="T41" fmla="*/ 0 h 83"/>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83">
                  <a:moveTo>
                    <a:pt x="1096" y="0"/>
                  </a:moveTo>
                  <a:lnTo>
                    <a:pt x="1088" y="17"/>
                  </a:lnTo>
                  <a:lnTo>
                    <a:pt x="1065" y="25"/>
                  </a:lnTo>
                  <a:lnTo>
                    <a:pt x="1034" y="41"/>
                  </a:lnTo>
                  <a:lnTo>
                    <a:pt x="988" y="50"/>
                  </a:lnTo>
                  <a:lnTo>
                    <a:pt x="934" y="58"/>
                  </a:lnTo>
                  <a:lnTo>
                    <a:pt x="864" y="66"/>
                  </a:lnTo>
                  <a:lnTo>
                    <a:pt x="795" y="74"/>
                  </a:lnTo>
                  <a:lnTo>
                    <a:pt x="718" y="74"/>
                  </a:lnTo>
                  <a:lnTo>
                    <a:pt x="633" y="83"/>
                  </a:lnTo>
                  <a:lnTo>
                    <a:pt x="548" y="83"/>
                  </a:lnTo>
                  <a:lnTo>
                    <a:pt x="463" y="83"/>
                  </a:lnTo>
                  <a:lnTo>
                    <a:pt x="378" y="74"/>
                  </a:lnTo>
                  <a:lnTo>
                    <a:pt x="301" y="74"/>
                  </a:lnTo>
                  <a:lnTo>
                    <a:pt x="224" y="66"/>
                  </a:lnTo>
                  <a:lnTo>
                    <a:pt x="162" y="58"/>
                  </a:lnTo>
                  <a:lnTo>
                    <a:pt x="101" y="50"/>
                  </a:lnTo>
                  <a:lnTo>
                    <a:pt x="62" y="41"/>
                  </a:lnTo>
                  <a:lnTo>
                    <a:pt x="31" y="25"/>
                  </a:lnTo>
                  <a:lnTo>
                    <a:pt x="8" y="17"/>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792" name="Freeform 279"/>
            <p:cNvSpPr>
              <a:spLocks/>
            </p:cNvSpPr>
            <p:nvPr/>
          </p:nvSpPr>
          <p:spPr bwMode="auto">
            <a:xfrm>
              <a:off x="1467" y="1973"/>
              <a:ext cx="1096" cy="75"/>
            </a:xfrm>
            <a:custGeom>
              <a:avLst/>
              <a:gdLst>
                <a:gd name="T0" fmla="*/ 1096 w 1096"/>
                <a:gd name="T1" fmla="*/ 0 h 75"/>
                <a:gd name="T2" fmla="*/ 1088 w 1096"/>
                <a:gd name="T3" fmla="*/ 17 h 75"/>
                <a:gd name="T4" fmla="*/ 1065 w 1096"/>
                <a:gd name="T5" fmla="*/ 25 h 75"/>
                <a:gd name="T6" fmla="*/ 1034 w 1096"/>
                <a:gd name="T7" fmla="*/ 33 h 75"/>
                <a:gd name="T8" fmla="*/ 988 w 1096"/>
                <a:gd name="T9" fmla="*/ 50 h 75"/>
                <a:gd name="T10" fmla="*/ 934 w 1096"/>
                <a:gd name="T11" fmla="*/ 58 h 75"/>
                <a:gd name="T12" fmla="*/ 864 w 1096"/>
                <a:gd name="T13" fmla="*/ 58 h 75"/>
                <a:gd name="T14" fmla="*/ 795 w 1096"/>
                <a:gd name="T15" fmla="*/ 66 h 75"/>
                <a:gd name="T16" fmla="*/ 718 w 1096"/>
                <a:gd name="T17" fmla="*/ 75 h 75"/>
                <a:gd name="T18" fmla="*/ 633 w 1096"/>
                <a:gd name="T19" fmla="*/ 75 h 75"/>
                <a:gd name="T20" fmla="*/ 548 w 1096"/>
                <a:gd name="T21" fmla="*/ 75 h 75"/>
                <a:gd name="T22" fmla="*/ 463 w 1096"/>
                <a:gd name="T23" fmla="*/ 75 h 75"/>
                <a:gd name="T24" fmla="*/ 378 w 1096"/>
                <a:gd name="T25" fmla="*/ 75 h 75"/>
                <a:gd name="T26" fmla="*/ 301 w 1096"/>
                <a:gd name="T27" fmla="*/ 66 h 75"/>
                <a:gd name="T28" fmla="*/ 224 w 1096"/>
                <a:gd name="T29" fmla="*/ 58 h 75"/>
                <a:gd name="T30" fmla="*/ 162 w 1096"/>
                <a:gd name="T31" fmla="*/ 58 h 75"/>
                <a:gd name="T32" fmla="*/ 101 w 1096"/>
                <a:gd name="T33" fmla="*/ 50 h 75"/>
                <a:gd name="T34" fmla="*/ 62 w 1096"/>
                <a:gd name="T35" fmla="*/ 33 h 75"/>
                <a:gd name="T36" fmla="*/ 31 w 1096"/>
                <a:gd name="T37" fmla="*/ 25 h 75"/>
                <a:gd name="T38" fmla="*/ 8 w 1096"/>
                <a:gd name="T39" fmla="*/ 17 h 75"/>
                <a:gd name="T40" fmla="*/ 0 w 1096"/>
                <a:gd name="T41" fmla="*/ 0 h 7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096" h="75">
                  <a:moveTo>
                    <a:pt x="1096" y="0"/>
                  </a:moveTo>
                  <a:lnTo>
                    <a:pt x="1088" y="17"/>
                  </a:lnTo>
                  <a:lnTo>
                    <a:pt x="1065" y="25"/>
                  </a:lnTo>
                  <a:lnTo>
                    <a:pt x="1034" y="33"/>
                  </a:lnTo>
                  <a:lnTo>
                    <a:pt x="988" y="50"/>
                  </a:lnTo>
                  <a:lnTo>
                    <a:pt x="934" y="58"/>
                  </a:lnTo>
                  <a:lnTo>
                    <a:pt x="864" y="58"/>
                  </a:lnTo>
                  <a:lnTo>
                    <a:pt x="795" y="66"/>
                  </a:lnTo>
                  <a:lnTo>
                    <a:pt x="718" y="75"/>
                  </a:lnTo>
                  <a:lnTo>
                    <a:pt x="633" y="75"/>
                  </a:lnTo>
                  <a:lnTo>
                    <a:pt x="548" y="75"/>
                  </a:lnTo>
                  <a:lnTo>
                    <a:pt x="463" y="75"/>
                  </a:lnTo>
                  <a:lnTo>
                    <a:pt x="378" y="75"/>
                  </a:lnTo>
                  <a:lnTo>
                    <a:pt x="301" y="66"/>
                  </a:lnTo>
                  <a:lnTo>
                    <a:pt x="224" y="58"/>
                  </a:lnTo>
                  <a:lnTo>
                    <a:pt x="162" y="58"/>
                  </a:lnTo>
                  <a:lnTo>
                    <a:pt x="101" y="50"/>
                  </a:lnTo>
                  <a:lnTo>
                    <a:pt x="62" y="33"/>
                  </a:lnTo>
                  <a:lnTo>
                    <a:pt x="31" y="25"/>
                  </a:lnTo>
                  <a:lnTo>
                    <a:pt x="8" y="17"/>
                  </a:lnTo>
                  <a:lnTo>
                    <a:pt x="0" y="0"/>
                  </a:lnTo>
                </a:path>
              </a:pathLst>
            </a:custGeom>
            <a:noFill/>
            <a:ln w="1270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sz="1920"/>
            </a:p>
          </p:txBody>
        </p:sp>
        <p:sp>
          <p:nvSpPr>
            <p:cNvPr id="74793" name="Rectangle 280"/>
            <p:cNvSpPr>
              <a:spLocks noChangeArrowheads="1"/>
            </p:cNvSpPr>
            <p:nvPr/>
          </p:nvSpPr>
          <p:spPr bwMode="auto">
            <a:xfrm>
              <a:off x="1663" y="2026"/>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794" name="Rectangle 281"/>
            <p:cNvSpPr>
              <a:spLocks noChangeArrowheads="1"/>
            </p:cNvSpPr>
            <p:nvPr/>
          </p:nvSpPr>
          <p:spPr bwMode="auto">
            <a:xfrm>
              <a:off x="1994" y="2026"/>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795" name="Rectangle 282"/>
            <p:cNvSpPr>
              <a:spLocks noChangeArrowheads="1"/>
            </p:cNvSpPr>
            <p:nvPr/>
          </p:nvSpPr>
          <p:spPr bwMode="auto">
            <a:xfrm>
              <a:off x="2004" y="2143"/>
              <a:ext cx="50" cy="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sz="1400">
                  <a:solidFill>
                    <a:schemeClr val="tx1"/>
                  </a:solidFill>
                  <a:latin typeface="Arial" charset="0"/>
                  <a:ea typeface="ＭＳ Ｐゴシック" charset="-128"/>
                </a:defRPr>
              </a:lvl1pPr>
              <a:lvl2pPr marL="742950" indent="-285750">
                <a:defRPr sz="1400">
                  <a:solidFill>
                    <a:schemeClr val="tx1"/>
                  </a:solidFill>
                  <a:latin typeface="Arial" charset="0"/>
                  <a:ea typeface="ＭＳ Ｐゴシック" charset="-128"/>
                </a:defRPr>
              </a:lvl2pPr>
              <a:lvl3pPr marL="1143000" indent="-228600">
                <a:defRPr sz="1400">
                  <a:solidFill>
                    <a:schemeClr val="tx1"/>
                  </a:solidFill>
                  <a:latin typeface="Arial" charset="0"/>
                  <a:ea typeface="ＭＳ Ｐゴシック" charset="-128"/>
                </a:defRPr>
              </a:lvl3pPr>
              <a:lvl4pPr marL="1600200" indent="-228600">
                <a:defRPr sz="1400">
                  <a:solidFill>
                    <a:schemeClr val="tx1"/>
                  </a:solidFill>
                  <a:latin typeface="Arial" charset="0"/>
                  <a:ea typeface="ＭＳ Ｐゴシック" charset="-128"/>
                </a:defRPr>
              </a:lvl4pPr>
              <a:lvl5pPr marL="2057400" indent="-228600">
                <a:defRPr sz="1400">
                  <a:solidFill>
                    <a:schemeClr val="tx1"/>
                  </a:solidFill>
                  <a:latin typeface="Arial" charset="0"/>
                  <a:ea typeface="ＭＳ Ｐゴシック" charset="-128"/>
                </a:defRPr>
              </a:lvl5pPr>
              <a:lvl6pPr marL="2514600" indent="-228600" eaLnBrk="0" fontAlgn="base" hangingPunct="0">
                <a:spcBef>
                  <a:spcPct val="0"/>
                </a:spcBef>
                <a:spcAft>
                  <a:spcPct val="0"/>
                </a:spcAft>
                <a:defRPr sz="1400">
                  <a:solidFill>
                    <a:schemeClr val="tx1"/>
                  </a:solidFill>
                  <a:latin typeface="Arial" charset="0"/>
                  <a:ea typeface="ＭＳ Ｐゴシック" charset="-128"/>
                </a:defRPr>
              </a:lvl6pPr>
              <a:lvl7pPr marL="2971800" indent="-228600" eaLnBrk="0" fontAlgn="base" hangingPunct="0">
                <a:spcBef>
                  <a:spcPct val="0"/>
                </a:spcBef>
                <a:spcAft>
                  <a:spcPct val="0"/>
                </a:spcAft>
                <a:defRPr sz="1400">
                  <a:solidFill>
                    <a:schemeClr val="tx1"/>
                  </a:solidFill>
                  <a:latin typeface="Arial" charset="0"/>
                  <a:ea typeface="ＭＳ Ｐゴシック" charset="-128"/>
                </a:defRPr>
              </a:lvl7pPr>
              <a:lvl8pPr marL="3429000" indent="-228600" eaLnBrk="0" fontAlgn="base" hangingPunct="0">
                <a:spcBef>
                  <a:spcPct val="0"/>
                </a:spcBef>
                <a:spcAft>
                  <a:spcPct val="0"/>
                </a:spcAft>
                <a:defRPr sz="1400">
                  <a:solidFill>
                    <a:schemeClr val="tx1"/>
                  </a:solidFill>
                  <a:latin typeface="Arial" charset="0"/>
                  <a:ea typeface="ＭＳ Ｐゴシック" charset="-128"/>
                </a:defRPr>
              </a:lvl8pPr>
              <a:lvl9pPr marL="3886200" indent="-228600" eaLnBrk="0" fontAlgn="base" hangingPunct="0">
                <a:spcBef>
                  <a:spcPct val="0"/>
                </a:spcBef>
                <a:spcAft>
                  <a:spcPct val="0"/>
                </a:spcAft>
                <a:defRPr sz="1400">
                  <a:solidFill>
                    <a:schemeClr val="tx1"/>
                  </a:solidFill>
                  <a:latin typeface="Arial" charset="0"/>
                  <a:ea typeface="ＭＳ Ｐゴシック" charset="-128"/>
                </a:defRPr>
              </a:lvl9pPr>
            </a:lstStyle>
            <a:p>
              <a:r>
                <a:rPr lang="en-US" altLang="x-none" sz="1280" b="1"/>
                <a:t> </a:t>
              </a:r>
              <a:endParaRPr lang="en-US" altLang="x-none" sz="2560">
                <a:latin typeface="Times New Roman" charset="0"/>
              </a:endParaRPr>
            </a:p>
          </p:txBody>
        </p:sp>
        <p:sp>
          <p:nvSpPr>
            <p:cNvPr id="74796" name="Freeform 283"/>
            <p:cNvSpPr>
              <a:spLocks/>
            </p:cNvSpPr>
            <p:nvPr/>
          </p:nvSpPr>
          <p:spPr bwMode="auto">
            <a:xfrm>
              <a:off x="1992" y="1783"/>
              <a:ext cx="39" cy="42"/>
            </a:xfrm>
            <a:custGeom>
              <a:avLst/>
              <a:gdLst>
                <a:gd name="T0" fmla="*/ 23 w 39"/>
                <a:gd name="T1" fmla="*/ 42 h 42"/>
                <a:gd name="T2" fmla="*/ 0 w 39"/>
                <a:gd name="T3" fmla="*/ 0 h 42"/>
                <a:gd name="T4" fmla="*/ 39 w 39"/>
                <a:gd name="T5" fmla="*/ 0 h 42"/>
                <a:gd name="T6" fmla="*/ 23 w 39"/>
                <a:gd name="T7" fmla="*/ 42 h 4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9" h="42">
                  <a:moveTo>
                    <a:pt x="23" y="42"/>
                  </a:moveTo>
                  <a:lnTo>
                    <a:pt x="0" y="0"/>
                  </a:lnTo>
                  <a:lnTo>
                    <a:pt x="39" y="0"/>
                  </a:lnTo>
                  <a:lnTo>
                    <a:pt x="23" y="4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920"/>
            </a:p>
          </p:txBody>
        </p:sp>
        <p:sp>
          <p:nvSpPr>
            <p:cNvPr id="74797" name="Freeform 284"/>
            <p:cNvSpPr>
              <a:spLocks/>
            </p:cNvSpPr>
            <p:nvPr/>
          </p:nvSpPr>
          <p:spPr bwMode="auto">
            <a:xfrm>
              <a:off x="2563" y="2064"/>
              <a:ext cx="46" cy="41"/>
            </a:xfrm>
            <a:custGeom>
              <a:avLst/>
              <a:gdLst>
                <a:gd name="T0" fmla="*/ 0 w 46"/>
                <a:gd name="T1" fmla="*/ 16 h 41"/>
                <a:gd name="T2" fmla="*/ 46 w 46"/>
                <a:gd name="T3" fmla="*/ 0 h 41"/>
                <a:gd name="T4" fmla="*/ 46 w 46"/>
                <a:gd name="T5" fmla="*/ 41 h 41"/>
                <a:gd name="T6" fmla="*/ 0 w 46"/>
                <a:gd name="T7" fmla="*/ 16 h 4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6" h="41">
                  <a:moveTo>
                    <a:pt x="0" y="16"/>
                  </a:moveTo>
                  <a:lnTo>
                    <a:pt x="46" y="0"/>
                  </a:lnTo>
                  <a:lnTo>
                    <a:pt x="46" y="41"/>
                  </a:lnTo>
                  <a:lnTo>
                    <a:pt x="0" y="1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920"/>
            </a:p>
          </p:txBody>
        </p:sp>
      </p:grpSp>
      <p:sp>
        <p:nvSpPr>
          <p:cNvPr id="715037" name="Line 285"/>
          <p:cNvSpPr>
            <a:spLocks noChangeShapeType="1"/>
          </p:cNvSpPr>
          <p:nvPr/>
        </p:nvSpPr>
        <p:spPr bwMode="auto">
          <a:xfrm>
            <a:off x="2864962" y="1745827"/>
            <a:ext cx="5079" cy="28448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38" name="Line 286"/>
          <p:cNvSpPr>
            <a:spLocks noChangeShapeType="1"/>
          </p:cNvSpPr>
          <p:nvPr/>
        </p:nvSpPr>
        <p:spPr bwMode="auto">
          <a:xfrm>
            <a:off x="712893" y="4422987"/>
            <a:ext cx="4030891" cy="0"/>
          </a:xfrm>
          <a:prstGeom prst="line">
            <a:avLst/>
          </a:prstGeom>
          <a:noFill/>
          <a:ln w="38100">
            <a:solidFill>
              <a:schemeClr val="bg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39" name="Line 287"/>
          <p:cNvSpPr>
            <a:spLocks noChangeShapeType="1"/>
          </p:cNvSpPr>
          <p:nvPr/>
        </p:nvSpPr>
        <p:spPr bwMode="auto">
          <a:xfrm>
            <a:off x="1586494" y="4422987"/>
            <a:ext cx="0" cy="272464"/>
          </a:xfrm>
          <a:prstGeom prst="line">
            <a:avLst/>
          </a:prstGeom>
          <a:noFill/>
          <a:ln w="38100">
            <a:solidFill>
              <a:schemeClr val="bg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40" name="Line 288"/>
          <p:cNvSpPr>
            <a:spLocks noChangeShapeType="1"/>
          </p:cNvSpPr>
          <p:nvPr/>
        </p:nvSpPr>
        <p:spPr bwMode="auto">
          <a:xfrm>
            <a:off x="2525900" y="4422986"/>
            <a:ext cx="9632" cy="324861"/>
          </a:xfrm>
          <a:prstGeom prst="line">
            <a:avLst/>
          </a:prstGeom>
          <a:noFill/>
          <a:ln w="38100">
            <a:solidFill>
              <a:schemeClr val="bg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41" name="Line 289"/>
          <p:cNvSpPr>
            <a:spLocks noChangeShapeType="1"/>
          </p:cNvSpPr>
          <p:nvPr/>
        </p:nvSpPr>
        <p:spPr bwMode="auto">
          <a:xfrm>
            <a:off x="3499567" y="4422987"/>
            <a:ext cx="9632" cy="366779"/>
          </a:xfrm>
          <a:prstGeom prst="line">
            <a:avLst/>
          </a:prstGeom>
          <a:noFill/>
          <a:ln w="28575">
            <a:solidFill>
              <a:schemeClr val="bg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42" name="Line 290"/>
          <p:cNvSpPr>
            <a:spLocks noChangeShapeType="1"/>
          </p:cNvSpPr>
          <p:nvPr/>
        </p:nvSpPr>
        <p:spPr bwMode="auto">
          <a:xfrm flipH="1">
            <a:off x="4437251" y="4329230"/>
            <a:ext cx="2704" cy="582677"/>
          </a:xfrm>
          <a:prstGeom prst="line">
            <a:avLst/>
          </a:prstGeom>
          <a:noFill/>
          <a:ln w="28575">
            <a:solidFill>
              <a:schemeClr val="bg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45" name="Line 293"/>
          <p:cNvSpPr>
            <a:spLocks noChangeShapeType="1"/>
          </p:cNvSpPr>
          <p:nvPr/>
        </p:nvSpPr>
        <p:spPr bwMode="auto">
          <a:xfrm>
            <a:off x="2532674" y="4964854"/>
            <a:ext cx="9632" cy="366779"/>
          </a:xfrm>
          <a:prstGeom prst="line">
            <a:avLst/>
          </a:prstGeom>
          <a:noFill/>
          <a:ln w="28575">
            <a:solidFill>
              <a:schemeClr val="bg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47" name="Line 295"/>
          <p:cNvSpPr>
            <a:spLocks noChangeShapeType="1"/>
          </p:cNvSpPr>
          <p:nvPr/>
        </p:nvSpPr>
        <p:spPr bwMode="auto">
          <a:xfrm>
            <a:off x="3491625" y="4985173"/>
            <a:ext cx="10801" cy="387770"/>
          </a:xfrm>
          <a:prstGeom prst="line">
            <a:avLst/>
          </a:prstGeom>
          <a:noFill/>
          <a:ln w="28575">
            <a:solidFill>
              <a:schemeClr val="bg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48" name="Line 296"/>
          <p:cNvSpPr>
            <a:spLocks noChangeShapeType="1"/>
          </p:cNvSpPr>
          <p:nvPr/>
        </p:nvSpPr>
        <p:spPr bwMode="auto">
          <a:xfrm>
            <a:off x="2877637" y="5147534"/>
            <a:ext cx="10801" cy="387770"/>
          </a:xfrm>
          <a:prstGeom prst="line">
            <a:avLst/>
          </a:prstGeom>
          <a:noFill/>
          <a:ln w="28575">
            <a:solidFill>
              <a:schemeClr val="bg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49" name="Line 297"/>
          <p:cNvSpPr>
            <a:spLocks noChangeShapeType="1"/>
          </p:cNvSpPr>
          <p:nvPr/>
        </p:nvSpPr>
        <p:spPr bwMode="auto">
          <a:xfrm>
            <a:off x="1579721" y="4946227"/>
            <a:ext cx="0" cy="451474"/>
          </a:xfrm>
          <a:prstGeom prst="line">
            <a:avLst/>
          </a:prstGeom>
          <a:noFill/>
          <a:ln w="28575">
            <a:solidFill>
              <a:schemeClr val="bg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50" name="AutoShape 298"/>
          <p:cNvSpPr>
            <a:spLocks noChangeArrowheads="1"/>
          </p:cNvSpPr>
          <p:nvPr/>
        </p:nvSpPr>
        <p:spPr bwMode="auto">
          <a:xfrm>
            <a:off x="1682928" y="5571023"/>
            <a:ext cx="2030307" cy="742438"/>
          </a:xfrm>
          <a:prstGeom prst="flowChartDecision">
            <a:avLst/>
          </a:prstGeom>
          <a:solidFill>
            <a:srgbClr val="FFFF00"/>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defRPr/>
            </a:pPr>
            <a:r>
              <a:rPr lang="en-US" sz="1707">
                <a:ea typeface="ＭＳ Ｐゴシック" charset="0"/>
              </a:rPr>
              <a:t>Regression</a:t>
            </a:r>
            <a:endParaRPr lang="en-US" sz="2560">
              <a:latin typeface="Times New Roman" charset="0"/>
              <a:ea typeface="ＭＳ Ｐゴシック" charset="0"/>
            </a:endParaRPr>
          </a:p>
        </p:txBody>
      </p:sp>
      <p:sp>
        <p:nvSpPr>
          <p:cNvPr id="715051" name="AutoShape 299"/>
          <p:cNvSpPr>
            <a:spLocks noChangeArrowheads="1"/>
          </p:cNvSpPr>
          <p:nvPr/>
        </p:nvSpPr>
        <p:spPr bwMode="auto">
          <a:xfrm>
            <a:off x="1630435" y="6584392"/>
            <a:ext cx="2428240" cy="541867"/>
          </a:xfrm>
          <a:prstGeom prst="flowChartAlternateProcess">
            <a:avLst/>
          </a:prstGeom>
          <a:solidFill>
            <a:srgbClr val="FFC5CD"/>
          </a:solidFill>
          <a:ln w="12700">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defRPr/>
            </a:pPr>
            <a:r>
              <a:rPr lang="en-US" sz="1920">
                <a:ea typeface="ＭＳ Ｐゴシック" charset="0"/>
              </a:rPr>
              <a:t>ICE of CESA4,7,8</a:t>
            </a:r>
            <a:endParaRPr lang="en-US" sz="2560">
              <a:latin typeface="Times New Roman" charset="0"/>
              <a:ea typeface="ＭＳ Ｐゴシック" charset="0"/>
            </a:endParaRPr>
          </a:p>
        </p:txBody>
      </p:sp>
      <p:sp>
        <p:nvSpPr>
          <p:cNvPr id="715058" name="Line 306"/>
          <p:cNvSpPr>
            <a:spLocks noChangeShapeType="1"/>
          </p:cNvSpPr>
          <p:nvPr/>
        </p:nvSpPr>
        <p:spPr bwMode="auto">
          <a:xfrm>
            <a:off x="5225003" y="3647440"/>
            <a:ext cx="40288" cy="2272454"/>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59" name="Line 307"/>
          <p:cNvSpPr>
            <a:spLocks noChangeShapeType="1"/>
          </p:cNvSpPr>
          <p:nvPr/>
        </p:nvSpPr>
        <p:spPr bwMode="auto">
          <a:xfrm flipH="1">
            <a:off x="3814923" y="5919893"/>
            <a:ext cx="1170094" cy="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60" name="Line 308"/>
          <p:cNvSpPr>
            <a:spLocks noChangeShapeType="1"/>
          </p:cNvSpPr>
          <p:nvPr/>
        </p:nvSpPr>
        <p:spPr bwMode="auto">
          <a:xfrm flipH="1">
            <a:off x="3843709" y="5919893"/>
            <a:ext cx="1381294"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61" name="Line 309"/>
          <p:cNvSpPr>
            <a:spLocks noChangeShapeType="1"/>
          </p:cNvSpPr>
          <p:nvPr/>
        </p:nvSpPr>
        <p:spPr bwMode="auto">
          <a:xfrm flipV="1">
            <a:off x="3814923" y="3624933"/>
            <a:ext cx="1410081" cy="22508"/>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62" name="Line 310"/>
          <p:cNvSpPr>
            <a:spLocks noChangeShapeType="1"/>
          </p:cNvSpPr>
          <p:nvPr/>
        </p:nvSpPr>
        <p:spPr bwMode="auto">
          <a:xfrm>
            <a:off x="2841255" y="2695787"/>
            <a:ext cx="0" cy="406400"/>
          </a:xfrm>
          <a:prstGeom prst="line">
            <a:avLst/>
          </a:prstGeom>
          <a:noFill/>
          <a:ln w="28575">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65" name="Line 313"/>
          <p:cNvSpPr>
            <a:spLocks noChangeShapeType="1"/>
          </p:cNvSpPr>
          <p:nvPr/>
        </p:nvSpPr>
        <p:spPr bwMode="auto">
          <a:xfrm>
            <a:off x="2698926" y="6313459"/>
            <a:ext cx="0" cy="270933"/>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66" name="Line 314"/>
          <p:cNvSpPr>
            <a:spLocks noChangeShapeType="1"/>
          </p:cNvSpPr>
          <p:nvPr/>
        </p:nvSpPr>
        <p:spPr bwMode="auto">
          <a:xfrm>
            <a:off x="2728122" y="5164603"/>
            <a:ext cx="5079" cy="428415"/>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67" name="Line 315"/>
          <p:cNvSpPr>
            <a:spLocks noChangeShapeType="1"/>
          </p:cNvSpPr>
          <p:nvPr/>
        </p:nvSpPr>
        <p:spPr bwMode="auto">
          <a:xfrm>
            <a:off x="2750126" y="4072985"/>
            <a:ext cx="11095" cy="477002"/>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715072" name="Text Box 320"/>
          <p:cNvSpPr txBox="1">
            <a:spLocks noChangeArrowheads="1"/>
          </p:cNvSpPr>
          <p:nvPr/>
        </p:nvSpPr>
        <p:spPr bwMode="auto">
          <a:xfrm>
            <a:off x="520627" y="4745695"/>
            <a:ext cx="5066413" cy="42056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spAutoFit/>
          </a:bodyPr>
          <a:lstStyle/>
          <a:p>
            <a:pPr>
              <a:defRPr/>
            </a:pPr>
            <a:r>
              <a:rPr lang="en-US" sz="1120" b="1" dirty="0">
                <a:ea typeface="ＭＳ Ｐゴシック" charset="0"/>
              </a:rPr>
              <a:t> Subset 1                        subset 2                   subset 3                        subset</a:t>
            </a:r>
            <a:r>
              <a:rPr lang="en-US" sz="2133" b="1" dirty="0">
                <a:ea typeface="ＭＳ Ｐゴシック" charset="0"/>
              </a:rPr>
              <a:t> </a:t>
            </a:r>
            <a:r>
              <a:rPr lang="en-US" sz="1120" b="1" dirty="0">
                <a:ea typeface="ＭＳ Ｐゴシック" charset="0"/>
              </a:rPr>
              <a:t>4</a:t>
            </a:r>
            <a:endParaRPr lang="en-US" sz="2987" b="1" dirty="0">
              <a:latin typeface="Times New Roman" charset="0"/>
              <a:ea typeface="ＭＳ Ｐゴシック" charset="0"/>
            </a:endParaRPr>
          </a:p>
        </p:txBody>
      </p:sp>
      <p:sp>
        <p:nvSpPr>
          <p:cNvPr id="715073" name="Text Box 321"/>
          <p:cNvSpPr txBox="1">
            <a:spLocks noChangeArrowheads="1"/>
          </p:cNvSpPr>
          <p:nvPr/>
        </p:nvSpPr>
        <p:spPr bwMode="auto">
          <a:xfrm>
            <a:off x="1701931" y="3533069"/>
            <a:ext cx="2098651" cy="38779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920" dirty="0">
                <a:ea typeface="ＭＳ Ｐゴシック" charset="0"/>
              </a:rPr>
              <a:t>408 quality dataset</a:t>
            </a:r>
            <a:endParaRPr lang="en-US" sz="2560" dirty="0">
              <a:latin typeface="Times New Roman" charset="0"/>
              <a:ea typeface="ＭＳ Ｐゴシック" charset="0"/>
            </a:endParaRPr>
          </a:p>
        </p:txBody>
      </p:sp>
      <p:sp>
        <p:nvSpPr>
          <p:cNvPr id="715076" name="Text Box 324"/>
          <p:cNvSpPr txBox="1">
            <a:spLocks noChangeArrowheads="1"/>
          </p:cNvSpPr>
          <p:nvPr/>
        </p:nvSpPr>
        <p:spPr bwMode="auto">
          <a:xfrm>
            <a:off x="5776535" y="6872619"/>
            <a:ext cx="4655955" cy="35503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707" b="1">
                <a:ea typeface="ＭＳ Ｐゴシック" charset="0"/>
              </a:rPr>
              <a:t>(</a:t>
            </a:r>
            <a:r>
              <a:rPr lang="en-US" sz="1707" b="1" dirty="0" err="1">
                <a:ea typeface="ＭＳ Ｐゴシック" charset="0"/>
              </a:rPr>
              <a:t>Persson</a:t>
            </a:r>
            <a:r>
              <a:rPr lang="en-US" sz="1707" b="1" dirty="0">
                <a:ea typeface="ＭＳ Ｐゴシック" charset="0"/>
              </a:rPr>
              <a:t> and Wei et al, 2005, </a:t>
            </a:r>
            <a:r>
              <a:rPr lang="en-US" sz="1707" b="1" i="1" dirty="0">
                <a:ea typeface="ＭＳ Ｐゴシック" charset="0"/>
              </a:rPr>
              <a:t>PNAS</a:t>
            </a:r>
            <a:r>
              <a:rPr lang="en-US" sz="1707" b="1" dirty="0">
                <a:ea typeface="ＭＳ Ｐゴシック" charset="0"/>
              </a:rPr>
              <a:t>, Vol102:8633)</a:t>
            </a:r>
          </a:p>
        </p:txBody>
      </p:sp>
      <p:sp>
        <p:nvSpPr>
          <p:cNvPr id="2" name="TextBox 1"/>
          <p:cNvSpPr txBox="1"/>
          <p:nvPr/>
        </p:nvSpPr>
        <p:spPr>
          <a:xfrm>
            <a:off x="8677846" y="391218"/>
            <a:ext cx="2025555" cy="369332"/>
          </a:xfrm>
          <a:prstGeom prst="rect">
            <a:avLst/>
          </a:prstGeom>
          <a:noFill/>
        </p:spPr>
        <p:txBody>
          <a:bodyPr wrap="none" rtlCol="0">
            <a:spAutoFit/>
          </a:bodyPr>
          <a:lstStyle/>
          <a:p>
            <a:r>
              <a:rPr lang="en-US" smtClean="0"/>
              <a:t>Normal distribution</a:t>
            </a:r>
            <a:endParaRPr lang="en-US"/>
          </a:p>
        </p:txBody>
      </p:sp>
    </p:spTree>
    <p:extLst>
      <p:ext uri="{BB962C8B-B14F-4D97-AF65-F5344CB8AC3E}">
        <p14:creationId xmlns:p14="http://schemas.microsoft.com/office/powerpoint/2010/main" val="7476039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801" name="Picture 2" descr="CESA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2533" y="0"/>
            <a:ext cx="10630430" cy="73036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51299" name="Text Box 3"/>
          <p:cNvSpPr txBox="1">
            <a:spLocks noChangeArrowheads="1"/>
          </p:cNvSpPr>
          <p:nvPr/>
        </p:nvSpPr>
        <p:spPr bwMode="auto">
          <a:xfrm>
            <a:off x="6853160" y="2948422"/>
            <a:ext cx="820674" cy="38779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920" b="1">
                <a:ea typeface="ＭＳ Ｐゴシック" charset="0"/>
              </a:rPr>
              <a:t>CESA7</a:t>
            </a:r>
          </a:p>
        </p:txBody>
      </p:sp>
      <p:sp>
        <p:nvSpPr>
          <p:cNvPr id="951300" name="Text Box 4"/>
          <p:cNvSpPr txBox="1">
            <a:spLocks noChangeArrowheads="1"/>
          </p:cNvSpPr>
          <p:nvPr/>
        </p:nvSpPr>
        <p:spPr bwMode="auto">
          <a:xfrm>
            <a:off x="3386887" y="3421240"/>
            <a:ext cx="820674" cy="38779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920" b="1">
                <a:ea typeface="ＭＳ Ｐゴシック" charset="0"/>
              </a:rPr>
              <a:t>CESA8</a:t>
            </a:r>
          </a:p>
        </p:txBody>
      </p:sp>
      <p:sp>
        <p:nvSpPr>
          <p:cNvPr id="951301" name="Text Box 5"/>
          <p:cNvSpPr txBox="1">
            <a:spLocks noChangeArrowheads="1"/>
          </p:cNvSpPr>
          <p:nvPr/>
        </p:nvSpPr>
        <p:spPr bwMode="auto">
          <a:xfrm>
            <a:off x="5606012" y="5741046"/>
            <a:ext cx="820674" cy="38779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1920" b="1">
                <a:ea typeface="ＭＳ Ｐゴシック" charset="0"/>
              </a:rPr>
              <a:t>CESA4</a:t>
            </a:r>
          </a:p>
        </p:txBody>
      </p:sp>
      <p:sp>
        <p:nvSpPr>
          <p:cNvPr id="951302" name="Text Box 6"/>
          <p:cNvSpPr txBox="1">
            <a:spLocks noChangeArrowheads="1"/>
          </p:cNvSpPr>
          <p:nvPr/>
        </p:nvSpPr>
        <p:spPr bwMode="auto">
          <a:xfrm>
            <a:off x="1542468" y="951654"/>
            <a:ext cx="184731" cy="486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endParaRPr lang="en-US" sz="2560">
              <a:latin typeface="Times New Roman" charset="0"/>
              <a:ea typeface="ＭＳ Ｐゴシック" charset="0"/>
            </a:endParaRPr>
          </a:p>
        </p:txBody>
      </p:sp>
      <p:sp>
        <p:nvSpPr>
          <p:cNvPr id="951303" name="Text Box 7"/>
          <p:cNvSpPr txBox="1">
            <a:spLocks noChangeArrowheads="1"/>
          </p:cNvSpPr>
          <p:nvPr/>
        </p:nvSpPr>
        <p:spPr bwMode="auto">
          <a:xfrm>
            <a:off x="500154" y="499375"/>
            <a:ext cx="5243680" cy="95410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2800" b="1" dirty="0">
                <a:solidFill>
                  <a:srgbClr val="140DFB"/>
                </a:solidFill>
                <a:ea typeface="ＭＳ Ｐゴシック" charset="0"/>
              </a:rPr>
              <a:t>A </a:t>
            </a:r>
            <a:r>
              <a:rPr lang="en-US" sz="2800" b="1" dirty="0" smtClean="0">
                <a:solidFill>
                  <a:srgbClr val="140DFB"/>
                </a:solidFill>
                <a:ea typeface="ＭＳ Ｐゴシック" charset="0"/>
              </a:rPr>
              <a:t>coexpression network </a:t>
            </a:r>
            <a:r>
              <a:rPr lang="en-US" sz="2800" b="1" dirty="0">
                <a:solidFill>
                  <a:srgbClr val="140DFB"/>
                </a:solidFill>
                <a:ea typeface="ＭＳ Ｐゴシック" charset="0"/>
              </a:rPr>
              <a:t>centered </a:t>
            </a:r>
            <a:endParaRPr lang="en-US" sz="2800" b="1" dirty="0" smtClean="0">
              <a:solidFill>
                <a:srgbClr val="140DFB"/>
              </a:solidFill>
              <a:ea typeface="ＭＳ Ｐゴシック" charset="0"/>
            </a:endParaRPr>
          </a:p>
          <a:p>
            <a:pPr>
              <a:defRPr/>
            </a:pPr>
            <a:r>
              <a:rPr lang="en-US" sz="2800" b="1" dirty="0">
                <a:solidFill>
                  <a:srgbClr val="140DFB"/>
                </a:solidFill>
                <a:ea typeface="ＭＳ Ｐゴシック" charset="0"/>
              </a:rPr>
              <a:t>a</a:t>
            </a:r>
            <a:r>
              <a:rPr lang="en-US" sz="2800" b="1" dirty="0" smtClean="0">
                <a:solidFill>
                  <a:srgbClr val="140DFB"/>
                </a:solidFill>
                <a:ea typeface="ＭＳ Ｐゴシック" charset="0"/>
              </a:rPr>
              <a:t>round AtCESA4</a:t>
            </a:r>
            <a:r>
              <a:rPr lang="en-US" sz="2800" b="1" dirty="0">
                <a:solidFill>
                  <a:srgbClr val="140DFB"/>
                </a:solidFill>
                <a:ea typeface="ＭＳ Ｐゴシック" charset="0"/>
              </a:rPr>
              <a:t>, </a:t>
            </a:r>
            <a:r>
              <a:rPr lang="en-US" sz="2800" b="1" dirty="0" smtClean="0">
                <a:solidFill>
                  <a:srgbClr val="140DFB"/>
                </a:solidFill>
                <a:ea typeface="ＭＳ Ｐゴシック" charset="0"/>
              </a:rPr>
              <a:t>7 </a:t>
            </a:r>
            <a:r>
              <a:rPr lang="en-US" sz="2800" b="1" dirty="0">
                <a:solidFill>
                  <a:srgbClr val="140DFB"/>
                </a:solidFill>
                <a:ea typeface="ＭＳ Ｐゴシック" charset="0"/>
              </a:rPr>
              <a:t>and 8</a:t>
            </a:r>
          </a:p>
        </p:txBody>
      </p:sp>
      <p:sp>
        <p:nvSpPr>
          <p:cNvPr id="951304" name="Oval 8"/>
          <p:cNvSpPr>
            <a:spLocks noChangeArrowheads="1"/>
          </p:cNvSpPr>
          <p:nvPr/>
        </p:nvSpPr>
        <p:spPr bwMode="auto">
          <a:xfrm rot="3362352">
            <a:off x="4468683" y="3344515"/>
            <a:ext cx="2025227" cy="1327921"/>
          </a:xfrm>
          <a:prstGeom prst="ellipse">
            <a:avLst/>
          </a:prstGeom>
          <a:noFill/>
          <a:ln w="127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sz="1920">
              <a:ea typeface="ＭＳ Ｐゴシック" charset="0"/>
            </a:endParaRPr>
          </a:p>
        </p:txBody>
      </p:sp>
      <p:sp>
        <p:nvSpPr>
          <p:cNvPr id="951305" name="Line 9"/>
          <p:cNvSpPr>
            <a:spLocks noChangeShapeType="1"/>
          </p:cNvSpPr>
          <p:nvPr/>
        </p:nvSpPr>
        <p:spPr bwMode="auto">
          <a:xfrm rot="-320326">
            <a:off x="5688990" y="4345648"/>
            <a:ext cx="1817358" cy="667981"/>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defRPr/>
            </a:pPr>
            <a:endParaRPr lang="en-US" sz="1920">
              <a:ea typeface="ＭＳ Ｐゴシック" charset="0"/>
            </a:endParaRPr>
          </a:p>
        </p:txBody>
      </p:sp>
      <p:sp>
        <p:nvSpPr>
          <p:cNvPr id="951306" name="Text Box 10"/>
          <p:cNvSpPr txBox="1">
            <a:spLocks noChangeArrowheads="1"/>
          </p:cNvSpPr>
          <p:nvPr/>
        </p:nvSpPr>
        <p:spPr bwMode="auto">
          <a:xfrm>
            <a:off x="7533482" y="4714240"/>
            <a:ext cx="1511696" cy="42056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spAutoFit/>
          </a:bodyPr>
          <a:lstStyle/>
          <a:p>
            <a:pPr>
              <a:defRPr/>
            </a:pPr>
            <a:r>
              <a:rPr lang="en-US" sz="2133">
                <a:ea typeface="ＭＳ Ｐゴシック" charset="0"/>
              </a:rPr>
              <a:t>Intersection</a:t>
            </a:r>
          </a:p>
        </p:txBody>
      </p:sp>
      <p:sp>
        <p:nvSpPr>
          <p:cNvPr id="2" name="TextBox 1"/>
          <p:cNvSpPr txBox="1"/>
          <p:nvPr/>
        </p:nvSpPr>
        <p:spPr>
          <a:xfrm>
            <a:off x="4615543" y="2797688"/>
            <a:ext cx="478016" cy="369332"/>
          </a:xfrm>
          <a:prstGeom prst="rect">
            <a:avLst/>
          </a:prstGeom>
          <a:noFill/>
        </p:spPr>
        <p:txBody>
          <a:bodyPr wrap="none" rtlCol="0">
            <a:spAutoFit/>
          </a:bodyPr>
          <a:lstStyle/>
          <a:p>
            <a:r>
              <a:rPr lang="en-US" dirty="0" smtClean="0"/>
              <a:t>ICE</a:t>
            </a:r>
            <a:endParaRPr lang="en-US" dirty="0"/>
          </a:p>
        </p:txBody>
      </p:sp>
    </p:spTree>
    <p:extLst>
      <p:ext uri="{BB962C8B-B14F-4D97-AF65-F5344CB8AC3E}">
        <p14:creationId xmlns:p14="http://schemas.microsoft.com/office/powerpoint/2010/main" val="11086285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77035" name="Group 171"/>
          <p:cNvGraphicFramePr>
            <a:graphicFrameLocks noGrp="1"/>
          </p:cNvGraphicFramePr>
          <p:nvPr>
            <p:extLst>
              <p:ext uri="{D42A27DB-BD31-4B8C-83A1-F6EECF244321}">
                <p14:modId xmlns:p14="http://schemas.microsoft.com/office/powerpoint/2010/main" val="201015225"/>
              </p:ext>
            </p:extLst>
          </p:nvPr>
        </p:nvGraphicFramePr>
        <p:xfrm>
          <a:off x="412829" y="868967"/>
          <a:ext cx="9581485" cy="5984568"/>
        </p:xfrm>
        <a:graphic>
          <a:graphicData uri="http://schemas.openxmlformats.org/drawingml/2006/table">
            <a:tbl>
              <a:tblPr/>
              <a:tblGrid>
                <a:gridCol w="1509546"/>
                <a:gridCol w="4937058"/>
                <a:gridCol w="1430792"/>
                <a:gridCol w="1704089"/>
              </a:tblGrid>
              <a:tr h="432679">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900" b="1" i="0" u="none" strike="noStrike" cap="none" normalizeH="0" baseline="0">
                          <a:ln>
                            <a:noFill/>
                          </a:ln>
                          <a:solidFill>
                            <a:schemeClr val="tx1"/>
                          </a:solidFill>
                          <a:effectLst/>
                          <a:latin typeface="Arial" charset="0"/>
                          <a:ea typeface="ＭＳ Ｐゴシック" charset="-128"/>
                        </a:rPr>
                        <a:t>AGI</a:t>
                      </a:r>
                      <a:endParaRPr kumimoji="0" lang="sv-SE" altLang="x-none" sz="1900" b="0" i="0" u="none" strike="noStrike" cap="none" normalizeH="0" baseline="0">
                        <a:ln>
                          <a:noFill/>
                        </a:ln>
                        <a:solidFill>
                          <a:schemeClr val="tx1"/>
                        </a:solidFill>
                        <a:effectLst/>
                        <a:latin typeface="Arial" charset="0"/>
                        <a:ea typeface="ＭＳ Ｐゴシック" charset="-128"/>
                      </a:endParaRP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en-GB" altLang="x-none" sz="1900" b="1" i="0" u="none" strike="noStrike" cap="none" normalizeH="0" baseline="0" dirty="0">
                          <a:ln>
                            <a:noFill/>
                          </a:ln>
                          <a:solidFill>
                            <a:schemeClr val="tx1"/>
                          </a:solidFill>
                          <a:effectLst/>
                          <a:latin typeface="Arial" charset="0"/>
                          <a:ea typeface="ＭＳ Ｐゴシック" charset="-128"/>
                        </a:rPr>
                        <a:t>Gene title</a:t>
                      </a:r>
                      <a:endParaRPr kumimoji="0" lang="en-GB" altLang="x-none" sz="1900" b="0" i="0" u="none" strike="noStrike" cap="none" normalizeH="0" baseline="0" dirty="0">
                        <a:ln>
                          <a:noFill/>
                        </a:ln>
                        <a:solidFill>
                          <a:schemeClr val="tx1"/>
                        </a:solidFill>
                        <a:effectLst/>
                        <a:latin typeface="Arial" charset="0"/>
                        <a:ea typeface="ＭＳ Ｐゴシック" charset="-128"/>
                      </a:endParaRP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900" b="1" i="0" u="none" strike="noStrike" cap="none" normalizeH="0" baseline="0">
                          <a:ln>
                            <a:noFill/>
                          </a:ln>
                          <a:solidFill>
                            <a:schemeClr val="tx1"/>
                          </a:solidFill>
                          <a:effectLst/>
                          <a:latin typeface="Arial" charset="0"/>
                          <a:ea typeface="ＭＳ Ｐゴシック" charset="-128"/>
                        </a:rPr>
                        <a:t>Score*</a:t>
                      </a:r>
                      <a:endParaRPr kumimoji="0" lang="sv-SE" altLang="x-none" sz="1900" b="0" i="0" u="none" strike="noStrike" cap="none" normalizeH="0" baseline="0">
                        <a:ln>
                          <a:noFill/>
                        </a:ln>
                        <a:solidFill>
                          <a:schemeClr val="tx1"/>
                        </a:solidFill>
                        <a:effectLst/>
                        <a:latin typeface="Arial" charset="0"/>
                        <a:ea typeface="ＭＳ Ｐゴシック" charset="-128"/>
                      </a:endParaRP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900" b="1" i="0" u="none" strike="noStrike" cap="none" normalizeH="0" baseline="0" dirty="0">
                          <a:ln>
                            <a:noFill/>
                          </a:ln>
                          <a:solidFill>
                            <a:schemeClr val="tx1"/>
                          </a:solidFill>
                          <a:effectLst/>
                          <a:latin typeface="Arial" charset="0"/>
                          <a:ea typeface="ＭＳ Ｐゴシック" charset="-128"/>
                        </a:rPr>
                        <a:t>P-</a:t>
                      </a:r>
                      <a:r>
                        <a:rPr kumimoji="0" lang="sv-SE" altLang="x-none" sz="1900" b="1" i="0" u="none" strike="noStrike" cap="none" normalizeH="0" baseline="0" dirty="0" err="1">
                          <a:ln>
                            <a:noFill/>
                          </a:ln>
                          <a:solidFill>
                            <a:schemeClr val="tx1"/>
                          </a:solidFill>
                          <a:effectLst/>
                          <a:latin typeface="Arial" charset="0"/>
                          <a:ea typeface="ＭＳ Ｐゴシック" charset="-128"/>
                        </a:rPr>
                        <a:t>value</a:t>
                      </a:r>
                      <a:endParaRPr kumimoji="0" lang="sv-SE" altLang="x-none" sz="1900" b="0" i="0" u="none" strike="noStrike" cap="none" normalizeH="0" baseline="0" dirty="0">
                        <a:ln>
                          <a:noFill/>
                        </a:ln>
                        <a:solidFill>
                          <a:schemeClr val="tx1"/>
                        </a:solidFill>
                        <a:effectLst/>
                        <a:latin typeface="Arial" charset="0"/>
                        <a:ea typeface="ＭＳ Ｐゴシック" charset="-128"/>
                      </a:endParaRP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434189">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FF6600"/>
                          </a:solidFill>
                          <a:effectLst/>
                          <a:latin typeface="Arial" charset="0"/>
                          <a:ea typeface="ＭＳ Ｐゴシック" charset="-128"/>
                        </a:rPr>
                        <a:t>AT5G44030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en-GB" altLang="x-none" sz="1300" b="0" i="0" u="none" strike="noStrike" cap="none" normalizeH="0" baseline="0">
                          <a:ln>
                            <a:noFill/>
                          </a:ln>
                          <a:solidFill>
                            <a:srgbClr val="FF6600"/>
                          </a:solidFill>
                          <a:effectLst/>
                          <a:latin typeface="Arial" charset="0"/>
                          <a:ea typeface="ＭＳ Ｐゴシック" charset="-128"/>
                        </a:rPr>
                        <a:t>cellulose synthase, catalytic subunit (IRX5/CESA4)</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FF6600"/>
                          </a:solidFill>
                          <a:effectLst/>
                          <a:latin typeface="Arial" charset="0"/>
                          <a:ea typeface="ＭＳ Ｐゴシック" charset="-128"/>
                        </a:rPr>
                        <a:t>4</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FF6600"/>
                          </a:solidFill>
                          <a:effectLst/>
                          <a:latin typeface="Arial" charset="0"/>
                          <a:ea typeface="ＭＳ Ｐゴシック" charset="-128"/>
                        </a:rPr>
                        <a:t>4.1E-35</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8413">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FF6600"/>
                          </a:solidFill>
                          <a:effectLst/>
                          <a:latin typeface="Arial" charset="0"/>
                          <a:ea typeface="ＭＳ Ｐゴシック" charset="-128"/>
                        </a:rPr>
                        <a:t>AT4G18780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en-GB" altLang="x-none" sz="1300" b="0" i="0" u="none" strike="noStrike" cap="none" normalizeH="0" baseline="0">
                          <a:ln>
                            <a:noFill/>
                          </a:ln>
                          <a:solidFill>
                            <a:srgbClr val="FF6600"/>
                          </a:solidFill>
                          <a:effectLst/>
                          <a:latin typeface="Arial" charset="0"/>
                          <a:ea typeface="ＭＳ Ｐゴシック" charset="-128"/>
                        </a:rPr>
                        <a:t>cellulose synthase, catalytic subunit (IRX1/CESA8)</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FF6600"/>
                          </a:solidFill>
                          <a:effectLst/>
                          <a:latin typeface="Arial" charset="0"/>
                          <a:ea typeface="ＭＳ Ｐゴシック" charset="-128"/>
                        </a:rPr>
                        <a:t>5</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FF6600"/>
                          </a:solidFill>
                          <a:effectLst/>
                          <a:latin typeface="Arial" charset="0"/>
                          <a:ea typeface="ＭＳ Ｐゴシック" charset="-128"/>
                        </a:rPr>
                        <a:t>7.1E-33</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86301">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140DFB"/>
                          </a:solidFill>
                          <a:effectLst/>
                          <a:latin typeface="Arial" charset="0"/>
                          <a:ea typeface="ＭＳ Ｐゴシック" charset="-128"/>
                        </a:rPr>
                        <a:t>AT5G54690*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err="1">
                          <a:ln>
                            <a:noFill/>
                          </a:ln>
                          <a:solidFill>
                            <a:srgbClr val="140DFB"/>
                          </a:solidFill>
                          <a:effectLst/>
                          <a:latin typeface="Arial" charset="0"/>
                          <a:ea typeface="ＭＳ Ｐゴシック" charset="-128"/>
                        </a:rPr>
                        <a:t>glycosyl</a:t>
                      </a:r>
                      <a:r>
                        <a:rPr kumimoji="0" lang="sv-SE" altLang="x-none" sz="1300" b="0" i="0" u="none" strike="noStrike" cap="none" normalizeH="0" baseline="0" dirty="0">
                          <a:ln>
                            <a:noFill/>
                          </a:ln>
                          <a:solidFill>
                            <a:srgbClr val="140DFB"/>
                          </a:solidFill>
                          <a:effectLst/>
                          <a:latin typeface="Arial" charset="0"/>
                          <a:ea typeface="ＭＳ Ｐゴシック" charset="-128"/>
                        </a:rPr>
                        <a:t> </a:t>
                      </a:r>
                      <a:r>
                        <a:rPr kumimoji="0" lang="sv-SE" altLang="x-none" sz="1300" b="0" i="0" u="none" strike="noStrike" cap="none" normalizeH="0" baseline="0" dirty="0" err="1">
                          <a:ln>
                            <a:noFill/>
                          </a:ln>
                          <a:solidFill>
                            <a:srgbClr val="140DFB"/>
                          </a:solidFill>
                          <a:effectLst/>
                          <a:latin typeface="Arial" charset="0"/>
                          <a:ea typeface="ＭＳ Ｐゴシック" charset="-128"/>
                        </a:rPr>
                        <a:t>transferase</a:t>
                      </a:r>
                      <a:r>
                        <a:rPr kumimoji="0" lang="sv-SE" altLang="x-none" sz="1300" b="0" i="0" u="none" strike="noStrike" cap="none" normalizeH="0" baseline="0" dirty="0">
                          <a:ln>
                            <a:noFill/>
                          </a:ln>
                          <a:solidFill>
                            <a:srgbClr val="140DFB"/>
                          </a:solidFill>
                          <a:effectLst/>
                          <a:latin typeface="Arial" charset="0"/>
                          <a:ea typeface="ＭＳ Ｐゴシック" charset="-128"/>
                        </a:rPr>
                        <a:t> </a:t>
                      </a:r>
                      <a:r>
                        <a:rPr kumimoji="0" lang="sv-SE" altLang="x-none" sz="1300" b="0" i="0" u="none" strike="noStrike" cap="none" normalizeH="0" baseline="0" dirty="0" err="1">
                          <a:ln>
                            <a:noFill/>
                          </a:ln>
                          <a:solidFill>
                            <a:srgbClr val="140DFB"/>
                          </a:solidFill>
                          <a:effectLst/>
                          <a:latin typeface="Arial" charset="0"/>
                          <a:ea typeface="ＭＳ Ｐゴシック" charset="-128"/>
                        </a:rPr>
                        <a:t>family</a:t>
                      </a:r>
                      <a:r>
                        <a:rPr kumimoji="0" lang="sv-SE" altLang="x-none" sz="1300" b="0" i="0" u="none" strike="noStrike" cap="none" normalizeH="0" baseline="0" dirty="0">
                          <a:ln>
                            <a:noFill/>
                          </a:ln>
                          <a:solidFill>
                            <a:srgbClr val="140DFB"/>
                          </a:solidFill>
                          <a:effectLst/>
                          <a:latin typeface="Arial" charset="0"/>
                          <a:ea typeface="ＭＳ Ｐゴシック" charset="-128"/>
                        </a:rPr>
                        <a:t> 8 </a:t>
                      </a:r>
                      <a:r>
                        <a:rPr kumimoji="0" lang="sv-SE" altLang="x-none" sz="1300" b="0" i="0" u="none" strike="noStrike" cap="none" normalizeH="0" baseline="0" dirty="0" smtClean="0">
                          <a:ln>
                            <a:noFill/>
                          </a:ln>
                          <a:solidFill>
                            <a:srgbClr val="140DFB"/>
                          </a:solidFill>
                          <a:effectLst/>
                          <a:latin typeface="Arial" charset="0"/>
                          <a:ea typeface="ＭＳ Ｐゴシック" charset="-128"/>
                        </a:rPr>
                        <a:t>protein  </a:t>
                      </a:r>
                      <a:endParaRPr kumimoji="0" lang="sv-SE" altLang="x-none" sz="1300" b="0" i="0" u="none" strike="noStrike" cap="none" normalizeH="0" baseline="0" dirty="0">
                        <a:ln>
                          <a:noFill/>
                        </a:ln>
                        <a:solidFill>
                          <a:srgbClr val="140DFB"/>
                        </a:solidFill>
                        <a:effectLst/>
                        <a:latin typeface="Arial" charset="0"/>
                        <a:ea typeface="ＭＳ Ｐゴシック" charset="-128"/>
                      </a:endParaRP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140DFB"/>
                          </a:solidFill>
                          <a:effectLst/>
                          <a:latin typeface="Arial" charset="0"/>
                          <a:ea typeface="ＭＳ Ｐゴシック" charset="-128"/>
                        </a:rPr>
                        <a:t>5</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a:ln>
                            <a:noFill/>
                          </a:ln>
                          <a:solidFill>
                            <a:srgbClr val="140DFB"/>
                          </a:solidFill>
                          <a:effectLst/>
                          <a:latin typeface="Arial" charset="0"/>
                          <a:ea typeface="ＭＳ Ｐゴシック" charset="-128"/>
                        </a:rPr>
                        <a:t>4.1E-35</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6817">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FF6600"/>
                          </a:solidFill>
                          <a:effectLst/>
                          <a:latin typeface="Arial" charset="0"/>
                          <a:ea typeface="ＭＳ Ｐゴシック" charset="-128"/>
                        </a:rPr>
                        <a:t>AT5G17420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en-GB" altLang="x-none" sz="1300" b="0" i="0" u="none" strike="noStrike" cap="none" normalizeH="0" baseline="0">
                          <a:ln>
                            <a:noFill/>
                          </a:ln>
                          <a:solidFill>
                            <a:srgbClr val="FF6600"/>
                          </a:solidFill>
                          <a:effectLst/>
                          <a:latin typeface="Arial" charset="0"/>
                          <a:ea typeface="ＭＳ Ｐゴシック" charset="-128"/>
                        </a:rPr>
                        <a:t>cellulose synthase, catalytic subunit (IRX3/CESA7)</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FF6600"/>
                          </a:solidFill>
                          <a:effectLst/>
                          <a:latin typeface="Arial" charset="0"/>
                          <a:ea typeface="ＭＳ Ｐゴシック" charset="-128"/>
                        </a:rPr>
                        <a:t>5</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FF6600"/>
                          </a:solidFill>
                          <a:effectLst/>
                          <a:latin typeface="Arial" charset="0"/>
                          <a:ea typeface="ＭＳ Ｐゴシック" charset="-128"/>
                        </a:rPr>
                        <a:t>3.7E-30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8413">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a:ln>
                            <a:noFill/>
                          </a:ln>
                          <a:solidFill>
                            <a:srgbClr val="140DFB"/>
                          </a:solidFill>
                          <a:effectLst/>
                          <a:latin typeface="Arial" charset="0"/>
                          <a:ea typeface="ＭＳ Ｐゴシック" charset="-128"/>
                        </a:rPr>
                        <a:t>AT3G16920*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en-GB" altLang="x-none" sz="1300" b="0" i="0" u="none" strike="noStrike" cap="none" normalizeH="0" baseline="0" dirty="0">
                          <a:ln>
                            <a:noFill/>
                          </a:ln>
                          <a:solidFill>
                            <a:srgbClr val="140DFB"/>
                          </a:solidFill>
                          <a:effectLst/>
                          <a:latin typeface="Arial" charset="0"/>
                          <a:ea typeface="ＭＳ Ｐゴシック" charset="-128"/>
                        </a:rPr>
                        <a:t>CTL1-like</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140DFB"/>
                          </a:solidFill>
                          <a:effectLst/>
                          <a:latin typeface="Arial" charset="0"/>
                          <a:ea typeface="ＭＳ Ｐゴシック" charset="-128"/>
                        </a:rPr>
                        <a:t>6</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a:ln>
                            <a:noFill/>
                          </a:ln>
                          <a:solidFill>
                            <a:srgbClr val="140DFB"/>
                          </a:solidFill>
                          <a:effectLst/>
                          <a:latin typeface="Arial" charset="0"/>
                          <a:ea typeface="ＭＳ Ｐゴシック" charset="-128"/>
                        </a:rPr>
                        <a:t>9.3E-33</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8413">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AT2G38080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en-GB" altLang="x-none" sz="1300" b="0" i="0" u="none" strike="noStrike" cap="none" normalizeH="0" baseline="0">
                          <a:ln>
                            <a:noFill/>
                          </a:ln>
                          <a:solidFill>
                            <a:schemeClr val="tx1"/>
                          </a:solidFill>
                          <a:effectLst/>
                          <a:latin typeface="Arial" charset="0"/>
                          <a:ea typeface="ＭＳ Ｐゴシック" charset="-128"/>
                        </a:rPr>
                        <a:t>laccase, putative / diphenol oxidase, putative</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6</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1.4E-34</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6817">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AT5G15630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en-GB" altLang="x-none" sz="1300" b="0" i="0" u="none" strike="noStrike" cap="none" normalizeH="0" baseline="0">
                          <a:ln>
                            <a:noFill/>
                          </a:ln>
                          <a:solidFill>
                            <a:schemeClr val="tx1"/>
                          </a:solidFill>
                          <a:effectLst/>
                          <a:latin typeface="Arial" charset="0"/>
                          <a:ea typeface="ＭＳ Ｐゴシック" charset="-128"/>
                        </a:rPr>
                        <a:t>COBRA cell expansion protein COBL4</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7</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a:ln>
                            <a:noFill/>
                          </a:ln>
                          <a:solidFill>
                            <a:schemeClr val="tx1"/>
                          </a:solidFill>
                          <a:effectLst/>
                          <a:latin typeface="Arial" charset="0"/>
                          <a:ea typeface="ＭＳ Ｐゴシック" charset="-128"/>
                        </a:rPr>
                        <a:t>1.6E-32</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40010">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a:ln>
                            <a:noFill/>
                          </a:ln>
                          <a:solidFill>
                            <a:srgbClr val="140DFB"/>
                          </a:solidFill>
                          <a:effectLst/>
                          <a:latin typeface="Arial" charset="0"/>
                          <a:ea typeface="ＭＳ Ｐゴシック" charset="-128"/>
                        </a:rPr>
                        <a:t>AT5G03170*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en-GB" altLang="x-none" sz="1300" b="0" i="0" u="none" strike="noStrike" cap="none" normalizeH="0" baseline="0" dirty="0" err="1">
                          <a:ln>
                            <a:noFill/>
                          </a:ln>
                          <a:solidFill>
                            <a:srgbClr val="140DFB"/>
                          </a:solidFill>
                          <a:effectLst/>
                          <a:latin typeface="Arial" charset="0"/>
                          <a:ea typeface="ＭＳ Ｐゴシック" charset="-128"/>
                        </a:rPr>
                        <a:t>fasciclin</a:t>
                      </a:r>
                      <a:r>
                        <a:rPr kumimoji="0" lang="en-GB" altLang="x-none" sz="1300" b="0" i="0" u="none" strike="noStrike" cap="none" normalizeH="0" baseline="0" dirty="0">
                          <a:ln>
                            <a:noFill/>
                          </a:ln>
                          <a:solidFill>
                            <a:srgbClr val="140DFB"/>
                          </a:solidFill>
                          <a:effectLst/>
                          <a:latin typeface="Arial" charset="0"/>
                          <a:ea typeface="ＭＳ Ｐゴシック" charset="-128"/>
                        </a:rPr>
                        <a:t>-like arabinogalactan-protein (FLA11)</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140DFB"/>
                          </a:solidFill>
                          <a:effectLst/>
                          <a:latin typeface="Arial" charset="0"/>
                          <a:ea typeface="ＭＳ Ｐゴシック" charset="-128"/>
                        </a:rPr>
                        <a:t>8</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a:ln>
                            <a:noFill/>
                          </a:ln>
                          <a:solidFill>
                            <a:srgbClr val="140DFB"/>
                          </a:solidFill>
                          <a:effectLst/>
                          <a:latin typeface="Arial" charset="0"/>
                          <a:ea typeface="ＭＳ Ｐゴシック" charset="-128"/>
                        </a:rPr>
                        <a:t>6.7E-32</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8413">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AT2G37090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glycosyl transferase family 43 protein</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10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2.3E-29</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6817">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AT3G18660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glycogenin glucosyltransferase (glycogenin)-related</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29</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a:ln>
                            <a:noFill/>
                          </a:ln>
                          <a:solidFill>
                            <a:schemeClr val="tx1"/>
                          </a:solidFill>
                          <a:effectLst/>
                          <a:latin typeface="Arial" charset="0"/>
                          <a:ea typeface="ＭＳ Ｐゴシック" charset="-128"/>
                        </a:rPr>
                        <a:t>4.9E-23</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8413">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a:ln>
                            <a:noFill/>
                          </a:ln>
                          <a:solidFill>
                            <a:srgbClr val="140DFB"/>
                          </a:solidFill>
                          <a:effectLst/>
                          <a:latin typeface="Arial" charset="0"/>
                          <a:ea typeface="ＭＳ Ｐゴシック" charset="-128"/>
                        </a:rPr>
                        <a:t>AT4G27435*</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err="1">
                          <a:ln>
                            <a:noFill/>
                          </a:ln>
                          <a:solidFill>
                            <a:srgbClr val="140DFB"/>
                          </a:solidFill>
                          <a:effectLst/>
                          <a:latin typeface="Arial" charset="0"/>
                          <a:ea typeface="ＭＳ Ｐゴシック" charset="-128"/>
                        </a:rPr>
                        <a:t>expressed</a:t>
                      </a:r>
                      <a:r>
                        <a:rPr kumimoji="0" lang="sv-SE" altLang="x-none" sz="1300" b="0" i="0" u="none" strike="noStrike" cap="none" normalizeH="0" baseline="0" dirty="0">
                          <a:ln>
                            <a:noFill/>
                          </a:ln>
                          <a:solidFill>
                            <a:srgbClr val="140DFB"/>
                          </a:solidFill>
                          <a:effectLst/>
                          <a:latin typeface="Arial" charset="0"/>
                          <a:ea typeface="ＭＳ Ｐゴシック" charset="-128"/>
                        </a:rPr>
                        <a:t> protein</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rgbClr val="140DFB"/>
                          </a:solidFill>
                          <a:effectLst/>
                          <a:latin typeface="Arial" charset="0"/>
                          <a:ea typeface="ＭＳ Ｐゴシック" charset="-128"/>
                        </a:rPr>
                        <a:t>30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a:ln>
                            <a:noFill/>
                          </a:ln>
                          <a:solidFill>
                            <a:srgbClr val="140DFB"/>
                          </a:solidFill>
                          <a:effectLst/>
                          <a:latin typeface="Arial" charset="0"/>
                          <a:ea typeface="ＭＳ Ｐゴシック" charset="-128"/>
                        </a:rPr>
                        <a:t>2.6E-24</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6817">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AT5G60720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expressed protein</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37</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1.2E-20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8413">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AT3G62020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germin-like protein (GLP10)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42</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9.2E-21</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8413">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AT5G60020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en-GB" altLang="x-none" sz="1300" b="0" i="0" u="none" strike="noStrike" cap="none" normalizeH="0" baseline="0">
                          <a:ln>
                            <a:noFill/>
                          </a:ln>
                          <a:solidFill>
                            <a:schemeClr val="tx1"/>
                          </a:solidFill>
                          <a:effectLst/>
                          <a:latin typeface="Arial" charset="0"/>
                          <a:ea typeface="ＭＳ Ｐゴシック" charset="-128"/>
                        </a:rPr>
                        <a:t>laccase, putative / diphenol oxidase, putative</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58</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1.1E-17</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6817">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AT4G28500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en-GB" altLang="x-none" sz="1300" b="0" i="0" u="none" strike="noStrike" cap="none" normalizeH="0" baseline="0">
                          <a:ln>
                            <a:noFill/>
                          </a:ln>
                          <a:solidFill>
                            <a:schemeClr val="tx1"/>
                          </a:solidFill>
                          <a:effectLst/>
                          <a:latin typeface="Arial" charset="0"/>
                          <a:ea typeface="ＭＳ Ｐゴシック" charset="-128"/>
                        </a:rPr>
                        <a:t>no apical meristem (NAM) family protein</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62</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9.7E-24</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r h="338413">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AT5G60490</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en-GB" altLang="x-none" sz="1300" b="0" i="0" u="none" strike="noStrike" cap="none" normalizeH="0" baseline="0" dirty="0" err="1">
                          <a:ln>
                            <a:noFill/>
                          </a:ln>
                          <a:solidFill>
                            <a:schemeClr val="tx1"/>
                          </a:solidFill>
                          <a:effectLst/>
                          <a:latin typeface="Arial" charset="0"/>
                          <a:ea typeface="ＭＳ Ｐゴシック" charset="-128"/>
                        </a:rPr>
                        <a:t>fasciclin</a:t>
                      </a:r>
                      <a:r>
                        <a:rPr kumimoji="0" lang="en-GB" altLang="x-none" sz="1300" b="0" i="0" u="none" strike="noStrike" cap="none" normalizeH="0" baseline="0" dirty="0">
                          <a:ln>
                            <a:noFill/>
                          </a:ln>
                          <a:solidFill>
                            <a:schemeClr val="tx1"/>
                          </a:solidFill>
                          <a:effectLst/>
                          <a:latin typeface="Arial" charset="0"/>
                          <a:ea typeface="ＭＳ Ｐゴシック" charset="-128"/>
                        </a:rPr>
                        <a:t>-like arabinogalactan-protein (FLA12)</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a:ln>
                            <a:noFill/>
                          </a:ln>
                          <a:solidFill>
                            <a:schemeClr val="tx1"/>
                          </a:solidFill>
                          <a:effectLst/>
                          <a:latin typeface="Arial" charset="0"/>
                          <a:ea typeface="ＭＳ Ｐゴシック" charset="-128"/>
                        </a:rPr>
                        <a:t>64</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c>
                  <a:txBody>
                    <a:bodyPr/>
                    <a:lstStyle>
                      <a:lvl1pPr defTabSz="1290638">
                        <a:spcBef>
                          <a:spcPct val="20000"/>
                        </a:spcBef>
                        <a:buSzPct val="100000"/>
                        <a:defRPr sz="2800">
                          <a:solidFill>
                            <a:schemeClr val="tx1"/>
                          </a:solidFill>
                          <a:latin typeface="Times New Roman" charset="0"/>
                          <a:ea typeface="ＭＳ Ｐゴシック" charset="-128"/>
                        </a:defRPr>
                      </a:lvl1pPr>
                      <a:lvl2pPr marL="742950" indent="-285750" defTabSz="1290638">
                        <a:spcBef>
                          <a:spcPct val="20000"/>
                        </a:spcBef>
                        <a:buSzPct val="100000"/>
                        <a:defRPr sz="2400">
                          <a:solidFill>
                            <a:schemeClr val="tx1"/>
                          </a:solidFill>
                          <a:latin typeface="Times New Roman" charset="0"/>
                          <a:ea typeface="ＭＳ Ｐゴシック" charset="-128"/>
                        </a:defRPr>
                      </a:lvl2pPr>
                      <a:lvl3pPr marL="1143000" indent="-228600" defTabSz="1290638">
                        <a:spcBef>
                          <a:spcPct val="20000"/>
                        </a:spcBef>
                        <a:buSzPct val="100000"/>
                        <a:defRPr sz="2000">
                          <a:solidFill>
                            <a:schemeClr val="tx1"/>
                          </a:solidFill>
                          <a:latin typeface="Times New Roman" charset="0"/>
                          <a:ea typeface="ＭＳ Ｐゴシック" charset="-128"/>
                        </a:defRPr>
                      </a:lvl3pPr>
                      <a:lvl4pPr marL="1600200" indent="-228600" defTabSz="1290638">
                        <a:spcBef>
                          <a:spcPct val="20000"/>
                        </a:spcBef>
                        <a:buSzPct val="100000"/>
                        <a:defRPr>
                          <a:solidFill>
                            <a:schemeClr val="tx1"/>
                          </a:solidFill>
                          <a:latin typeface="Times New Roman" charset="0"/>
                          <a:ea typeface="ＭＳ Ｐゴシック" charset="-128"/>
                        </a:defRPr>
                      </a:lvl4pPr>
                      <a:lvl5pPr marL="2057400" indent="-228600" defTabSz="1290638">
                        <a:spcBef>
                          <a:spcPct val="20000"/>
                        </a:spcBef>
                        <a:buSzPct val="100000"/>
                        <a:defRPr>
                          <a:solidFill>
                            <a:schemeClr val="tx1"/>
                          </a:solidFill>
                          <a:latin typeface="Times New Roman" charset="0"/>
                          <a:ea typeface="ＭＳ Ｐゴシック" charset="-128"/>
                        </a:defRPr>
                      </a:lvl5pPr>
                      <a:lvl6pPr marL="25146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6pPr>
                      <a:lvl7pPr marL="29718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7pPr>
                      <a:lvl8pPr marL="34290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8pPr>
                      <a:lvl9pPr marL="3886200" indent="-228600" defTabSz="1290638" eaLnBrk="0" fontAlgn="base" hangingPunct="0">
                        <a:spcBef>
                          <a:spcPct val="20000"/>
                        </a:spcBef>
                        <a:spcAft>
                          <a:spcPct val="0"/>
                        </a:spcAft>
                        <a:buSzPct val="100000"/>
                        <a:defRPr>
                          <a:solidFill>
                            <a:schemeClr val="tx1"/>
                          </a:solidFill>
                          <a:latin typeface="Times New Roman" charset="0"/>
                          <a:ea typeface="ＭＳ Ｐゴシック" charset="-128"/>
                        </a:defRPr>
                      </a:lvl9pPr>
                    </a:lstStyle>
                    <a:p>
                      <a:pPr marL="0" marR="0" lvl="0" indent="0" algn="just" defTabSz="1290638" rtl="0" eaLnBrk="0" fontAlgn="base" latinLnBrk="0" hangingPunct="0">
                        <a:lnSpc>
                          <a:spcPct val="100000"/>
                        </a:lnSpc>
                        <a:spcBef>
                          <a:spcPct val="0"/>
                        </a:spcBef>
                        <a:spcAft>
                          <a:spcPct val="0"/>
                        </a:spcAft>
                        <a:buClrTx/>
                        <a:buSzPct val="100000"/>
                        <a:buFontTx/>
                        <a:buNone/>
                        <a:tabLst/>
                      </a:pPr>
                      <a:r>
                        <a:rPr kumimoji="0" lang="sv-SE" altLang="x-none" sz="1300" b="0" i="0" u="none" strike="noStrike" cap="none" normalizeH="0" baseline="0" dirty="0">
                          <a:ln>
                            <a:noFill/>
                          </a:ln>
                          <a:solidFill>
                            <a:schemeClr val="tx1"/>
                          </a:solidFill>
                          <a:effectLst/>
                          <a:latin typeface="Arial" charset="0"/>
                          <a:ea typeface="ＭＳ Ｐゴシック" charset="-128"/>
                        </a:rPr>
                        <a:t>7.9E-21</a:t>
                      </a:r>
                    </a:p>
                  </a:txBody>
                  <a:tcPr marL="137542" marR="137542" marT="68771" marB="68771"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04FF56"/>
                    </a:solidFill>
                  </a:tcPr>
                </a:tc>
              </a:tr>
            </a:tbl>
          </a:graphicData>
        </a:graphic>
      </p:graphicFrame>
      <p:sp>
        <p:nvSpPr>
          <p:cNvPr id="2" name="TextBox 1"/>
          <p:cNvSpPr txBox="1"/>
          <p:nvPr/>
        </p:nvSpPr>
        <p:spPr>
          <a:xfrm>
            <a:off x="412829" y="6853535"/>
            <a:ext cx="8029891" cy="400110"/>
          </a:xfrm>
          <a:prstGeom prst="rect">
            <a:avLst/>
          </a:prstGeom>
          <a:noFill/>
        </p:spPr>
        <p:txBody>
          <a:bodyPr wrap="none" rtlCol="0">
            <a:spAutoFit/>
          </a:bodyPr>
          <a:lstStyle/>
          <a:p>
            <a:r>
              <a:rPr lang="en-US" sz="2000" dirty="0" smtClean="0"/>
              <a:t>These genes highlighted in blue are four selected for experiment validation </a:t>
            </a:r>
            <a:endParaRPr lang="en-US" sz="2000" dirty="0"/>
          </a:p>
        </p:txBody>
      </p:sp>
      <p:sp>
        <p:nvSpPr>
          <p:cNvPr id="3" name="TextBox 2"/>
          <p:cNvSpPr txBox="1"/>
          <p:nvPr/>
        </p:nvSpPr>
        <p:spPr>
          <a:xfrm>
            <a:off x="727587" y="176469"/>
            <a:ext cx="4319388" cy="584775"/>
          </a:xfrm>
          <a:prstGeom prst="rect">
            <a:avLst/>
          </a:prstGeom>
          <a:noFill/>
        </p:spPr>
        <p:txBody>
          <a:bodyPr wrap="none" rtlCol="0">
            <a:spAutoFit/>
          </a:bodyPr>
          <a:lstStyle/>
          <a:p>
            <a:r>
              <a:rPr lang="en-US" sz="3200" dirty="0" smtClean="0"/>
              <a:t>Genes selected from ICE </a:t>
            </a:r>
            <a:endParaRPr lang="en-US" sz="3200" dirty="0"/>
          </a:p>
        </p:txBody>
      </p:sp>
    </p:spTree>
    <p:extLst>
      <p:ext uri="{BB962C8B-B14F-4D97-AF65-F5344CB8AC3E}">
        <p14:creationId xmlns:p14="http://schemas.microsoft.com/office/powerpoint/2010/main" val="27614988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Default Design">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ＭＳ Ｐゴシック"/>
        <a:cs typeface=""/>
      </a:majorFont>
      <a:minorFont>
        <a:latin typeface="Times New Roman"/>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900" b="0" i="0" u="none" strike="noStrike" cap="none" normalizeH="0" baseline="0">
            <a:ln>
              <a:noFill/>
            </a:ln>
            <a:solidFill>
              <a:srgbClr val="FFFFFF"/>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900" b="0" i="0" u="none" strike="noStrike" cap="none" normalizeH="0" baseline="0">
            <a:ln>
              <a:noFill/>
            </a:ln>
            <a:solidFill>
              <a:srgbClr val="FFFFFF"/>
            </a:solidFill>
            <a:effectLst/>
            <a:latin typeface="Arial" charset="0"/>
            <a:ea typeface="ＭＳ Ｐゴシック" charset="0"/>
          </a:defRPr>
        </a:defPPr>
      </a:lst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281</TotalTime>
  <Words>2662</Words>
  <Application>Microsoft Macintosh PowerPoint</Application>
  <PresentationFormat>Custom</PresentationFormat>
  <Paragraphs>524</Paragraphs>
  <Slides>38</Slides>
  <Notes>14</Notes>
  <HiddenSlides>0</HiddenSlides>
  <MMClips>0</MMClips>
  <ScaleCrop>false</ScaleCrop>
  <HeadingPairs>
    <vt:vector size="6" baseType="variant">
      <vt:variant>
        <vt:lpstr>Fonts Used</vt:lpstr>
      </vt:variant>
      <vt:variant>
        <vt:i4>13</vt:i4>
      </vt:variant>
      <vt:variant>
        <vt:lpstr>Theme</vt:lpstr>
      </vt:variant>
      <vt:variant>
        <vt:i4>4</vt:i4>
      </vt:variant>
      <vt:variant>
        <vt:lpstr>Slide Titles</vt:lpstr>
      </vt:variant>
      <vt:variant>
        <vt:i4>38</vt:i4>
      </vt:variant>
    </vt:vector>
  </HeadingPairs>
  <TitlesOfParts>
    <vt:vector size="55" baseType="lpstr">
      <vt:lpstr>Calibri Light</vt:lpstr>
      <vt:lpstr>Lucida Grande</vt:lpstr>
      <vt:lpstr>ＭＳ Ｐゴシック</vt:lpstr>
      <vt:lpstr>宋体</vt:lpstr>
      <vt:lpstr>Arial</vt:lpstr>
      <vt:lpstr>Calibri</vt:lpstr>
      <vt:lpstr>Gill Sans</vt:lpstr>
      <vt:lpstr>Helvetica</vt:lpstr>
      <vt:lpstr>Times</vt:lpstr>
      <vt:lpstr>Times New Roman</vt:lpstr>
      <vt:lpstr>Verdana</vt:lpstr>
      <vt:lpstr>Wingdings</vt:lpstr>
      <vt:lpstr>Σψμβολ</vt:lpstr>
      <vt:lpstr>Office Theme</vt:lpstr>
      <vt:lpstr>1_Office Theme</vt:lpstr>
      <vt:lpstr>2_Office Theme</vt:lpstr>
      <vt:lpstr>Default Design</vt:lpstr>
      <vt:lpstr>PowerPoint Presentation</vt:lpstr>
      <vt:lpstr>PowerPoint Presentation</vt:lpstr>
      <vt:lpstr>PowerPoint Presentation</vt:lpstr>
      <vt:lpstr>PowerPoint Presentation</vt:lpstr>
      <vt:lpstr>Intersection of Co-Expression (ICE)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Test 3:  Axolotl RNA-Seq  </vt:lpstr>
      <vt:lpstr>Cluster 2:  Limb development</vt:lpstr>
      <vt:lpstr>PowerPoint Presentation</vt:lpstr>
      <vt:lpstr>PowerPoint Presentation</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28</cp:revision>
  <dcterms:created xsi:type="dcterms:W3CDTF">2017-04-09T12:29:49Z</dcterms:created>
  <dcterms:modified xsi:type="dcterms:W3CDTF">2017-04-09T17:11:00Z</dcterms:modified>
</cp:coreProperties>
</file>

<file path=docProps/thumbnail.jpeg>
</file>